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73"/>
  </p:notesMasterIdLst>
  <p:sldIdLst>
    <p:sldId id="501" r:id="rId2"/>
    <p:sldId id="430" r:id="rId3"/>
    <p:sldId id="503" r:id="rId4"/>
    <p:sldId id="511" r:id="rId5"/>
    <p:sldId id="504" r:id="rId6"/>
    <p:sldId id="512" r:id="rId7"/>
    <p:sldId id="502" r:id="rId8"/>
    <p:sldId id="513" r:id="rId9"/>
    <p:sldId id="514" r:id="rId10"/>
    <p:sldId id="515" r:id="rId11"/>
    <p:sldId id="516" r:id="rId12"/>
    <p:sldId id="517" r:id="rId13"/>
    <p:sldId id="518" r:id="rId14"/>
    <p:sldId id="519" r:id="rId15"/>
    <p:sldId id="520" r:id="rId16"/>
    <p:sldId id="521" r:id="rId17"/>
    <p:sldId id="522" r:id="rId18"/>
    <p:sldId id="560" r:id="rId19"/>
    <p:sldId id="505" r:id="rId20"/>
    <p:sldId id="525" r:id="rId21"/>
    <p:sldId id="526" r:id="rId22"/>
    <p:sldId id="527" r:id="rId23"/>
    <p:sldId id="524" r:id="rId24"/>
    <p:sldId id="506" r:id="rId25"/>
    <p:sldId id="528" r:id="rId26"/>
    <p:sldId id="529" r:id="rId27"/>
    <p:sldId id="530" r:id="rId28"/>
    <p:sldId id="531" r:id="rId29"/>
    <p:sldId id="532" r:id="rId30"/>
    <p:sldId id="507" r:id="rId31"/>
    <p:sldId id="534" r:id="rId32"/>
    <p:sldId id="535" r:id="rId33"/>
    <p:sldId id="536" r:id="rId34"/>
    <p:sldId id="540" r:id="rId35"/>
    <p:sldId id="537" r:id="rId36"/>
    <p:sldId id="538" r:id="rId37"/>
    <p:sldId id="539" r:id="rId38"/>
    <p:sldId id="541" r:id="rId39"/>
    <p:sldId id="542" r:id="rId40"/>
    <p:sldId id="543" r:id="rId41"/>
    <p:sldId id="544" r:id="rId42"/>
    <p:sldId id="545" r:id="rId43"/>
    <p:sldId id="546" r:id="rId44"/>
    <p:sldId id="547" r:id="rId45"/>
    <p:sldId id="508" r:id="rId46"/>
    <p:sldId id="549" r:id="rId47"/>
    <p:sldId id="552" r:id="rId48"/>
    <p:sldId id="550" r:id="rId49"/>
    <p:sldId id="554" r:id="rId50"/>
    <p:sldId id="555" r:id="rId51"/>
    <p:sldId id="556" r:id="rId52"/>
    <p:sldId id="557" r:id="rId53"/>
    <p:sldId id="559" r:id="rId54"/>
    <p:sldId id="509" r:id="rId55"/>
    <p:sldId id="558" r:id="rId56"/>
    <p:sldId id="564" r:id="rId57"/>
    <p:sldId id="561" r:id="rId58"/>
    <p:sldId id="566" r:id="rId59"/>
    <p:sldId id="565" r:id="rId60"/>
    <p:sldId id="567" r:id="rId61"/>
    <p:sldId id="562" r:id="rId62"/>
    <p:sldId id="568" r:id="rId63"/>
    <p:sldId id="574" r:id="rId64"/>
    <p:sldId id="569" r:id="rId65"/>
    <p:sldId id="510" r:id="rId66"/>
    <p:sldId id="570" r:id="rId67"/>
    <p:sldId id="571" r:id="rId68"/>
    <p:sldId id="572" r:id="rId69"/>
    <p:sldId id="573" r:id="rId70"/>
    <p:sldId id="432" r:id="rId71"/>
    <p:sldId id="429" r:id="rId72"/>
  </p:sldIdLst>
  <p:sldSz cx="24382413" cy="13716000"/>
  <p:notesSz cx="6858000" cy="9144000"/>
  <p:defaultTextStyle>
    <a:defPPr>
      <a:defRPr lang="en-US"/>
    </a:defPPr>
    <a:lvl1pPr marL="0" algn="l" defTabSz="4571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42" algn="l" defTabSz="4571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87" algn="l" defTabSz="4571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29" algn="l" defTabSz="4571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71" algn="l" defTabSz="4571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13" algn="l" defTabSz="4571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858" algn="l" defTabSz="4571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000" algn="l" defTabSz="4571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142" algn="l" defTabSz="4571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966" userDrawn="1">
          <p15:clr>
            <a:srgbClr val="A4A3A4"/>
          </p15:clr>
        </p15:guide>
        <p15:guide id="3" pos="13123" userDrawn="1">
          <p15:clr>
            <a:srgbClr val="A4A3A4"/>
          </p15:clr>
        </p15:guide>
        <p15:guide id="4" orient="horz" pos="7813" userDrawn="1">
          <p15:clr>
            <a:srgbClr val="A4A3A4"/>
          </p15:clr>
        </p15:guide>
        <p15:guide id="6" pos="12533" userDrawn="1">
          <p15:clr>
            <a:srgbClr val="A4A3A4"/>
          </p15:clr>
        </p15:guide>
        <p15:guide id="7" orient="horz" pos="1871" userDrawn="1">
          <p15:clr>
            <a:srgbClr val="A4A3A4"/>
          </p15:clr>
        </p15:guide>
        <p15:guide id="8" orient="horz" pos="2415" userDrawn="1">
          <p15:clr>
            <a:srgbClr val="A4A3A4"/>
          </p15:clr>
        </p15:guide>
        <p15:guide id="9" pos="1511" userDrawn="1">
          <p15:clr>
            <a:srgbClr val="A4A3A4"/>
          </p15:clr>
        </p15:guide>
        <p15:guide id="10" orient="horz" pos="918" userDrawn="1">
          <p15:clr>
            <a:srgbClr val="A4A3A4"/>
          </p15:clr>
        </p15:guide>
        <p15:guide id="11" pos="3733" userDrawn="1">
          <p15:clr>
            <a:srgbClr val="A4A3A4"/>
          </p15:clr>
        </p15:guide>
        <p15:guide id="12" pos="115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권 대호" initials="권대" lastIdx="12" clrIdx="0">
    <p:extLst>
      <p:ext uri="{19B8F6BF-5375-455C-9EA6-DF929625EA0E}">
        <p15:presenceInfo xmlns:p15="http://schemas.microsoft.com/office/powerpoint/2012/main" userId="c36001907e564bc3" providerId="Windows Live"/>
      </p:ext>
    </p:extLst>
  </p:cmAuthor>
  <p:cmAuthor id="2" name="jbpark0614@gmail.com" initials="j" lastIdx="1" clrIdx="1">
    <p:extLst>
      <p:ext uri="{19B8F6BF-5375-455C-9EA6-DF929625EA0E}">
        <p15:presenceInfo xmlns:p15="http://schemas.microsoft.com/office/powerpoint/2012/main" userId="199140777f9eea9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234B"/>
    <a:srgbClr val="53585F"/>
    <a:srgbClr val="EDEBEE"/>
    <a:srgbClr val="7391FF"/>
    <a:srgbClr val="C8D7FF"/>
    <a:srgbClr val="193268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8D230F3-CF80-4859-8CE7-A43EE81993B5}" styleName="밝은 스타일 1 - 강조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652"/>
    <p:restoredTop sz="96338"/>
  </p:normalViewPr>
  <p:slideViewPr>
    <p:cSldViewPr snapToGrid="0">
      <p:cViewPr varScale="1">
        <p:scale>
          <a:sx n="63" d="100"/>
          <a:sy n="63" d="100"/>
        </p:scale>
        <p:origin x="384" y="192"/>
      </p:cViewPr>
      <p:guideLst>
        <p:guide pos="966"/>
        <p:guide pos="13123"/>
        <p:guide orient="horz" pos="7813"/>
        <p:guide pos="12533"/>
        <p:guide orient="horz" pos="1871"/>
        <p:guide orient="horz" pos="2415"/>
        <p:guide pos="1511"/>
        <p:guide orient="horz" pos="918"/>
        <p:guide pos="3733"/>
        <p:guide pos="115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commentAuthors" Target="commentAuthor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4DE991-7A49-904E-BA36-3E5C721CA6C9}" type="datetimeFigureOut">
              <a:rPr kumimoji="1" lang="ko-Kore-KR" altLang="en-US" smtClean="0"/>
              <a:t>2021. 7. 25.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2D8343-E445-374C-BDF8-84DEE5560B88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143891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272489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12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5402006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13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566911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14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334274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15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403977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16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248449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17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469885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18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74164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20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456899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21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2432187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22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595954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0215349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23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8343499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25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6294424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26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7877013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27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7529394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28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0710485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29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3842946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31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6581563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32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6841633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33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7316919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34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735132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1275761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35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9574604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36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8498556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37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96513608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38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9220626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39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6956278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40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1430107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41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7327973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42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3510925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43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3028068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44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74949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7500581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46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3995571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47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262563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48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4852760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49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7833224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50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00999580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51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9633503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52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02834405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53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3311061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55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5505467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56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036949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1060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57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59242327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58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6409959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59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1447666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60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9332129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61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7210028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62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9576712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63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9848514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64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7573353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66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8267911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67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954825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3325301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68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6126886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69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739161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70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89650609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71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341183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0869394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10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185009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11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037677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7802" y="2244725"/>
            <a:ext cx="18286810" cy="4775200"/>
          </a:xfrm>
        </p:spPr>
        <p:txBody>
          <a:bodyPr anchor="b"/>
          <a:lstStyle>
            <a:lvl1pPr algn="ctr">
              <a:defRPr sz="12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7802" y="7204075"/>
            <a:ext cx="18286810" cy="3311525"/>
          </a:xfrm>
        </p:spPr>
        <p:txBody>
          <a:bodyPr/>
          <a:lstStyle>
            <a:lvl1pPr marL="0" indent="0" algn="ctr">
              <a:buNone/>
              <a:defRPr sz="4800"/>
            </a:lvl1pPr>
            <a:lvl2pPr marL="914377" indent="0" algn="ctr">
              <a:buNone/>
              <a:defRPr sz="4000"/>
            </a:lvl2pPr>
            <a:lvl3pPr marL="1828756" indent="0" algn="ctr">
              <a:buNone/>
              <a:defRPr sz="3600"/>
            </a:lvl3pPr>
            <a:lvl4pPr marL="2743133" indent="0" algn="ctr">
              <a:buNone/>
              <a:defRPr sz="3200"/>
            </a:lvl4pPr>
            <a:lvl5pPr marL="3657507" indent="0" algn="ctr">
              <a:buNone/>
              <a:defRPr sz="3200"/>
            </a:lvl5pPr>
            <a:lvl6pPr marL="4571886" indent="0" algn="ctr">
              <a:buNone/>
              <a:defRPr sz="3200"/>
            </a:lvl6pPr>
            <a:lvl7pPr marL="5486263" indent="0" algn="ctr">
              <a:buNone/>
              <a:defRPr sz="3200"/>
            </a:lvl7pPr>
            <a:lvl8pPr marL="6400640" indent="0" algn="ctr">
              <a:buNone/>
              <a:defRPr sz="3200"/>
            </a:lvl8pPr>
            <a:lvl9pPr marL="7315017" indent="0" algn="ctr">
              <a:buNone/>
              <a:defRPr sz="3200"/>
            </a:lvl9pPr>
          </a:lstStyle>
          <a:p>
            <a:r>
              <a:rPr lang="ko-KR" altLang="en-US"/>
              <a:t>클릭하여 마스터 부제목 스타일 편집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1F041-D29B-8C4F-81D4-F6B9816EE8A8}" type="datetimeFigureOut">
              <a:rPr kumimoji="1" lang="ko-Kore-KR" altLang="en-US" smtClean="0"/>
              <a:t>2021. 7. 25.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7D0AE-CE45-9045-B968-3AEE8CF2C4B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0765224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1F041-D29B-8C4F-81D4-F6B9816EE8A8}" type="datetimeFigureOut">
              <a:rPr kumimoji="1" lang="ko-Kore-KR" altLang="en-US" smtClean="0"/>
              <a:t>2021. 7. 25.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7D0AE-CE45-9045-B968-3AEE8CF2C4B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161504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7448668" y="730255"/>
            <a:ext cx="5257458" cy="11623677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76295" y="730255"/>
            <a:ext cx="15467593" cy="11623677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1F041-D29B-8C4F-81D4-F6B9816EE8A8}" type="datetimeFigureOut">
              <a:rPr kumimoji="1" lang="ko-Kore-KR" altLang="en-US" smtClean="0"/>
              <a:t>2021. 7. 25.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7D0AE-CE45-9045-B968-3AEE8CF2C4B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264737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1F041-D29B-8C4F-81D4-F6B9816EE8A8}" type="datetimeFigureOut">
              <a:rPr kumimoji="1" lang="ko-Kore-KR" altLang="en-US" smtClean="0"/>
              <a:t>2021. 7. 25.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7D0AE-CE45-9045-B968-3AEE8CF2C4B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414964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3593" y="3419481"/>
            <a:ext cx="21029831" cy="5705475"/>
          </a:xfrm>
        </p:spPr>
        <p:txBody>
          <a:bodyPr anchor="b"/>
          <a:lstStyle>
            <a:lvl1pPr>
              <a:defRPr sz="12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63593" y="9178928"/>
            <a:ext cx="21029831" cy="3000373"/>
          </a:xfrm>
        </p:spPr>
        <p:txBody>
          <a:bodyPr/>
          <a:lstStyle>
            <a:lvl1pPr marL="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1pPr>
            <a:lvl2pPr marL="914377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756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133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50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1886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263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64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501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1F041-D29B-8C4F-81D4-F6B9816EE8A8}" type="datetimeFigureOut">
              <a:rPr kumimoji="1" lang="ko-Kore-KR" altLang="en-US" smtClean="0"/>
              <a:t>2021. 7. 25.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7D0AE-CE45-9045-B968-3AEE8CF2C4B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648154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76291" y="3651251"/>
            <a:ext cx="10362526" cy="870267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343596" y="3651251"/>
            <a:ext cx="10362526" cy="870267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1F041-D29B-8C4F-81D4-F6B9816EE8A8}" type="datetimeFigureOut">
              <a:rPr kumimoji="1" lang="ko-Kore-KR" altLang="en-US" smtClean="0"/>
              <a:t>2021. 7. 25.</a:t>
            </a:fld>
            <a:endParaRPr kumimoji="1" lang="ko-Kore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7D0AE-CE45-9045-B968-3AEE8CF2C4B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954038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467" y="730251"/>
            <a:ext cx="21029831" cy="26511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9469" y="3362325"/>
            <a:ext cx="10314902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377" indent="0">
              <a:buNone/>
              <a:defRPr sz="4000" b="1"/>
            </a:lvl2pPr>
            <a:lvl3pPr marL="1828756" indent="0">
              <a:buNone/>
              <a:defRPr sz="3600" b="1"/>
            </a:lvl3pPr>
            <a:lvl4pPr marL="2743133" indent="0">
              <a:buNone/>
              <a:defRPr sz="3200" b="1"/>
            </a:lvl4pPr>
            <a:lvl5pPr marL="3657507" indent="0">
              <a:buNone/>
              <a:defRPr sz="3200" b="1"/>
            </a:lvl5pPr>
            <a:lvl6pPr marL="4571886" indent="0">
              <a:buNone/>
              <a:defRPr sz="3200" b="1"/>
            </a:lvl6pPr>
            <a:lvl7pPr marL="5486263" indent="0">
              <a:buNone/>
              <a:defRPr sz="3200" b="1"/>
            </a:lvl7pPr>
            <a:lvl8pPr marL="6400640" indent="0">
              <a:buNone/>
              <a:defRPr sz="3200" b="1"/>
            </a:lvl8pPr>
            <a:lvl9pPr marL="7315017" indent="0">
              <a:buNone/>
              <a:defRPr sz="3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79469" y="5010153"/>
            <a:ext cx="10314902" cy="7369176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343601" y="3362325"/>
            <a:ext cx="10365701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377" indent="0">
              <a:buNone/>
              <a:defRPr sz="4000" b="1"/>
            </a:lvl2pPr>
            <a:lvl3pPr marL="1828756" indent="0">
              <a:buNone/>
              <a:defRPr sz="3600" b="1"/>
            </a:lvl3pPr>
            <a:lvl4pPr marL="2743133" indent="0">
              <a:buNone/>
              <a:defRPr sz="3200" b="1"/>
            </a:lvl4pPr>
            <a:lvl5pPr marL="3657507" indent="0">
              <a:buNone/>
              <a:defRPr sz="3200" b="1"/>
            </a:lvl5pPr>
            <a:lvl6pPr marL="4571886" indent="0">
              <a:buNone/>
              <a:defRPr sz="3200" b="1"/>
            </a:lvl6pPr>
            <a:lvl7pPr marL="5486263" indent="0">
              <a:buNone/>
              <a:defRPr sz="3200" b="1"/>
            </a:lvl7pPr>
            <a:lvl8pPr marL="6400640" indent="0">
              <a:buNone/>
              <a:defRPr sz="3200" b="1"/>
            </a:lvl8pPr>
            <a:lvl9pPr marL="7315017" indent="0">
              <a:buNone/>
              <a:defRPr sz="3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343601" y="5010153"/>
            <a:ext cx="10365701" cy="7369176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1F041-D29B-8C4F-81D4-F6B9816EE8A8}" type="datetimeFigureOut">
              <a:rPr kumimoji="1" lang="ko-Kore-KR" altLang="en-US" smtClean="0"/>
              <a:t>2021. 7. 25.</a:t>
            </a:fld>
            <a:endParaRPr kumimoji="1" lang="ko-Kore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7D0AE-CE45-9045-B968-3AEE8CF2C4B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665513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1F041-D29B-8C4F-81D4-F6B9816EE8A8}" type="datetimeFigureOut">
              <a:rPr kumimoji="1" lang="ko-Kore-KR" altLang="en-US" smtClean="0"/>
              <a:t>2021. 7. 25.</a:t>
            </a:fld>
            <a:endParaRPr kumimoji="1" lang="ko-Kore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7D0AE-CE45-9045-B968-3AEE8CF2C4B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611512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1F041-D29B-8C4F-81D4-F6B9816EE8A8}" type="datetimeFigureOut">
              <a:rPr kumimoji="1" lang="ko-Kore-KR" altLang="en-US" smtClean="0"/>
              <a:t>2021. 7. 25.</a:t>
            </a:fld>
            <a:endParaRPr kumimoji="1" lang="ko-Kore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7D0AE-CE45-9045-B968-3AEE8CF2C4B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046115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467" y="914400"/>
            <a:ext cx="7863963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365701" y="1974855"/>
            <a:ext cx="12343597" cy="9747251"/>
          </a:xfrm>
        </p:spPr>
        <p:txBody>
          <a:bodyPr/>
          <a:lstStyle>
            <a:lvl1pPr>
              <a:defRPr sz="6400"/>
            </a:lvl1pPr>
            <a:lvl2pPr>
              <a:defRPr sz="5600"/>
            </a:lvl2pPr>
            <a:lvl3pPr>
              <a:defRPr sz="4800"/>
            </a:lvl3pPr>
            <a:lvl4pPr>
              <a:defRPr sz="4000"/>
            </a:lvl4pPr>
            <a:lvl5pPr>
              <a:defRPr sz="4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467" y="4114801"/>
            <a:ext cx="7863963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377" indent="0">
              <a:buNone/>
              <a:defRPr sz="2800"/>
            </a:lvl2pPr>
            <a:lvl3pPr marL="1828756" indent="0">
              <a:buNone/>
              <a:defRPr sz="2400"/>
            </a:lvl3pPr>
            <a:lvl4pPr marL="2743133" indent="0">
              <a:buNone/>
              <a:defRPr sz="2000"/>
            </a:lvl4pPr>
            <a:lvl5pPr marL="3657507" indent="0">
              <a:buNone/>
              <a:defRPr sz="2000"/>
            </a:lvl5pPr>
            <a:lvl6pPr marL="4571886" indent="0">
              <a:buNone/>
              <a:defRPr sz="2000"/>
            </a:lvl6pPr>
            <a:lvl7pPr marL="5486263" indent="0">
              <a:buNone/>
              <a:defRPr sz="2000"/>
            </a:lvl7pPr>
            <a:lvl8pPr marL="6400640" indent="0">
              <a:buNone/>
              <a:defRPr sz="2000"/>
            </a:lvl8pPr>
            <a:lvl9pPr marL="7315017" indent="0">
              <a:buNone/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1F041-D29B-8C4F-81D4-F6B9816EE8A8}" type="datetimeFigureOut">
              <a:rPr kumimoji="1" lang="ko-Kore-KR" altLang="en-US" smtClean="0"/>
              <a:t>2021. 7. 25.</a:t>
            </a:fld>
            <a:endParaRPr kumimoji="1" lang="ko-Kore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7D0AE-CE45-9045-B968-3AEE8CF2C4B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270265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467" y="914400"/>
            <a:ext cx="7863963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365701" y="1974855"/>
            <a:ext cx="12343597" cy="9747251"/>
          </a:xfrm>
        </p:spPr>
        <p:txBody>
          <a:bodyPr anchor="t"/>
          <a:lstStyle>
            <a:lvl1pPr marL="0" indent="0">
              <a:buNone/>
              <a:defRPr sz="6400"/>
            </a:lvl1pPr>
            <a:lvl2pPr marL="914377" indent="0">
              <a:buNone/>
              <a:defRPr sz="5600"/>
            </a:lvl2pPr>
            <a:lvl3pPr marL="1828756" indent="0">
              <a:buNone/>
              <a:defRPr sz="4800"/>
            </a:lvl3pPr>
            <a:lvl4pPr marL="2743133" indent="0">
              <a:buNone/>
              <a:defRPr sz="4000"/>
            </a:lvl4pPr>
            <a:lvl5pPr marL="3657507" indent="0">
              <a:buNone/>
              <a:defRPr sz="4000"/>
            </a:lvl5pPr>
            <a:lvl6pPr marL="4571886" indent="0">
              <a:buNone/>
              <a:defRPr sz="4000"/>
            </a:lvl6pPr>
            <a:lvl7pPr marL="5486263" indent="0">
              <a:buNone/>
              <a:defRPr sz="4000"/>
            </a:lvl7pPr>
            <a:lvl8pPr marL="6400640" indent="0">
              <a:buNone/>
              <a:defRPr sz="4000"/>
            </a:lvl8pPr>
            <a:lvl9pPr marL="7315017" indent="0">
              <a:buNone/>
              <a:defRPr sz="4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467" y="4114801"/>
            <a:ext cx="7863963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377" indent="0">
              <a:buNone/>
              <a:defRPr sz="2800"/>
            </a:lvl2pPr>
            <a:lvl3pPr marL="1828756" indent="0">
              <a:buNone/>
              <a:defRPr sz="2400"/>
            </a:lvl3pPr>
            <a:lvl4pPr marL="2743133" indent="0">
              <a:buNone/>
              <a:defRPr sz="2000"/>
            </a:lvl4pPr>
            <a:lvl5pPr marL="3657507" indent="0">
              <a:buNone/>
              <a:defRPr sz="2000"/>
            </a:lvl5pPr>
            <a:lvl6pPr marL="4571886" indent="0">
              <a:buNone/>
              <a:defRPr sz="2000"/>
            </a:lvl6pPr>
            <a:lvl7pPr marL="5486263" indent="0">
              <a:buNone/>
              <a:defRPr sz="2000"/>
            </a:lvl7pPr>
            <a:lvl8pPr marL="6400640" indent="0">
              <a:buNone/>
              <a:defRPr sz="2000"/>
            </a:lvl8pPr>
            <a:lvl9pPr marL="7315017" indent="0">
              <a:buNone/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1F041-D29B-8C4F-81D4-F6B9816EE8A8}" type="datetimeFigureOut">
              <a:rPr kumimoji="1" lang="ko-Kore-KR" altLang="en-US" smtClean="0"/>
              <a:t>2021. 7. 25.</a:t>
            </a:fld>
            <a:endParaRPr kumimoji="1" lang="ko-Kore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7D0AE-CE45-9045-B968-3AEE8CF2C4B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818580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6291" y="730251"/>
            <a:ext cx="21029831" cy="2651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6291" y="3651251"/>
            <a:ext cx="21029831" cy="8702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676291" y="12712701"/>
            <a:ext cx="5486043" cy="73025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61F041-D29B-8C4F-81D4-F6B9816EE8A8}" type="datetimeFigureOut">
              <a:rPr kumimoji="1" lang="ko-Kore-KR" altLang="en-US" smtClean="0"/>
              <a:t>2021. 7. 25.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76675" y="12712701"/>
            <a:ext cx="8229064" cy="73025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220079" y="12712701"/>
            <a:ext cx="5486043" cy="73025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E7D0AE-CE45-9045-B968-3AEE8CF2C4B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497897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1828756" rtl="0" eaLnBrk="1" latinLnBrk="0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7" indent="-457187" algn="l" defTabSz="1828756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566" indent="-457187" algn="l" defTabSz="1828756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5943" indent="-457187" algn="l" defTabSz="1828756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320" indent="-457187" algn="l" defTabSz="1828756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697" indent="-457187" algn="l" defTabSz="1828756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076" indent="-457187" algn="l" defTabSz="1828756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453" indent="-457187" algn="l" defTabSz="1828756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7827" indent="-457187" algn="l" defTabSz="1828756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206" indent="-457187" algn="l" defTabSz="1828756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756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377" algn="l" defTabSz="1828756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756" algn="l" defTabSz="1828756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133" algn="l" defTabSz="1828756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507" algn="l" defTabSz="1828756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886" algn="l" defTabSz="1828756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263" algn="l" defTabSz="1828756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640" algn="l" defTabSz="1828756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017" algn="l" defTabSz="1828756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1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2.png"/><Relationship Id="rId4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4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jpeg"/><Relationship Id="rId4" Type="http://schemas.openxmlformats.org/officeDocument/2006/relationships/image" Target="../media/image40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2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6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9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3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46.png"/><Relationship Id="rId4" Type="http://schemas.openxmlformats.org/officeDocument/2006/relationships/image" Target="../media/image6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gif"/><Relationship Id="rId4" Type="http://schemas.openxmlformats.org/officeDocument/2006/relationships/image" Target="../media/image61.gif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gif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../media/image78.png"/><Relationship Id="rId4" Type="http://schemas.openxmlformats.org/officeDocument/2006/relationships/image" Target="../media/image79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image" Target="../media/image78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5.png"/><Relationship Id="rId4" Type="http://schemas.openxmlformats.org/officeDocument/2006/relationships/image" Target="../media/image87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6.png"/><Relationship Id="rId4" Type="http://schemas.openxmlformats.org/officeDocument/2006/relationships/image" Target="../media/image89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2l.ai/" TargetMode="External"/><Relationship Id="rId5" Type="http://schemas.openxmlformats.org/officeDocument/2006/relationships/hyperlink" Target="https://www.deeplearningbook.org/" TargetMode="External"/><Relationship Id="rId4" Type="http://schemas.openxmlformats.org/officeDocument/2006/relationships/hyperlink" Target="https://www.deeplearningbook.org/contents/ml.html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19">
            <a:extLst>
              <a:ext uri="{FF2B5EF4-FFF2-40B4-BE49-F238E27FC236}">
                <a16:creationId xmlns:a16="http://schemas.microsoft.com/office/drawing/2014/main" id="{D9A90743-360F-9F47-81AC-6C2ED2F39B42}"/>
              </a:ext>
            </a:extLst>
          </p:cNvPr>
          <p:cNvSpPr/>
          <p:nvPr/>
        </p:nvSpPr>
        <p:spPr>
          <a:xfrm>
            <a:off x="2413000" y="3689648"/>
            <a:ext cx="17526000" cy="24878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algn="r">
              <a:defRPr sz="7500" spc="-75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ore-KR" altLang="en-US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딥러닝을 위한 최적화</a:t>
            </a:r>
            <a:endParaRPr b="1" dirty="0">
              <a:latin typeface="SpoqaHanSans-Bold" panose="020B0500000000000000" pitchFamily="34" charset="-128"/>
              <a:ea typeface="SpoqaHanSans-Bold" panose="020B0500000000000000" pitchFamily="34" charset="-128"/>
            </a:endParaRPr>
          </a:p>
          <a:p>
            <a:pPr algn="r">
              <a:defRPr sz="4000" spc="-3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-US" altLang="ko-KR" b="1" dirty="0">
              <a:solidFill>
                <a:srgbClr val="ED234B"/>
              </a:solidFill>
              <a:latin typeface="SpoqaHanSans-Bold" panose="020B0500000000000000" pitchFamily="34" charset="-128"/>
              <a:ea typeface="SpoqaHanSans-Bold" panose="020B0500000000000000" pitchFamily="34" charset="-128"/>
            </a:endParaRPr>
          </a:p>
          <a:p>
            <a:pPr algn="r">
              <a:defRPr sz="4000" spc="-3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b="1" dirty="0">
                <a:solidFill>
                  <a:srgbClr val="ED234B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1.</a:t>
            </a:r>
            <a:r>
              <a:rPr lang="ko-KR" altLang="en-US" b="1" dirty="0">
                <a:solidFill>
                  <a:srgbClr val="ED234B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 </a:t>
            </a:r>
            <a:r>
              <a:rPr lang="en-US" altLang="ko-KR" b="1" dirty="0">
                <a:solidFill>
                  <a:srgbClr val="ED234B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 </a:t>
            </a:r>
            <a:r>
              <a:rPr lang="ko-KR" altLang="en-US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최적화</a:t>
            </a:r>
            <a:r>
              <a:rPr lang="en-US" altLang="ko-KR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(</a:t>
            </a:r>
            <a:r>
              <a:rPr lang="en" altLang="ko-Kore-KR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Optimization)</a:t>
            </a:r>
            <a:r>
              <a:rPr lang="ko-KR" altLang="en-US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의 개념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A639319-AC48-A94C-AE92-228E87EFF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1</a:t>
            </a:fld>
            <a:endParaRPr kumimoji="1" lang="ko-Kore-KR" altLang="en-US" sz="150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162253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224">
            <a:extLst>
              <a:ext uri="{FF2B5EF4-FFF2-40B4-BE49-F238E27FC236}">
                <a16:creationId xmlns:a16="http://schemas.microsoft.com/office/drawing/2014/main" id="{69F4DC58-860E-EE4F-81BF-DD261F16FD63}"/>
              </a:ext>
            </a:extLst>
          </p:cNvPr>
          <p:cNvSpPr/>
          <p:nvPr/>
        </p:nvSpPr>
        <p:spPr>
          <a:xfrm>
            <a:off x="1524000" y="1460302"/>
            <a:ext cx="16499854" cy="487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ore-KR" altLang="en-US" b="1" dirty="0"/>
              <a:t>라인 서치 </a:t>
            </a:r>
            <a:r>
              <a:rPr lang="en-US" altLang="ko-Kore-KR" b="1" dirty="0"/>
              <a:t>(line search)</a:t>
            </a:r>
          </a:p>
        </p:txBody>
      </p:sp>
      <p:sp>
        <p:nvSpPr>
          <p:cNvPr id="11" name="슬라이드 번호 개체 틀 4">
            <a:extLst>
              <a:ext uri="{FF2B5EF4-FFF2-40B4-BE49-F238E27FC236}">
                <a16:creationId xmlns:a16="http://schemas.microsoft.com/office/drawing/2014/main" id="{3B04CF69-632C-A34E-BF67-B0901A3F7B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39179" y="13061191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10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12" name="Shape 133">
            <a:extLst>
              <a:ext uri="{FF2B5EF4-FFF2-40B4-BE49-F238E27FC236}">
                <a16:creationId xmlns:a16="http://schemas.microsoft.com/office/drawing/2014/main" id="{148312A8-369A-2B4B-A014-F6D27E6710CD}"/>
              </a:ext>
            </a:extLst>
          </p:cNvPr>
          <p:cNvSpPr/>
          <p:nvPr/>
        </p:nvSpPr>
        <p:spPr>
          <a:xfrm>
            <a:off x="2325191" y="3516205"/>
            <a:ext cx="16851086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 defTabSz="457200">
              <a:spcBef>
                <a:spcPts val="1200"/>
              </a:spcBef>
              <a:spcAft>
                <a:spcPts val="1500"/>
              </a:spcAft>
              <a:defRPr sz="4500" spc="-45">
                <a:solidFill>
                  <a:srgbClr val="53585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kumimoji="1" lang="ko-KR" altLang="en-US" sz="4000" b="1" dirty="0">
                <a:latin typeface="Spoqa Han Sans Neo Bold" panose="020B0500000000000000" pitchFamily="34" charset="-128"/>
                <a:ea typeface="Spoqa Han Sans Neo Bold" panose="020B0500000000000000" pitchFamily="34" charset="-128"/>
                <a:sym typeface="SpoqaHanSans-Bold"/>
              </a:rPr>
              <a:t>얼마나 한 번에 많이 움직일지 결정한다</a:t>
            </a:r>
            <a:r>
              <a:rPr kumimoji="1" lang="en-US" altLang="ko-KR" sz="4000" b="1" dirty="0">
                <a:latin typeface="Spoqa Han Sans Neo Bold" panose="020B0500000000000000" pitchFamily="34" charset="-128"/>
                <a:ea typeface="Spoqa Han Sans Neo Bold" panose="020B0500000000000000" pitchFamily="34" charset="-128"/>
                <a:sym typeface="SpoqaHanSans-Bold"/>
              </a:rPr>
              <a:t> ! (step</a:t>
            </a:r>
            <a:r>
              <a:rPr kumimoji="1" lang="ko-KR" altLang="en-US" sz="4000" b="1" dirty="0">
                <a:latin typeface="Spoqa Han Sans Neo Bold" panose="020B0500000000000000" pitchFamily="34" charset="-128"/>
                <a:ea typeface="Spoqa Han Sans Neo Bold" panose="020B0500000000000000" pitchFamily="34" charset="-128"/>
                <a:sym typeface="SpoqaHanSans-Bold"/>
              </a:rPr>
              <a:t>의 크기를 결정한다</a:t>
            </a:r>
            <a:r>
              <a:rPr kumimoji="1" lang="en-US" altLang="ko-KR" sz="4000" b="1" dirty="0">
                <a:latin typeface="Spoqa Han Sans Neo Bold" panose="020B0500000000000000" pitchFamily="34" charset="-128"/>
                <a:ea typeface="Spoqa Han Sans Neo Bold" panose="020B0500000000000000" pitchFamily="34" charset="-128"/>
                <a:sym typeface="SpoqaHanSans-Bold"/>
              </a:rPr>
              <a:t>)</a:t>
            </a:r>
            <a:endParaRPr kumimoji="1" lang="en-US" altLang="ko-KR" sz="4000" dirty="0">
              <a:latin typeface="Spoqa Han Sans Neo" panose="020B0500000000000000" pitchFamily="34" charset="-128"/>
              <a:ea typeface="Spoqa Han Sans Neo" panose="020B0500000000000000" pitchFamily="34" charset="-128"/>
              <a:sym typeface="SpoqaHanSans-Bold"/>
            </a:endParaRPr>
          </a:p>
        </p:txBody>
      </p:sp>
      <p:sp>
        <p:nvSpPr>
          <p:cNvPr id="16" name="Shape 222">
            <a:extLst>
              <a:ext uri="{FF2B5EF4-FFF2-40B4-BE49-F238E27FC236}">
                <a16:creationId xmlns:a16="http://schemas.microsoft.com/office/drawing/2014/main" id="{2E7BFA4F-5F88-574A-96B7-E942C770B3F5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4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7" name="Shape 223">
            <a:extLst>
              <a:ext uri="{FF2B5EF4-FFF2-40B4-BE49-F238E27FC236}">
                <a16:creationId xmlns:a16="http://schemas.microsoft.com/office/drawing/2014/main" id="{C7D203B7-4F5F-4141-B314-25845479F8FC}"/>
              </a:ext>
            </a:extLst>
          </p:cNvPr>
          <p:cNvSpPr/>
          <p:nvPr/>
        </p:nvSpPr>
        <p:spPr>
          <a:xfrm>
            <a:off x="20828000" y="2200124"/>
            <a:ext cx="2540000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R" altLang="en-US" dirty="0"/>
              <a:t>최적화 </a:t>
            </a:r>
            <a:r>
              <a:rPr lang="en-US" altLang="ko-KR" dirty="0"/>
              <a:t>[Optimization]</a:t>
            </a:r>
            <a:endParaRPr lang="ko-KR" altLang="en-US" dirty="0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76E47511-1E53-E249-B256-26AA3F4A47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597" y="5725996"/>
            <a:ext cx="9522507" cy="668406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Shape 133">
                <a:extLst>
                  <a:ext uri="{FF2B5EF4-FFF2-40B4-BE49-F238E27FC236}">
                    <a16:creationId xmlns:a16="http://schemas.microsoft.com/office/drawing/2014/main" id="{EB1F0F2A-378E-0E43-AE07-A8ACA128F495}"/>
                  </a:ext>
                </a:extLst>
              </p:cNvPr>
              <p:cNvSpPr/>
              <p:nvPr/>
            </p:nvSpPr>
            <p:spPr>
              <a:xfrm>
                <a:off x="10215154" y="4981847"/>
                <a:ext cx="13152846" cy="8310865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12700" tIns="12700" rIns="12700" bIns="12700" anchor="t">
                <a:spAutoFit/>
              </a:bodyPr>
              <a:lstStyle/>
              <a:p>
                <a:pPr marL="571500" indent="-571500" defTabSz="457200">
                  <a:spcBef>
                    <a:spcPts val="1200"/>
                  </a:spcBef>
                  <a:spcAft>
                    <a:spcPts val="1500"/>
                  </a:spcAft>
                  <a:buFont typeface="Arial" panose="020B0604020202020204" pitchFamily="34" charset="0"/>
                  <a:buChar char="•"/>
                  <a:defRPr sz="4500" spc="-45">
                    <a:solidFill>
                      <a:srgbClr val="53585F"/>
                    </a:solidFill>
                    <a:latin typeface="SpoqaHanSans-Bold"/>
                    <a:ea typeface="SpoqaHanSans-Bold"/>
                    <a:cs typeface="SpoqaHanSans-Bold"/>
                    <a:sym typeface="SpoqaHanSans-Bold"/>
                  </a:defRPr>
                </a:pPr>
                <a:r>
                  <a:rPr kumimoji="1" lang="en-US" altLang="ko-Kore-KR" sz="3600" b="1" dirty="0">
                    <a:latin typeface="Spoqa Han Sans Neo Bold" panose="020B0500000000000000" pitchFamily="34" charset="-128"/>
                    <a:ea typeface="Spoqa Han Sans Neo Bold" panose="020B0500000000000000" pitchFamily="34" charset="-128"/>
                    <a:sym typeface="SpoqaHanSans-Bold"/>
                  </a:rPr>
                  <a:t>Exact line search (</a:t>
                </a:r>
                <a:r>
                  <a:rPr kumimoji="1" lang="ko-Kore-KR" altLang="en-US" sz="3600" b="1" dirty="0">
                    <a:latin typeface="Spoqa Han Sans Neo Bold" panose="020B0500000000000000" pitchFamily="34" charset="-128"/>
                    <a:ea typeface="Spoqa Han Sans Neo Bold" panose="020B0500000000000000" pitchFamily="34" charset="-128"/>
                    <a:sym typeface="SpoqaHanSans-Bold"/>
                  </a:rPr>
                  <a:t>정밀한 라인서치</a:t>
                </a:r>
                <a:r>
                  <a:rPr kumimoji="1" lang="en-US" altLang="ko-Kore-KR" sz="3600" b="1" dirty="0">
                    <a:latin typeface="Spoqa Han Sans Neo Bold" panose="020B0500000000000000" pitchFamily="34" charset="-128"/>
                    <a:ea typeface="Spoqa Han Sans Neo Bold" panose="020B0500000000000000" pitchFamily="34" charset="-128"/>
                    <a:sym typeface="SpoqaHanSans-Bold"/>
                  </a:rPr>
                  <a:t>)</a:t>
                </a:r>
              </a:p>
              <a:p>
                <a:pPr defTabSz="457200">
                  <a:spcBef>
                    <a:spcPts val="1200"/>
                  </a:spcBef>
                  <a:spcAft>
                    <a:spcPts val="1500"/>
                  </a:spcAft>
                  <a:defRPr sz="4500" spc="-45">
                    <a:solidFill>
                      <a:srgbClr val="53585F"/>
                    </a:solidFill>
                    <a:latin typeface="SpoqaHanSans-Bold"/>
                    <a:ea typeface="SpoqaHanSans-Bold"/>
                    <a:cs typeface="SpoqaHanSans-Bold"/>
                    <a:sym typeface="SpoqaHanSans-Bold"/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600" b="0" i="1" smtClean="0"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𝑡</m:t>
                      </m:r>
                      <m:r>
                        <a:rPr kumimoji="1" lang="en-US" altLang="ko-KR" sz="3600" b="0" i="1" smtClean="0"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=</m:t>
                      </m:r>
                      <m:func>
                        <m:funcPr>
                          <m:ctrlPr>
                            <a:rPr kumimoji="1" lang="en-US" altLang="ko-KR" sz="3600" b="0" i="1" smtClean="0"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ko-KR" sz="3600" b="0" i="0" smtClean="0"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kumimoji="1" lang="en-US" altLang="ko-KR" sz="3600" b="0" i="1" smtClean="0"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kumimoji="1" lang="en-US" altLang="ko-KR" sz="3600" b="0" i="1" smtClean="0"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kumimoji="1" lang="en-US" altLang="ko-KR" sz="3600" b="0" i="0" smtClean="0"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kumimoji="1" lang="en-US" altLang="ko-KR" sz="3600" b="0" i="1" smtClean="0"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𝑠</m:t>
                                  </m:r>
                                  <m:r>
                                    <a:rPr kumimoji="1" lang="en-US" altLang="ko-KR" sz="3600" b="0" i="1" smtClean="0"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≥0</m:t>
                                  </m:r>
                                </m:lim>
                              </m:limLow>
                            </m:fName>
                            <m:e>
                              <m:r>
                                <a:rPr kumimoji="1" lang="en-US" altLang="ko-KR" sz="3600" b="0" i="1" smtClean="0"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𝑓</m:t>
                              </m:r>
                              <m:r>
                                <a:rPr kumimoji="1" lang="en-US" altLang="ko-KR" sz="3600" b="0" i="1" smtClean="0"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(</m:t>
                              </m:r>
                              <m:r>
                                <a:rPr kumimoji="1" lang="en-US" altLang="ko-KR" sz="3600" b="0" i="1" smtClean="0"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𝑥</m:t>
                              </m:r>
                              <m:r>
                                <a:rPr kumimoji="1" lang="en-US" altLang="ko-KR" sz="3600" b="0" i="1" smtClean="0"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+</m:t>
                              </m:r>
                              <m:r>
                                <a:rPr kumimoji="1" lang="en-US" altLang="ko-KR" sz="3600" b="0" i="1" smtClean="0"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𝑠</m:t>
                              </m:r>
                              <m:r>
                                <m:rPr>
                                  <m:sty m:val="p"/>
                                </m:rPr>
                                <a:rPr kumimoji="1" lang="en-US" altLang="ko-KR" sz="3600" b="0" i="0" smtClean="0"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Δ</m:t>
                              </m:r>
                              <m:r>
                                <a:rPr kumimoji="1" lang="en-US" altLang="ko-KR" sz="3600" b="0" i="1" smtClean="0"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𝑥</m:t>
                              </m:r>
                              <m:r>
                                <a:rPr kumimoji="1" lang="en-US" altLang="ko-KR" sz="3600" b="0" i="1" smtClean="0"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)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kumimoji="1" lang="en-US" altLang="ko-Kore-KR" sz="3600" dirty="0">
                  <a:latin typeface="Spoqa Han Sans Neo" panose="020B0500000000000000" pitchFamily="34" charset="-128"/>
                  <a:ea typeface="Spoqa Han Sans Neo" panose="020B0500000000000000" pitchFamily="34" charset="-128"/>
                  <a:sym typeface="SpoqaHanSans-Bold"/>
                </a:endParaRPr>
              </a:p>
              <a:p>
                <a:pPr marL="571500" indent="-571500" defTabSz="457200">
                  <a:spcBef>
                    <a:spcPts val="1200"/>
                  </a:spcBef>
                  <a:spcAft>
                    <a:spcPts val="1500"/>
                  </a:spcAft>
                  <a:buFont typeface="Arial" panose="020B0604020202020204" pitchFamily="34" charset="0"/>
                  <a:buChar char="•"/>
                  <a:defRPr sz="4500" spc="-45">
                    <a:solidFill>
                      <a:srgbClr val="53585F"/>
                    </a:solidFill>
                    <a:latin typeface="SpoqaHanSans-Bold"/>
                    <a:ea typeface="SpoqaHanSans-Bold"/>
                    <a:cs typeface="SpoqaHanSans-Bold"/>
                    <a:sym typeface="SpoqaHanSans-Bold"/>
                  </a:defRPr>
                </a:pPr>
                <a:endParaRPr kumimoji="1" lang="en-US" altLang="ko-Kore-KR" dirty="0">
                  <a:latin typeface="Spoqa Han Sans Neo" panose="020B0500000000000000" pitchFamily="34" charset="-128"/>
                  <a:ea typeface="Spoqa Han Sans Neo" panose="020B0500000000000000" pitchFamily="34" charset="-128"/>
                  <a:sym typeface="SpoqaHanSans-Bold"/>
                </a:endParaRPr>
              </a:p>
              <a:p>
                <a:pPr marL="571500" indent="-571500" defTabSz="457200">
                  <a:spcBef>
                    <a:spcPts val="1200"/>
                  </a:spcBef>
                  <a:spcAft>
                    <a:spcPts val="1500"/>
                  </a:spcAft>
                  <a:buFont typeface="Arial" panose="020B0604020202020204" pitchFamily="34" charset="0"/>
                  <a:buChar char="•"/>
                  <a:defRPr sz="4500" spc="-45">
                    <a:solidFill>
                      <a:srgbClr val="53585F"/>
                    </a:solidFill>
                    <a:latin typeface="SpoqaHanSans-Bold"/>
                    <a:ea typeface="SpoqaHanSans-Bold"/>
                    <a:cs typeface="SpoqaHanSans-Bold"/>
                    <a:sym typeface="SpoqaHanSans-Bold"/>
                  </a:defRPr>
                </a:pPr>
                <a:r>
                  <a:rPr kumimoji="1" lang="en-US" altLang="ko-Kore-KR" sz="3600" b="1" dirty="0">
                    <a:latin typeface="Spoqa Han Sans Neo Bold" panose="020B0500000000000000" pitchFamily="34" charset="-128"/>
                    <a:ea typeface="Spoqa Han Sans Neo Bold" panose="020B0500000000000000" pitchFamily="34" charset="-128"/>
                    <a:sym typeface="SpoqaHanSans-Bold"/>
                  </a:rPr>
                  <a:t>Backtracking line search (</a:t>
                </a:r>
                <a:r>
                  <a:rPr kumimoji="1" lang="ko-Kore-KR" altLang="en-US" sz="3600" b="1" dirty="0">
                    <a:latin typeface="Spoqa Han Sans Neo Bold" panose="020B0500000000000000" pitchFamily="34" charset="-128"/>
                    <a:ea typeface="Spoqa Han Sans Neo Bold" panose="020B0500000000000000" pitchFamily="34" charset="-128"/>
                    <a:sym typeface="SpoqaHanSans-Bold"/>
                  </a:rPr>
                  <a:t>역추적 라인서치</a:t>
                </a:r>
                <a:r>
                  <a:rPr kumimoji="1" lang="en-US" altLang="ko-Kore-KR" sz="3600" b="1" dirty="0">
                    <a:latin typeface="Spoqa Han Sans Neo Bold" panose="020B0500000000000000" pitchFamily="34" charset="-128"/>
                    <a:ea typeface="Spoqa Han Sans Neo Bold" panose="020B0500000000000000" pitchFamily="34" charset="-128"/>
                    <a:sym typeface="SpoqaHanSans-Bold"/>
                  </a:rPr>
                  <a:t>)</a:t>
                </a:r>
              </a:p>
              <a:p>
                <a:pPr lvl="1" defTabSz="457200">
                  <a:spcBef>
                    <a:spcPts val="1200"/>
                  </a:spcBef>
                  <a:spcAft>
                    <a:spcPts val="1500"/>
                  </a:spcAft>
                  <a:defRPr sz="4500" spc="-45">
                    <a:solidFill>
                      <a:srgbClr val="53585F"/>
                    </a:solidFill>
                    <a:latin typeface="SpoqaHanSans-Bold"/>
                    <a:ea typeface="SpoqaHanSans-Bold"/>
                    <a:cs typeface="SpoqaHanSans-Bold"/>
                    <a:sym typeface="SpoqaHanSans-Bold"/>
                  </a:defRPr>
                </a:pPr>
                <a:r>
                  <a:rPr kumimoji="1" lang="en-US" altLang="ko-KR" sz="3200" dirty="0"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</a:t>
                </a:r>
                <a:r>
                  <a:rPr kumimoji="1" lang="en-US" altLang="ko-KR" sz="3200" dirty="0"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SpoqaHanSans-Bold"/>
                  </a:rPr>
                  <a:t> Inexact line search </a:t>
                </a:r>
                <a:r>
                  <a:rPr kumimoji="1" lang="ko-KR" altLang="en-US" sz="3200" dirty="0"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SpoqaHanSans-Bold"/>
                  </a:rPr>
                  <a:t>방법의 일종</a:t>
                </a:r>
                <a:r>
                  <a:rPr kumimoji="1" lang="en-US" altLang="ko-KR" sz="3200" dirty="0"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SpoqaHanSans-Bold"/>
                  </a:rPr>
                  <a:t>.</a:t>
                </a:r>
              </a:p>
              <a:p>
                <a:pPr defTabSz="457200">
                  <a:spcBef>
                    <a:spcPts val="1200"/>
                  </a:spcBef>
                  <a:spcAft>
                    <a:spcPts val="1500"/>
                  </a:spcAft>
                  <a:defRPr sz="4500" spc="-45">
                    <a:solidFill>
                      <a:srgbClr val="53585F"/>
                    </a:solidFill>
                    <a:latin typeface="SpoqaHanSans-Bold"/>
                    <a:ea typeface="SpoqaHanSans-Bold"/>
                    <a:cs typeface="SpoqaHanSans-Bold"/>
                    <a:sym typeface="SpoqaHanSans-Bold"/>
                  </a:defRPr>
                </a:pPr>
                <a:r>
                  <a:rPr kumimoji="1" lang="en-US" altLang="ko-KR" sz="3200" dirty="0"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SpoqaHanSans-Bold"/>
                  </a:rPr>
                  <a:t>[</a:t>
                </a:r>
                <a:r>
                  <a:rPr kumimoji="1" lang="ko-KR" altLang="en-US" sz="3200" dirty="0"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SpoqaHanSans-Bold"/>
                  </a:rPr>
                  <a:t>알고리즘</a:t>
                </a:r>
                <a:r>
                  <a:rPr kumimoji="1" lang="en-US" altLang="ko-KR" sz="3200" dirty="0"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SpoqaHanSans-Bold"/>
                  </a:rPr>
                  <a:t>]</a:t>
                </a:r>
              </a:p>
              <a:p>
                <a:pPr defTabSz="457200">
                  <a:spcBef>
                    <a:spcPts val="1200"/>
                  </a:spcBef>
                  <a:spcAft>
                    <a:spcPts val="1500"/>
                  </a:spcAft>
                  <a:defRPr sz="4500" spc="-45">
                    <a:solidFill>
                      <a:srgbClr val="53585F"/>
                    </a:solidFill>
                    <a:latin typeface="SpoqaHanSans-Bold"/>
                    <a:ea typeface="SpoqaHanSans-Bold"/>
                    <a:cs typeface="SpoqaHanSans-Bold"/>
                    <a:sym typeface="SpoqaHanSans-Bold"/>
                  </a:defRPr>
                </a:pPr>
                <a:r>
                  <a:rPr kumimoji="1" lang="ko-KR" altLang="en-US" sz="3200" dirty="0"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SpoqaHanSans-Bold"/>
                  </a:rPr>
                  <a:t>경사도</a:t>
                </a:r>
                <a:r>
                  <a:rPr kumimoji="1" lang="en-US" altLang="ko-KR" sz="3200" dirty="0"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SpoqaHanSans-Bold"/>
                  </a:rPr>
                  <a:t> </a:t>
                </a:r>
                <a:r>
                  <a:rPr kumimoji="1" lang="ko-KR" altLang="en-US" sz="3200" dirty="0"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SpoqaHanSans-Bold"/>
                  </a:rPr>
                  <a:t>방향</a:t>
                </a:r>
                <a:r>
                  <a:rPr kumimoji="1" lang="en-US" altLang="ko-KR" sz="3200" dirty="0"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SpoqaHanSans-Bold"/>
                  </a:rPr>
                  <a:t>(gradient direction)</a:t>
                </a:r>
                <a:r>
                  <a:rPr kumimoji="1" lang="ko-KR" altLang="en-US" sz="3200" dirty="0"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SpoqaHanSans-Bold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ko-KR" sz="3200" i="0" smtClean="0"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Δ</m:t>
                    </m:r>
                    <m:r>
                      <a:rPr kumimoji="1" lang="en-US" altLang="ko-KR" sz="3200" b="0" i="1" smtClean="0"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𝑥</m:t>
                    </m:r>
                  </m:oMath>
                </a14:m>
                <a:r>
                  <a:rPr kumimoji="1" lang="ko-KR" altLang="en-US" sz="3200" dirty="0"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SpoqaHanSans-Bold"/>
                  </a:rPr>
                  <a:t>가 주어졌고</a:t>
                </a:r>
                <a:r>
                  <a:rPr kumimoji="1" lang="en-US" altLang="ko-KR" sz="3200" dirty="0"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SpoqaHanSans-Bold"/>
                  </a:rPr>
                  <a:t>,</a:t>
                </a:r>
              </a:p>
              <a:p>
                <a:pPr defTabSz="457200">
                  <a:spcBef>
                    <a:spcPts val="1200"/>
                  </a:spcBef>
                  <a:spcAft>
                    <a:spcPts val="1500"/>
                  </a:spcAft>
                  <a:defRPr sz="4500" spc="-45">
                    <a:solidFill>
                      <a:srgbClr val="53585F"/>
                    </a:solidFill>
                    <a:latin typeface="SpoqaHanSans-Bold"/>
                    <a:ea typeface="SpoqaHanSans-Bold"/>
                    <a:cs typeface="SpoqaHanSans-Bold"/>
                    <a:sym typeface="SpoqaHanSans-Bold"/>
                  </a:defRPr>
                </a:pPr>
                <a:r>
                  <a:rPr kumimoji="1" lang="en-US" altLang="ko-KR" sz="3200" b="0" dirty="0"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 </a:t>
                </a:r>
                <a14:m>
                  <m:oMath xmlns:m="http://schemas.openxmlformats.org/officeDocument/2006/math">
                    <m:r>
                      <a:rPr kumimoji="1" lang="en-US" altLang="ko-KR" sz="3200" b="0" i="1" smtClean="0"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𝑥</m:t>
                    </m:r>
                    <m:r>
                      <a:rPr kumimoji="1" lang="en-US" altLang="ko-KR" sz="3200" b="0" i="1" smtClean="0"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∈</m:t>
                    </m:r>
                    <m:r>
                      <a:rPr kumimoji="1" lang="en-US" altLang="ko-KR" sz="3200" b="1" i="0" smtClean="0"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𝐝𝐨𝐦</m:t>
                    </m:r>
                    <m:r>
                      <a:rPr kumimoji="1" lang="en-US" altLang="ko-KR" sz="3200" b="0" i="1" smtClean="0"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 </m:t>
                    </m:r>
                    <m:r>
                      <a:rPr kumimoji="1" lang="en-US" altLang="ko-KR" sz="3200" b="0" i="1" smtClean="0"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𝑓</m:t>
                    </m:r>
                    <m:r>
                      <a:rPr kumimoji="1" lang="en-US" altLang="ko-KR" sz="3200" b="0" i="1" smtClean="0"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, </m:t>
                    </m:r>
                    <m:r>
                      <a:rPr kumimoji="1" lang="en-US" altLang="ko-KR" sz="3200" b="0" i="1" smtClean="0"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𝛼</m:t>
                    </m:r>
                    <m:r>
                      <a:rPr kumimoji="1" lang="en-US" altLang="ko-KR" sz="3200" b="0" i="1" smtClean="0"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∈</m:t>
                    </m:r>
                    <m:d>
                      <m:dPr>
                        <m:ctrlPr>
                          <a:rPr kumimoji="1" lang="en-US" altLang="ko-KR" sz="3200" b="0" i="1" smtClean="0"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</m:ctrlPr>
                      </m:dPr>
                      <m:e>
                        <m:r>
                          <a:rPr kumimoji="1" lang="en-US" altLang="ko-KR" sz="3200" b="0" i="1" smtClean="0"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0, 0.5</m:t>
                        </m:r>
                      </m:e>
                    </m:d>
                    <m:r>
                      <a:rPr kumimoji="1" lang="en-US" altLang="ko-KR" sz="3200" b="0" i="1" smtClean="0"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, </m:t>
                    </m:r>
                    <m:r>
                      <a:rPr kumimoji="1" lang="en-US" altLang="ko-KR" sz="3200" b="0" i="1" smtClean="0"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𝛽</m:t>
                    </m:r>
                    <m:r>
                      <a:rPr kumimoji="1" lang="en-US" altLang="ko-KR" sz="3200" b="0" i="1" smtClean="0"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∈</m:t>
                    </m:r>
                    <m:d>
                      <m:dPr>
                        <m:ctrlPr>
                          <a:rPr kumimoji="1" lang="en-US" altLang="ko-KR" sz="3200" b="0" i="1" smtClean="0"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</m:ctrlPr>
                      </m:dPr>
                      <m:e>
                        <m:r>
                          <a:rPr kumimoji="1" lang="en-US" altLang="ko-KR" sz="3200" b="0" i="1" smtClean="0"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0, 1</m:t>
                        </m:r>
                      </m:e>
                    </m:d>
                    <m:r>
                      <a:rPr kumimoji="1" lang="en-US" altLang="ko-KR" sz="3200" b="0" i="1" smtClean="0"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,</m:t>
                    </m:r>
                    <m:r>
                      <a:rPr kumimoji="1" lang="en-US" altLang="ko-KR" sz="3200" i="1" smtClean="0"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 </m:t>
                    </m:r>
                    <m:r>
                      <a:rPr kumimoji="1" lang="en-US" altLang="ko-KR" sz="3200" i="1"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𝑡</m:t>
                    </m:r>
                    <m:r>
                      <a:rPr kumimoji="1" lang="en-US" altLang="ko-KR" sz="3200" b="0" i="1" smtClean="0"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=1</m:t>
                    </m:r>
                  </m:oMath>
                </a14:m>
                <a:r>
                  <a:rPr kumimoji="1" lang="ko-KR" altLang="en-US" sz="3200" dirty="0"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SpoqaHanSans-Bold"/>
                  </a:rPr>
                  <a:t>일 때</a:t>
                </a:r>
                <a:r>
                  <a:rPr kumimoji="1" lang="en-US" altLang="ko-KR" sz="3200" dirty="0"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SpoqaHanSans-Bold"/>
                  </a:rPr>
                  <a:t>,</a:t>
                </a:r>
              </a:p>
              <a:p>
                <a:pPr defTabSz="457200">
                  <a:spcBef>
                    <a:spcPts val="1200"/>
                  </a:spcBef>
                  <a:spcAft>
                    <a:spcPts val="1500"/>
                  </a:spcAft>
                  <a:defRPr sz="4500" spc="-45">
                    <a:solidFill>
                      <a:srgbClr val="53585F"/>
                    </a:solidFill>
                    <a:latin typeface="SpoqaHanSans-Bold"/>
                    <a:ea typeface="SpoqaHanSans-Bold"/>
                    <a:cs typeface="SpoqaHanSans-Bold"/>
                    <a:sym typeface="SpoqaHanSans-Bold"/>
                  </a:defRPr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𝑤h𝑖𝑙𝑒</m:t>
                      </m:r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 </m:t>
                      </m:r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𝑓</m:t>
                      </m:r>
                      <m:d>
                        <m:dPr>
                          <m:ctrlPr>
                            <a:rPr kumimoji="1" lang="en-US" altLang="ko-KR" sz="3200" b="0" i="1" smtClean="0"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dPr>
                        <m:e>
                          <m:r>
                            <a:rPr kumimoji="1" lang="en-US" altLang="ko-KR" sz="3200" b="0" i="1" smtClean="0"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𝑥</m:t>
                          </m:r>
                          <m:r>
                            <a:rPr kumimoji="1" lang="en-US" altLang="ko-KR" sz="3200" b="0" i="1" smtClean="0"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+</m:t>
                          </m:r>
                          <m:r>
                            <a:rPr kumimoji="1" lang="en-US" altLang="ko-KR" sz="3200" b="0" i="1" smtClean="0"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𝑡</m:t>
                          </m:r>
                          <m:r>
                            <m:rPr>
                              <m:sty m:val="p"/>
                            </m:rPr>
                            <a:rPr kumimoji="1" lang="en-US" altLang="ko-KR" sz="3200" b="0" i="0" smtClean="0"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Δ</m:t>
                          </m:r>
                          <m:r>
                            <a:rPr kumimoji="1" lang="en-US" altLang="ko-KR" sz="3200" b="0" i="1" smtClean="0"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𝑥</m:t>
                          </m:r>
                        </m:e>
                      </m:d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&gt;</m:t>
                      </m:r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𝑓</m:t>
                      </m:r>
                      <m:d>
                        <m:dPr>
                          <m:ctrlPr>
                            <a:rPr kumimoji="1" lang="en-US" altLang="ko-KR" sz="3200" b="0" i="1" smtClean="0"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dPr>
                        <m:e>
                          <m:r>
                            <a:rPr kumimoji="1" lang="en-US" altLang="ko-KR" sz="3200" b="0" i="1" smtClean="0"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𝑥</m:t>
                          </m:r>
                        </m:e>
                      </m:d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+</m:t>
                      </m:r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𝛼</m:t>
                      </m:r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𝑡</m:t>
                      </m:r>
                      <m:r>
                        <m:rPr>
                          <m:sty m:val="p"/>
                        </m:rPr>
                        <a:rPr kumimoji="1" lang="en-US" altLang="ko-KR" sz="3200" b="0" i="0" smtClean="0"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∇</m:t>
                      </m:r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𝑓</m:t>
                      </m:r>
                      <m:sSup>
                        <m:sSupPr>
                          <m:ctrlPr>
                            <a:rPr kumimoji="1" lang="en-US" altLang="ko-KR" sz="3200" b="0" i="1" smtClean="0"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1" lang="en-US" altLang="ko-KR" sz="3200" b="0" i="1" smtClean="0"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</m:ctrlPr>
                            </m:dPr>
                            <m:e>
                              <m:r>
                                <a:rPr kumimoji="1" lang="en-US" altLang="ko-KR" sz="3200" b="0" i="1" smtClean="0"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𝑥</m:t>
                              </m:r>
                            </m:e>
                          </m:d>
                        </m:e>
                        <m:sup>
                          <m:r>
                            <a:rPr kumimoji="1" lang="en-US" altLang="ko-KR" sz="3200" b="0" i="1" smtClean="0"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𝑇</m:t>
                          </m:r>
                        </m:sup>
                      </m:sSup>
                      <m:r>
                        <m:rPr>
                          <m:sty m:val="p"/>
                        </m:rPr>
                        <a:rPr kumimoji="1" lang="en-US" altLang="ko-KR" sz="3200" b="0" i="0" smtClean="0"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Δ</m:t>
                      </m:r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𝑥</m:t>
                      </m:r>
                    </m:oMath>
                  </m:oMathPara>
                </a14:m>
                <a:endParaRPr kumimoji="1" lang="en-US" altLang="ko-KR" sz="3200" b="0" dirty="0">
                  <a:latin typeface="Spoqa Han Sans Neo" panose="020B0500000000000000" pitchFamily="34" charset="-128"/>
                  <a:ea typeface="Spoqa Han Sans Neo Bold" panose="020B0500000000000000" pitchFamily="34" charset="-128"/>
                  <a:sym typeface="Wingdings" pitchFamily="2" charset="2"/>
                </a:endParaRPr>
              </a:p>
              <a:p>
                <a:pPr defTabSz="457200">
                  <a:spcBef>
                    <a:spcPts val="1200"/>
                  </a:spcBef>
                  <a:spcAft>
                    <a:spcPts val="1500"/>
                  </a:spcAft>
                  <a:defRPr sz="4500" spc="-45">
                    <a:solidFill>
                      <a:srgbClr val="53585F"/>
                    </a:solidFill>
                    <a:latin typeface="SpoqaHanSans-Bold"/>
                    <a:ea typeface="SpoqaHanSans-Bold"/>
                    <a:cs typeface="SpoqaHanSans-Bold"/>
                    <a:sym typeface="SpoqaHanSans-Bold"/>
                  </a:defRPr>
                </a:pPr>
                <a:r>
                  <a:rPr kumimoji="1" lang="en-US" altLang="ko-KR" sz="3200" b="0" dirty="0">
                    <a:latin typeface="Spoqa Han Sans Neo" panose="020B0500000000000000" pitchFamily="34" charset="-128"/>
                    <a:ea typeface="Spoqa Han Sans Neo Bold" panose="020B0500000000000000" pitchFamily="34" charset="-128"/>
                    <a:sym typeface="Wingdings" pitchFamily="2" charset="2"/>
                  </a:rPr>
                  <a:t>	</a:t>
                </a:r>
                <a:r>
                  <a:rPr kumimoji="1" lang="en-US" altLang="ko-KR" sz="3200" dirty="0">
                    <a:ea typeface="Spoqa Han Sans Neo Bold" panose="020B0500000000000000" pitchFamily="34" charset="-128"/>
                    <a:sym typeface="Wingdings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ko-KR" sz="3200" i="1"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𝑡</m:t>
                    </m:r>
                    <m:r>
                      <a:rPr kumimoji="1" lang="en-US" altLang="ko-KR" sz="3200" b="0" i="1" smtClean="0"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 ≔</m:t>
                    </m:r>
                    <m:r>
                      <a:rPr kumimoji="1" lang="en-US" altLang="ko-KR" sz="3200" b="0" i="1" smtClean="0"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𝛽</m:t>
                    </m:r>
                    <m:r>
                      <a:rPr kumimoji="1" lang="en-US" altLang="ko-KR" sz="3200" b="0" i="1" smtClean="0"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𝑡</m:t>
                    </m:r>
                  </m:oMath>
                </a14:m>
                <a:endParaRPr kumimoji="1" lang="en-US" altLang="ko-KR" sz="3200" b="0" dirty="0">
                  <a:latin typeface="Spoqa Han Sans Neo" panose="020B0500000000000000" pitchFamily="34" charset="-128"/>
                  <a:ea typeface="Spoqa Han Sans Neo Bold" panose="020B0500000000000000" pitchFamily="34" charset="-128"/>
                  <a:sym typeface="Wingdings" pitchFamily="2" charset="2"/>
                </a:endParaRPr>
              </a:p>
            </p:txBody>
          </p:sp>
        </mc:Choice>
        <mc:Fallback xmlns="">
          <p:sp>
            <p:nvSpPr>
              <p:cNvPr id="27" name="Shape 133">
                <a:extLst>
                  <a:ext uri="{FF2B5EF4-FFF2-40B4-BE49-F238E27FC236}">
                    <a16:creationId xmlns:a16="http://schemas.microsoft.com/office/drawing/2014/main" id="{EB1F0F2A-378E-0E43-AE07-A8ACA128F4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15154" y="4981847"/>
                <a:ext cx="13152846" cy="8310865"/>
              </a:xfrm>
              <a:prstGeom prst="rect">
                <a:avLst/>
              </a:prstGeom>
              <a:blipFill>
                <a:blip r:embed="rId5"/>
                <a:stretch>
                  <a:fillRect l="-1834" t="-1527" b="-1069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="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직사각형 27">
            <a:extLst>
              <a:ext uri="{FF2B5EF4-FFF2-40B4-BE49-F238E27FC236}">
                <a16:creationId xmlns:a16="http://schemas.microsoft.com/office/drawing/2014/main" id="{34505438-DA32-4E42-9A5D-0C3A93DFCDA8}"/>
              </a:ext>
            </a:extLst>
          </p:cNvPr>
          <p:cNvSpPr/>
          <p:nvPr/>
        </p:nvSpPr>
        <p:spPr>
          <a:xfrm>
            <a:off x="0" y="12414860"/>
            <a:ext cx="1083641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" altLang="ko-Kore-KR" dirty="0">
                <a:solidFill>
                  <a:srgbClr val="222222"/>
                </a:solidFill>
                <a:latin typeface="Arial" panose="020B0604020202020204" pitchFamily="34" charset="0"/>
              </a:rPr>
              <a:t>Boyd, Stephen, Stephen P. Boyd, and Lieven </a:t>
            </a:r>
            <a:r>
              <a:rPr lang="en" altLang="ko-Kore-KR" dirty="0" err="1">
                <a:solidFill>
                  <a:srgbClr val="222222"/>
                </a:solidFill>
                <a:latin typeface="Arial" panose="020B0604020202020204" pitchFamily="34" charset="0"/>
              </a:rPr>
              <a:t>Vandenberghe</a:t>
            </a:r>
            <a:r>
              <a:rPr lang="en" altLang="ko-Kore-KR" dirty="0">
                <a:solidFill>
                  <a:srgbClr val="222222"/>
                </a:solidFill>
                <a:latin typeface="Arial" panose="020B0604020202020204" pitchFamily="34" charset="0"/>
              </a:rPr>
              <a:t>. </a:t>
            </a:r>
            <a:br>
              <a:rPr lang="en" altLang="ko-Kore-KR" dirty="0">
                <a:solidFill>
                  <a:srgbClr val="222222"/>
                </a:solidFill>
                <a:latin typeface="Arial" panose="020B0604020202020204" pitchFamily="34" charset="0"/>
              </a:rPr>
            </a:br>
            <a:r>
              <a:rPr lang="en" altLang="ko-Kore-KR" i="1" dirty="0">
                <a:solidFill>
                  <a:srgbClr val="222222"/>
                </a:solidFill>
                <a:latin typeface="Arial" panose="020B0604020202020204" pitchFamily="34" charset="0"/>
              </a:rPr>
              <a:t>Convex optimization</a:t>
            </a:r>
            <a:r>
              <a:rPr lang="en" altLang="ko-Kore-KR" dirty="0">
                <a:solidFill>
                  <a:srgbClr val="222222"/>
                </a:solidFill>
                <a:latin typeface="Arial" panose="020B0604020202020204" pitchFamily="34" charset="0"/>
              </a:rPr>
              <a:t>. Cambridge university press, 2004.</a:t>
            </a:r>
            <a:endParaRPr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40078000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222">
            <a:extLst>
              <a:ext uri="{FF2B5EF4-FFF2-40B4-BE49-F238E27FC236}">
                <a16:creationId xmlns:a16="http://schemas.microsoft.com/office/drawing/2014/main" id="{8F416925-0515-9F4F-A3BB-8E0D00597C5B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4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20" name="Shape 223">
            <a:extLst>
              <a:ext uri="{FF2B5EF4-FFF2-40B4-BE49-F238E27FC236}">
                <a16:creationId xmlns:a16="http://schemas.microsoft.com/office/drawing/2014/main" id="{804BD4BF-C4F9-5445-A773-6109A0004FF1}"/>
              </a:ext>
            </a:extLst>
          </p:cNvPr>
          <p:cNvSpPr/>
          <p:nvPr/>
        </p:nvSpPr>
        <p:spPr>
          <a:xfrm>
            <a:off x="20828000" y="2200124"/>
            <a:ext cx="2540000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R" altLang="en-US" dirty="0"/>
              <a:t>최적화 </a:t>
            </a:r>
            <a:r>
              <a:rPr lang="en-US" altLang="ko-KR" dirty="0"/>
              <a:t>[Optimization]</a:t>
            </a:r>
            <a:endParaRPr lang="ko-KR" altLang="en-US" dirty="0"/>
          </a:p>
        </p:txBody>
      </p:sp>
      <p:sp>
        <p:nvSpPr>
          <p:cNvPr id="10" name="슬라이드 번호 개체 틀 4">
            <a:extLst>
              <a:ext uri="{FF2B5EF4-FFF2-40B4-BE49-F238E27FC236}">
                <a16:creationId xmlns:a16="http://schemas.microsoft.com/office/drawing/2014/main" id="{DF11E157-8909-0D42-BEE6-05469CF40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39179" y="13061191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11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11" name="Shape 133">
            <a:extLst>
              <a:ext uri="{FF2B5EF4-FFF2-40B4-BE49-F238E27FC236}">
                <a16:creationId xmlns:a16="http://schemas.microsoft.com/office/drawing/2014/main" id="{6CB3D0C2-30A2-F344-8D8E-697E7F0EC19E}"/>
              </a:ext>
            </a:extLst>
          </p:cNvPr>
          <p:cNvSpPr/>
          <p:nvPr/>
        </p:nvSpPr>
        <p:spPr>
          <a:xfrm>
            <a:off x="2325190" y="3516205"/>
            <a:ext cx="19986169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 marL="571500" indent="-571500" defTabSz="457200">
              <a:spcBef>
                <a:spcPts val="1200"/>
              </a:spcBef>
              <a:spcAft>
                <a:spcPts val="1500"/>
              </a:spcAft>
              <a:buFont typeface="Arial" panose="020B0604020202020204" pitchFamily="34" charset="0"/>
              <a:buChar char="•"/>
              <a:defRPr sz="4500" spc="-45">
                <a:solidFill>
                  <a:srgbClr val="53585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kumimoji="1" lang="en-US" altLang="ko-Kore-KR" sz="4000" b="1" dirty="0">
                <a:latin typeface="Spoqa Han Sans Neo Bold" panose="020B0500000000000000" pitchFamily="34" charset="-128"/>
                <a:ea typeface="Spoqa Han Sans Neo Bold" panose="020B0500000000000000" pitchFamily="34" charset="-128"/>
                <a:sym typeface="SpoqaHanSans-Bold"/>
              </a:rPr>
              <a:t>Exact line search vs Backtracking line search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Shape 133">
                <a:extLst>
                  <a:ext uri="{FF2B5EF4-FFF2-40B4-BE49-F238E27FC236}">
                    <a16:creationId xmlns:a16="http://schemas.microsoft.com/office/drawing/2014/main" id="{0BEE9CC4-A5E8-9E4C-9081-74CEA6920354}"/>
                  </a:ext>
                </a:extLst>
              </p:cNvPr>
              <p:cNvSpPr/>
              <p:nvPr/>
            </p:nvSpPr>
            <p:spPr>
              <a:xfrm>
                <a:off x="3007916" y="4755342"/>
                <a:ext cx="15015937" cy="7641451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12700" tIns="12700" rIns="12700" bIns="12700" anchor="t">
                <a:spAutoFit/>
              </a:bodyPr>
              <a:lstStyle/>
              <a:p>
                <a:pPr marL="571500" indent="-571500" defTabSz="457200">
                  <a:spcBef>
                    <a:spcPts val="1200"/>
                  </a:spcBef>
                  <a:spcAft>
                    <a:spcPts val="1500"/>
                  </a:spcAft>
                  <a:buFont typeface="Arial" panose="020B0604020202020204" pitchFamily="34" charset="0"/>
                  <a:buChar char="•"/>
                  <a:defRPr sz="4500" spc="-45">
                    <a:solidFill>
                      <a:srgbClr val="53585F"/>
                    </a:solidFill>
                    <a:latin typeface="SpoqaHanSans-Bold"/>
                    <a:ea typeface="SpoqaHanSans-Bold"/>
                    <a:cs typeface="SpoqaHanSans-Bold"/>
                    <a:sym typeface="SpoqaHanSans-Bold"/>
                  </a:defRPr>
                </a:pPr>
                <a:r>
                  <a:rPr kumimoji="1" lang="en-US" altLang="ko-Kore-KR" sz="3600" b="1" dirty="0">
                    <a:latin typeface="Spoqa Han Sans Neo Bold" panose="020B0500000000000000" pitchFamily="34" charset="-128"/>
                    <a:ea typeface="Spoqa Han Sans Neo Bold" panose="020B0500000000000000" pitchFamily="34" charset="-128"/>
                    <a:sym typeface="SpoqaHanSans-Bold"/>
                  </a:rPr>
                  <a:t>Exact line search (</a:t>
                </a:r>
                <a:r>
                  <a:rPr kumimoji="1" lang="ko-Kore-KR" altLang="en-US" sz="3600" b="1" dirty="0">
                    <a:latin typeface="Spoqa Han Sans Neo Bold" panose="020B0500000000000000" pitchFamily="34" charset="-128"/>
                    <a:ea typeface="Spoqa Han Sans Neo Bold" panose="020B0500000000000000" pitchFamily="34" charset="-128"/>
                    <a:sym typeface="SpoqaHanSans-Bold"/>
                  </a:rPr>
                  <a:t>정밀한 라인서치</a:t>
                </a:r>
                <a:r>
                  <a:rPr kumimoji="1" lang="en-US" altLang="ko-Kore-KR" sz="3600" b="1" dirty="0">
                    <a:latin typeface="Spoqa Han Sans Neo Bold" panose="020B0500000000000000" pitchFamily="34" charset="-128"/>
                    <a:ea typeface="Spoqa Han Sans Neo Bold" panose="020B0500000000000000" pitchFamily="34" charset="-128"/>
                    <a:sym typeface="SpoqaHanSans-Bold"/>
                  </a:rPr>
                  <a:t>)</a:t>
                </a:r>
                <a:br>
                  <a:rPr kumimoji="1" lang="en-US" altLang="ko-Kore-KR" sz="3600" b="1" dirty="0">
                    <a:latin typeface="Spoqa Han Sans Neo Bold" panose="020B0500000000000000" pitchFamily="34" charset="-128"/>
                    <a:ea typeface="Spoqa Han Sans Neo Bold" panose="020B0500000000000000" pitchFamily="34" charset="-128"/>
                    <a:sym typeface="SpoqaHanSans-Bold"/>
                  </a:rPr>
                </a:br>
                <a:endParaRPr kumimoji="1" lang="en-US" altLang="ko-KR" sz="3600" b="0" i="1" dirty="0">
                  <a:latin typeface="Cambria Math" panose="02040503050406030204" pitchFamily="18" charset="0"/>
                  <a:ea typeface="Spoqa Han Sans Neo Bold" panose="020B0500000000000000" pitchFamily="34" charset="-128"/>
                  <a:sym typeface="Wingdings" pitchFamily="2" charset="2"/>
                </a:endParaRPr>
              </a:p>
              <a:p>
                <a:pPr defTabSz="457200">
                  <a:spcBef>
                    <a:spcPts val="1200"/>
                  </a:spcBef>
                  <a:spcAft>
                    <a:spcPts val="1500"/>
                  </a:spcAft>
                  <a:defRPr sz="4500" spc="-45">
                    <a:solidFill>
                      <a:srgbClr val="53585F"/>
                    </a:solidFill>
                    <a:latin typeface="SpoqaHanSans-Bold"/>
                    <a:ea typeface="SpoqaHanSans-Bold"/>
                    <a:cs typeface="SpoqaHanSans-Bold"/>
                    <a:sym typeface="SpoqaHanSans-Bold"/>
                  </a:defRPr>
                </a:pPr>
                <a:r>
                  <a:rPr kumimoji="1" lang="en-US" altLang="ko-KR" sz="3600" b="0" dirty="0">
                    <a:ea typeface="Spoqa Han Sans Neo Bold" panose="020B0500000000000000" pitchFamily="34" charset="-128"/>
                    <a:sym typeface="Wingdings" pitchFamily="2" charset="2"/>
                  </a:rPr>
                  <a:t>        </a:t>
                </a:r>
                <a14:m>
                  <m:oMath xmlns:m="http://schemas.openxmlformats.org/officeDocument/2006/math">
                    <m:r>
                      <a:rPr kumimoji="1" lang="en-US" altLang="ko-KR" sz="3600" b="0" i="1" smtClean="0"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𝑡</m:t>
                    </m:r>
                    <m:r>
                      <a:rPr kumimoji="1" lang="en-US" altLang="ko-KR" sz="3600" b="0" i="1" smtClean="0"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=</m:t>
                    </m:r>
                    <m:func>
                      <m:funcPr>
                        <m:ctrlPr>
                          <a:rPr kumimoji="1" lang="en-US" altLang="ko-KR" sz="3600" b="0" i="1" smtClean="0"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1" lang="en-US" altLang="ko-KR" sz="3600" b="0" i="0" smtClean="0"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arg</m:t>
                        </m:r>
                      </m:fName>
                      <m:e>
                        <m:func>
                          <m:funcPr>
                            <m:ctrlPr>
                              <a:rPr kumimoji="1" lang="en-US" altLang="ko-KR" sz="3600" b="0" i="1" smtClean="0"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  <a:sym typeface="Wingdings" pitchFamily="2" charset="2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kumimoji="1" lang="en-US" altLang="ko-KR" sz="3600" b="0" i="1" smtClean="0">
                                    <a:latin typeface="Cambria Math" panose="02040503050406030204" pitchFamily="18" charset="0"/>
                                    <a:ea typeface="Spoqa Han Sans Neo Bold" panose="020B0500000000000000" pitchFamily="34" charset="-128"/>
                                    <a:sym typeface="Wingdings" pitchFamily="2" charset="2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kumimoji="1" lang="en-US" altLang="ko-KR" sz="3600" b="0" i="0" smtClean="0">
                                    <a:latin typeface="Cambria Math" panose="02040503050406030204" pitchFamily="18" charset="0"/>
                                    <a:ea typeface="Spoqa Han Sans Neo Bold" panose="020B0500000000000000" pitchFamily="34" charset="-128"/>
                                    <a:sym typeface="Wingdings" pitchFamily="2" charset="2"/>
                                  </a:rPr>
                                  <m:t>min</m:t>
                                </m:r>
                              </m:e>
                              <m:lim>
                                <m:r>
                                  <a:rPr kumimoji="1" lang="en-US" altLang="ko-KR" sz="3600" b="0" i="1" smtClean="0">
                                    <a:latin typeface="Cambria Math" panose="02040503050406030204" pitchFamily="18" charset="0"/>
                                    <a:ea typeface="Spoqa Han Sans Neo Bold" panose="020B0500000000000000" pitchFamily="34" charset="-128"/>
                                    <a:sym typeface="Wingdings" pitchFamily="2" charset="2"/>
                                  </a:rPr>
                                  <m:t>𝑠</m:t>
                                </m:r>
                                <m:r>
                                  <a:rPr kumimoji="1" lang="en-US" altLang="ko-KR" sz="3600" b="0" i="1" smtClean="0">
                                    <a:latin typeface="Cambria Math" panose="02040503050406030204" pitchFamily="18" charset="0"/>
                                    <a:ea typeface="Spoqa Han Sans Neo Bold" panose="020B0500000000000000" pitchFamily="34" charset="-128"/>
                                    <a:sym typeface="Wingdings" pitchFamily="2" charset="2"/>
                                  </a:rPr>
                                  <m:t>≥0</m:t>
                                </m:r>
                              </m:lim>
                            </m:limLow>
                          </m:fName>
                          <m:e>
                            <m:r>
                              <a:rPr kumimoji="1" lang="en-US" altLang="ko-KR" sz="3600" b="0" i="1" smtClean="0"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  <a:sym typeface="Wingdings" pitchFamily="2" charset="2"/>
                              </a:rPr>
                              <m:t>𝑓</m:t>
                            </m:r>
                            <m:r>
                              <a:rPr kumimoji="1" lang="en-US" altLang="ko-KR" sz="3600" b="0" i="1" smtClean="0"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  <a:sym typeface="Wingdings" pitchFamily="2" charset="2"/>
                              </a:rPr>
                              <m:t>(</m:t>
                            </m:r>
                            <m:r>
                              <a:rPr kumimoji="1" lang="en-US" altLang="ko-KR" sz="3600" b="0" i="1" smtClean="0"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  <a:sym typeface="Wingdings" pitchFamily="2" charset="2"/>
                              </a:rPr>
                              <m:t>𝑥</m:t>
                            </m:r>
                            <m:r>
                              <a:rPr kumimoji="1" lang="en-US" altLang="ko-KR" sz="3600" b="0" i="1" smtClean="0"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  <a:sym typeface="Wingdings" pitchFamily="2" charset="2"/>
                              </a:rPr>
                              <m:t>+</m:t>
                            </m:r>
                            <m:r>
                              <a:rPr kumimoji="1" lang="en-US" altLang="ko-KR" sz="3600" b="0" i="1" smtClean="0"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  <a:sym typeface="Wingdings" pitchFamily="2" charset="2"/>
                              </a:rPr>
                              <m:t>𝑠</m:t>
                            </m:r>
                            <m:r>
                              <m:rPr>
                                <m:sty m:val="p"/>
                              </m:rPr>
                              <a:rPr kumimoji="1" lang="en-US" altLang="ko-KR" sz="3600" b="0" i="0" smtClean="0"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  <a:sym typeface="Wingdings" pitchFamily="2" charset="2"/>
                              </a:rPr>
                              <m:t>Δ</m:t>
                            </m:r>
                            <m:r>
                              <a:rPr kumimoji="1" lang="en-US" altLang="ko-KR" sz="3600" b="0" i="1" smtClean="0"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  <a:sym typeface="Wingdings" pitchFamily="2" charset="2"/>
                              </a:rPr>
                              <m:t>𝑥</m:t>
                            </m:r>
                            <m:r>
                              <a:rPr kumimoji="1" lang="en-US" altLang="ko-KR" sz="3600" b="0" i="1" smtClean="0"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  <a:sym typeface="Wingdings" pitchFamily="2" charset="2"/>
                              </a:rPr>
                              <m:t>)</m:t>
                            </m:r>
                          </m:e>
                        </m:func>
                      </m:e>
                    </m:func>
                  </m:oMath>
                </a14:m>
                <a:endParaRPr kumimoji="1" lang="en-US" altLang="ko-Kore-KR" sz="3600" dirty="0">
                  <a:latin typeface="Spoqa Han Sans Neo" panose="020B0500000000000000" pitchFamily="34" charset="-128"/>
                  <a:ea typeface="Spoqa Han Sans Neo" panose="020B0500000000000000" pitchFamily="34" charset="-128"/>
                  <a:sym typeface="SpoqaHanSans-Bold"/>
                </a:endParaRPr>
              </a:p>
              <a:p>
                <a:pPr marL="571500" indent="-571500" defTabSz="457200">
                  <a:spcBef>
                    <a:spcPts val="1200"/>
                  </a:spcBef>
                  <a:spcAft>
                    <a:spcPts val="1500"/>
                  </a:spcAft>
                  <a:buFont typeface="Arial" panose="020B0604020202020204" pitchFamily="34" charset="0"/>
                  <a:buChar char="•"/>
                  <a:defRPr sz="4500" spc="-45">
                    <a:solidFill>
                      <a:srgbClr val="53585F"/>
                    </a:solidFill>
                    <a:latin typeface="SpoqaHanSans-Bold"/>
                    <a:ea typeface="SpoqaHanSans-Bold"/>
                    <a:cs typeface="SpoqaHanSans-Bold"/>
                    <a:sym typeface="SpoqaHanSans-Bold"/>
                  </a:defRPr>
                </a:pPr>
                <a:endParaRPr kumimoji="1" lang="en-US" altLang="ko-Kore-KR" dirty="0">
                  <a:latin typeface="Spoqa Han Sans Neo" panose="020B0500000000000000" pitchFamily="34" charset="-128"/>
                  <a:ea typeface="Spoqa Han Sans Neo" panose="020B0500000000000000" pitchFamily="34" charset="-128"/>
                  <a:sym typeface="SpoqaHanSans-Bold"/>
                </a:endParaRPr>
              </a:p>
              <a:p>
                <a:pPr marL="571500" indent="-571500" defTabSz="457200">
                  <a:spcBef>
                    <a:spcPts val="1200"/>
                  </a:spcBef>
                  <a:spcAft>
                    <a:spcPts val="1500"/>
                  </a:spcAft>
                  <a:buFont typeface="Arial" panose="020B0604020202020204" pitchFamily="34" charset="0"/>
                  <a:buChar char="•"/>
                  <a:defRPr sz="4500" spc="-45">
                    <a:solidFill>
                      <a:srgbClr val="53585F"/>
                    </a:solidFill>
                    <a:latin typeface="SpoqaHanSans-Bold"/>
                    <a:ea typeface="SpoqaHanSans-Bold"/>
                    <a:cs typeface="SpoqaHanSans-Bold"/>
                    <a:sym typeface="SpoqaHanSans-Bold"/>
                  </a:defRPr>
                </a:pPr>
                <a:r>
                  <a:rPr kumimoji="1" lang="en-US" altLang="ko-Kore-KR" sz="3600" b="1" dirty="0">
                    <a:latin typeface="Spoqa Han Sans Neo Bold" panose="020B0500000000000000" pitchFamily="34" charset="-128"/>
                    <a:ea typeface="Spoqa Han Sans Neo Bold" panose="020B0500000000000000" pitchFamily="34" charset="-128"/>
                    <a:sym typeface="SpoqaHanSans-Bold"/>
                  </a:rPr>
                  <a:t>Backtracking line search (</a:t>
                </a:r>
                <a:r>
                  <a:rPr kumimoji="1" lang="ko-Kore-KR" altLang="en-US" sz="3600" b="1" dirty="0">
                    <a:latin typeface="Spoqa Han Sans Neo Bold" panose="020B0500000000000000" pitchFamily="34" charset="-128"/>
                    <a:ea typeface="Spoqa Han Sans Neo Bold" panose="020B0500000000000000" pitchFamily="34" charset="-128"/>
                    <a:sym typeface="SpoqaHanSans-Bold"/>
                  </a:rPr>
                  <a:t>역추적 라인서치</a:t>
                </a:r>
                <a:r>
                  <a:rPr kumimoji="1" lang="en-US" altLang="ko-Kore-KR" sz="3600" b="1" dirty="0">
                    <a:latin typeface="Spoqa Han Sans Neo Bold" panose="020B0500000000000000" pitchFamily="34" charset="-128"/>
                    <a:ea typeface="Spoqa Han Sans Neo Bold" panose="020B0500000000000000" pitchFamily="34" charset="-128"/>
                    <a:sym typeface="SpoqaHanSans-Bold"/>
                  </a:rPr>
                  <a:t>)</a:t>
                </a:r>
                <a:br>
                  <a:rPr kumimoji="1" lang="en-US" altLang="ko-Kore-KR" sz="3600" b="1" dirty="0">
                    <a:latin typeface="Spoqa Han Sans Neo Bold" panose="020B0500000000000000" pitchFamily="34" charset="-128"/>
                    <a:ea typeface="Spoqa Han Sans Neo Bold" panose="020B0500000000000000" pitchFamily="34" charset="-128"/>
                    <a:sym typeface="SpoqaHanSans-Bold"/>
                  </a:rPr>
                </a:br>
                <a:endParaRPr kumimoji="1" lang="en-US" altLang="ko-KR" sz="3200" dirty="0">
                  <a:latin typeface="Spoqa Han Sans Neo" panose="020B0500000000000000" pitchFamily="34" charset="-128"/>
                  <a:ea typeface="Spoqa Han Sans Neo" panose="020B0500000000000000" pitchFamily="34" charset="-128"/>
                  <a:sym typeface="SpoqaHanSans-Bold"/>
                </a:endParaRPr>
              </a:p>
              <a:p>
                <a:pPr lvl="2" defTabSz="457200">
                  <a:spcBef>
                    <a:spcPts val="1200"/>
                  </a:spcBef>
                  <a:spcAft>
                    <a:spcPts val="1500"/>
                  </a:spcAft>
                  <a:defRPr sz="4500" spc="-45">
                    <a:solidFill>
                      <a:srgbClr val="53585F"/>
                    </a:solidFill>
                    <a:latin typeface="SpoqaHanSans-Bold"/>
                    <a:ea typeface="SpoqaHanSans-Bold"/>
                    <a:cs typeface="SpoqaHanSans-Bold"/>
                    <a:sym typeface="SpoqaHanSans-Bold"/>
                  </a:defRPr>
                </a:pPr>
                <a:r>
                  <a:rPr kumimoji="1" lang="ko-KR" altLang="en-US" sz="3200" dirty="0"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SpoqaHanSans-Bold"/>
                  </a:rPr>
                  <a:t>경사도</a:t>
                </a:r>
                <a:r>
                  <a:rPr kumimoji="1" lang="en-US" altLang="ko-KR" sz="3200" dirty="0"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SpoqaHanSans-Bold"/>
                  </a:rPr>
                  <a:t> </a:t>
                </a:r>
                <a:r>
                  <a:rPr kumimoji="1" lang="ko-KR" altLang="en-US" sz="3200" dirty="0"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SpoqaHanSans-Bold"/>
                  </a:rPr>
                  <a:t>방향</a:t>
                </a:r>
                <a:r>
                  <a:rPr kumimoji="1" lang="en-US" altLang="ko-KR" sz="3200" dirty="0"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SpoqaHanSans-Bold"/>
                  </a:rPr>
                  <a:t>(gradient direction)</a:t>
                </a:r>
                <a:r>
                  <a:rPr kumimoji="1" lang="ko-KR" altLang="en-US" sz="3200" dirty="0"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SpoqaHanSans-Bold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ko-KR" sz="3200" i="0" smtClean="0"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Δ</m:t>
                    </m:r>
                    <m:r>
                      <a:rPr kumimoji="1" lang="en-US" altLang="ko-KR" sz="3200" b="0" i="1" smtClean="0"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𝑥</m:t>
                    </m:r>
                  </m:oMath>
                </a14:m>
                <a:r>
                  <a:rPr kumimoji="1" lang="ko-KR" altLang="en-US" sz="3200" dirty="0"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SpoqaHanSans-Bold"/>
                  </a:rPr>
                  <a:t>가 주어졌고</a:t>
                </a:r>
                <a:r>
                  <a:rPr kumimoji="1" lang="en-US" altLang="ko-KR" sz="3200" dirty="0"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SpoqaHanSans-Bold"/>
                  </a:rPr>
                  <a:t>, </a:t>
                </a:r>
                <a14:m>
                  <m:oMath xmlns:m="http://schemas.openxmlformats.org/officeDocument/2006/math">
                    <m:r>
                      <a:rPr kumimoji="1" lang="en-US" altLang="ko-KR" sz="3200" b="0" i="0" smtClean="0"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  </m:t>
                    </m:r>
                    <m:r>
                      <a:rPr kumimoji="1" lang="en-US" altLang="ko-KR" sz="3200" b="0" i="1" smtClean="0"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𝑥</m:t>
                    </m:r>
                    <m:r>
                      <a:rPr kumimoji="1" lang="en-US" altLang="ko-KR" sz="3200" b="0" i="1" smtClean="0"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∈</m:t>
                    </m:r>
                    <m:r>
                      <a:rPr kumimoji="1" lang="en-US" altLang="ko-KR" sz="3200" b="1" i="0" smtClean="0"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𝐝𝐨𝐦</m:t>
                    </m:r>
                    <m:r>
                      <a:rPr kumimoji="1" lang="en-US" altLang="ko-KR" sz="3200" b="0" i="1" smtClean="0"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 </m:t>
                    </m:r>
                    <m:r>
                      <a:rPr kumimoji="1" lang="en-US" altLang="ko-KR" sz="3200" b="0" i="1" smtClean="0"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𝑓</m:t>
                    </m:r>
                    <m:r>
                      <a:rPr kumimoji="1" lang="en-US" altLang="ko-KR" sz="3200" b="0" i="1" smtClean="0"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, </m:t>
                    </m:r>
                    <m:r>
                      <a:rPr kumimoji="1" lang="en-US" altLang="ko-KR" sz="3200" b="0" i="1" smtClean="0"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𝛼</m:t>
                    </m:r>
                    <m:r>
                      <a:rPr kumimoji="1" lang="en-US" altLang="ko-KR" sz="3200" b="0" i="1" smtClean="0"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∈</m:t>
                    </m:r>
                    <m:d>
                      <m:dPr>
                        <m:ctrlPr>
                          <a:rPr kumimoji="1" lang="en-US" altLang="ko-KR" sz="3200" b="0" i="1" smtClean="0"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</m:ctrlPr>
                      </m:dPr>
                      <m:e>
                        <m:r>
                          <a:rPr kumimoji="1" lang="en-US" altLang="ko-KR" sz="3200" b="0" i="1" smtClean="0"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0, 0.5</m:t>
                        </m:r>
                      </m:e>
                    </m:d>
                    <m:r>
                      <a:rPr kumimoji="1" lang="en-US" altLang="ko-KR" sz="3200" b="0" i="1" smtClean="0"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, </m:t>
                    </m:r>
                    <m:r>
                      <a:rPr kumimoji="1" lang="en-US" altLang="ko-KR" sz="3200" b="0" i="1" smtClean="0"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𝛽</m:t>
                    </m:r>
                    <m:r>
                      <a:rPr kumimoji="1" lang="en-US" altLang="ko-KR" sz="3200" b="0" i="1" smtClean="0"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∈</m:t>
                    </m:r>
                    <m:d>
                      <m:dPr>
                        <m:ctrlPr>
                          <a:rPr kumimoji="1" lang="en-US" altLang="ko-KR" sz="3200" b="0" i="1" smtClean="0"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</m:ctrlPr>
                      </m:dPr>
                      <m:e>
                        <m:r>
                          <a:rPr kumimoji="1" lang="en-US" altLang="ko-KR" sz="3200" b="0" i="1" smtClean="0"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0, 1</m:t>
                        </m:r>
                      </m:e>
                    </m:d>
                    <m:r>
                      <a:rPr kumimoji="1" lang="en-US" altLang="ko-KR" sz="3200" b="0" i="1" smtClean="0"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,</m:t>
                    </m:r>
                    <m:r>
                      <a:rPr kumimoji="1" lang="en-US" altLang="ko-KR" sz="3200" i="1" smtClean="0"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 </m:t>
                    </m:r>
                    <m:r>
                      <a:rPr kumimoji="1" lang="en-US" altLang="ko-KR" sz="3200" i="1"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𝑡</m:t>
                    </m:r>
                    <m:r>
                      <a:rPr kumimoji="1" lang="en-US" altLang="ko-KR" sz="3200" b="0" i="1" smtClean="0"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=1</m:t>
                    </m:r>
                  </m:oMath>
                </a14:m>
                <a:r>
                  <a:rPr kumimoji="1" lang="ko-KR" altLang="en-US" sz="3200" dirty="0"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SpoqaHanSans-Bold"/>
                  </a:rPr>
                  <a:t>일 때</a:t>
                </a:r>
                <a:r>
                  <a:rPr kumimoji="1" lang="en-US" altLang="ko-KR" sz="3200" dirty="0"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SpoqaHanSans-Bold"/>
                  </a:rPr>
                  <a:t>,</a:t>
                </a:r>
              </a:p>
              <a:p>
                <a:pPr lvl="2" defTabSz="457200">
                  <a:spcBef>
                    <a:spcPts val="1200"/>
                  </a:spcBef>
                  <a:spcAft>
                    <a:spcPts val="1500"/>
                  </a:spcAft>
                  <a:defRPr sz="4500" spc="-45">
                    <a:solidFill>
                      <a:srgbClr val="53585F"/>
                    </a:solidFill>
                    <a:latin typeface="SpoqaHanSans-Bold"/>
                    <a:ea typeface="SpoqaHanSans-Bold"/>
                    <a:cs typeface="SpoqaHanSans-Bold"/>
                    <a:sym typeface="SpoqaHanSans-Bold"/>
                  </a:defRPr>
                </a:pPr>
                <a14:m>
                  <m:oMath xmlns:m="http://schemas.openxmlformats.org/officeDocument/2006/math">
                    <m:r>
                      <a:rPr kumimoji="1" lang="en-US" altLang="ko-KR" sz="3200" b="0" i="1" smtClean="0"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𝑤h𝑖𝑙𝑒</m:t>
                    </m:r>
                    <m:r>
                      <a:rPr kumimoji="1" lang="en-US" altLang="ko-KR" sz="3200" b="0" i="1" smtClean="0"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 </m:t>
                    </m:r>
                    <m:r>
                      <a:rPr kumimoji="1" lang="en-US" altLang="ko-KR" sz="3200" b="0" i="1" smtClean="0"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𝑓</m:t>
                    </m:r>
                    <m:d>
                      <m:dPr>
                        <m:ctrlPr>
                          <a:rPr kumimoji="1" lang="en-US" altLang="ko-KR" sz="3200" b="0" i="1" smtClean="0"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</m:ctrlPr>
                      </m:dPr>
                      <m:e>
                        <m:r>
                          <a:rPr kumimoji="1" lang="en-US" altLang="ko-KR" sz="3200" b="0" i="1" smtClean="0"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𝑥</m:t>
                        </m:r>
                        <m:r>
                          <a:rPr kumimoji="1" lang="en-US" altLang="ko-KR" sz="3200" b="0" i="1" smtClean="0"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+</m:t>
                        </m:r>
                        <m:r>
                          <a:rPr kumimoji="1" lang="en-US" altLang="ko-KR" sz="3200" b="0" i="1" smtClean="0"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𝑡</m:t>
                        </m:r>
                        <m:r>
                          <m:rPr>
                            <m:sty m:val="p"/>
                          </m:rPr>
                          <a:rPr kumimoji="1" lang="en-US" altLang="ko-KR" sz="3200" b="0" i="0" smtClean="0"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Δ</m:t>
                        </m:r>
                        <m:r>
                          <a:rPr kumimoji="1" lang="en-US" altLang="ko-KR" sz="3200" b="0" i="1" smtClean="0"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𝑥</m:t>
                        </m:r>
                      </m:e>
                    </m:d>
                    <m:r>
                      <a:rPr kumimoji="1" lang="en-US" altLang="ko-KR" sz="3200" b="0" i="1" smtClean="0"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&gt;</m:t>
                    </m:r>
                    <m:r>
                      <a:rPr kumimoji="1" lang="en-US" altLang="ko-KR" sz="3200" b="0" i="1" smtClean="0"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𝑓</m:t>
                    </m:r>
                    <m:d>
                      <m:dPr>
                        <m:ctrlPr>
                          <a:rPr kumimoji="1" lang="en-US" altLang="ko-KR" sz="3200" b="0" i="1" smtClean="0"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</m:ctrlPr>
                      </m:dPr>
                      <m:e>
                        <m:r>
                          <a:rPr kumimoji="1" lang="en-US" altLang="ko-KR" sz="3200" b="0" i="1" smtClean="0"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𝑥</m:t>
                        </m:r>
                      </m:e>
                    </m:d>
                    <m:r>
                      <a:rPr kumimoji="1" lang="en-US" altLang="ko-KR" sz="3200" b="0" i="1" smtClean="0"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+</m:t>
                    </m:r>
                    <m:r>
                      <a:rPr kumimoji="1" lang="en-US" altLang="ko-KR" sz="3200" b="0" i="1" smtClean="0"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𝛼</m:t>
                    </m:r>
                    <m:r>
                      <a:rPr kumimoji="1" lang="en-US" altLang="ko-KR" sz="3200" b="0" i="1" smtClean="0"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𝑡</m:t>
                    </m:r>
                    <m:r>
                      <m:rPr>
                        <m:sty m:val="p"/>
                      </m:rPr>
                      <a:rPr kumimoji="1" lang="en-US" altLang="ko-KR" sz="3200" b="0" i="0" smtClean="0"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∇</m:t>
                    </m:r>
                    <m:r>
                      <a:rPr kumimoji="1" lang="en-US" altLang="ko-KR" sz="3200" b="0" i="1" smtClean="0"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𝑓</m:t>
                    </m:r>
                    <m:sSup>
                      <m:sSupPr>
                        <m:ctrlPr>
                          <a:rPr kumimoji="1" lang="en-US" altLang="ko-KR" sz="3200" b="0" i="1" smtClean="0"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</m:ctrlPr>
                      </m:sSupPr>
                      <m:e>
                        <m:d>
                          <m:dPr>
                            <m:ctrlPr>
                              <a:rPr kumimoji="1" lang="en-US" altLang="ko-KR" sz="3200" b="0" i="1" smtClean="0"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  <a:sym typeface="Wingdings" pitchFamily="2" charset="2"/>
                              </a:rPr>
                            </m:ctrlPr>
                          </m:dPr>
                          <m:e>
                            <m:r>
                              <a:rPr kumimoji="1" lang="en-US" altLang="ko-KR" sz="3200" b="0" i="1" smtClean="0"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  <a:sym typeface="Wingdings" pitchFamily="2" charset="2"/>
                              </a:rPr>
                              <m:t>𝑥</m:t>
                            </m:r>
                          </m:e>
                        </m:d>
                      </m:e>
                      <m:sup>
                        <m:r>
                          <a:rPr kumimoji="1" lang="en-US" altLang="ko-KR" sz="3200" b="0" i="1" smtClean="0"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𝑇</m:t>
                        </m:r>
                      </m:sup>
                    </m:sSup>
                    <m:r>
                      <m:rPr>
                        <m:sty m:val="p"/>
                      </m:rPr>
                      <a:rPr kumimoji="1" lang="en-US" altLang="ko-KR" sz="3200" b="0" i="0" smtClean="0"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Δ</m:t>
                    </m:r>
                    <m:r>
                      <a:rPr kumimoji="1" lang="en-US" altLang="ko-KR" sz="3200" b="0" i="1" smtClean="0"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𝑥</m:t>
                    </m:r>
                  </m:oMath>
                </a14:m>
                <a:r>
                  <a:rPr kumimoji="1" lang="en-US" altLang="ko-KR" sz="3200" b="0" dirty="0">
                    <a:latin typeface="Spoqa Han Sans Neo" panose="020B0500000000000000" pitchFamily="34" charset="-128"/>
                    <a:ea typeface="Spoqa Han Sans Neo Bold" panose="020B0500000000000000" pitchFamily="34" charset="-128"/>
                    <a:sym typeface="Wingdings" pitchFamily="2" charset="2"/>
                  </a:rPr>
                  <a:t>:</a:t>
                </a:r>
              </a:p>
              <a:p>
                <a:pPr lvl="2" defTabSz="457200">
                  <a:spcBef>
                    <a:spcPts val="1200"/>
                  </a:spcBef>
                  <a:spcAft>
                    <a:spcPts val="1500"/>
                  </a:spcAft>
                  <a:defRPr sz="4500" spc="-45">
                    <a:solidFill>
                      <a:srgbClr val="53585F"/>
                    </a:solidFill>
                    <a:latin typeface="SpoqaHanSans-Bold"/>
                    <a:ea typeface="SpoqaHanSans-Bold"/>
                    <a:cs typeface="SpoqaHanSans-Bold"/>
                    <a:sym typeface="SpoqaHanSans-Bold"/>
                  </a:defRPr>
                </a:pPr>
                <a:r>
                  <a:rPr kumimoji="1" lang="en-US" altLang="ko-KR" sz="3200" b="0" dirty="0">
                    <a:latin typeface="Spoqa Han Sans Neo" panose="020B0500000000000000" pitchFamily="34" charset="-128"/>
                    <a:ea typeface="Spoqa Han Sans Neo Bold" panose="020B0500000000000000" pitchFamily="34" charset="-128"/>
                    <a:sym typeface="Wingdings" pitchFamily="2" charset="2"/>
                  </a:rPr>
                  <a:t>		</a:t>
                </a:r>
                <a:r>
                  <a:rPr kumimoji="1" lang="en-US" altLang="ko-KR" sz="3200" dirty="0">
                    <a:ea typeface="Spoqa Han Sans Neo Bold" panose="020B0500000000000000" pitchFamily="34" charset="-128"/>
                    <a:sym typeface="Wingdings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ko-KR" sz="3200" i="1"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𝑡</m:t>
                    </m:r>
                    <m:r>
                      <a:rPr kumimoji="1" lang="en-US" altLang="ko-KR" sz="3200" b="0" i="1" smtClean="0"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 ≔</m:t>
                    </m:r>
                    <m:r>
                      <a:rPr kumimoji="1" lang="en-US" altLang="ko-KR" sz="3200" b="0" i="1" smtClean="0"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𝛽</m:t>
                    </m:r>
                    <m:r>
                      <a:rPr kumimoji="1" lang="en-US" altLang="ko-KR" sz="3200" b="0" i="1" smtClean="0"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𝑡</m:t>
                    </m:r>
                  </m:oMath>
                </a14:m>
                <a:endParaRPr kumimoji="1" lang="en-US" altLang="ko-KR" sz="3200" b="0" dirty="0">
                  <a:latin typeface="Spoqa Han Sans Neo" panose="020B0500000000000000" pitchFamily="34" charset="-128"/>
                  <a:ea typeface="Spoqa Han Sans Neo Bold" panose="020B0500000000000000" pitchFamily="34" charset="-128"/>
                  <a:sym typeface="Wingdings" pitchFamily="2" charset="2"/>
                </a:endParaRPr>
              </a:p>
            </p:txBody>
          </p:sp>
        </mc:Choice>
        <mc:Fallback xmlns="">
          <p:sp>
            <p:nvSpPr>
              <p:cNvPr id="19" name="Shape 133">
                <a:extLst>
                  <a:ext uri="{FF2B5EF4-FFF2-40B4-BE49-F238E27FC236}">
                    <a16:creationId xmlns:a16="http://schemas.microsoft.com/office/drawing/2014/main" id="{0BEE9CC4-A5E8-9E4C-9081-74CEA69203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7916" y="4755342"/>
                <a:ext cx="15015937" cy="7641451"/>
              </a:xfrm>
              <a:prstGeom prst="rect">
                <a:avLst/>
              </a:prstGeom>
              <a:blipFill>
                <a:blip r:embed="rId4"/>
                <a:stretch>
                  <a:fillRect l="-1605" t="-1658" b="-1327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="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4" name="그림 23">
            <a:extLst>
              <a:ext uri="{FF2B5EF4-FFF2-40B4-BE49-F238E27FC236}">
                <a16:creationId xmlns:a16="http://schemas.microsoft.com/office/drawing/2014/main" id="{51C8A256-9C5D-8B4E-BD47-4B0C93329E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64640" y="3493186"/>
            <a:ext cx="9477785" cy="4630066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FCEC2D4F-FE8D-044A-B6E5-715C2616DA16}"/>
              </a:ext>
            </a:extLst>
          </p:cNvPr>
          <p:cNvSpPr/>
          <p:nvPr/>
        </p:nvSpPr>
        <p:spPr>
          <a:xfrm>
            <a:off x="13585326" y="7926241"/>
            <a:ext cx="1083641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" altLang="ko-Kore-KR" dirty="0">
                <a:solidFill>
                  <a:srgbClr val="222222"/>
                </a:solidFill>
                <a:latin typeface="Arial" panose="020B0604020202020204" pitchFamily="34" charset="0"/>
              </a:rPr>
              <a:t>Boyd, Stephen, Stephen P. Boyd, and Lieven </a:t>
            </a:r>
            <a:r>
              <a:rPr lang="en" altLang="ko-Kore-KR" dirty="0" err="1">
                <a:solidFill>
                  <a:srgbClr val="222222"/>
                </a:solidFill>
                <a:latin typeface="Arial" panose="020B0604020202020204" pitchFamily="34" charset="0"/>
              </a:rPr>
              <a:t>Vandenberghe</a:t>
            </a:r>
            <a:r>
              <a:rPr lang="en" altLang="ko-Kore-KR" dirty="0">
                <a:solidFill>
                  <a:srgbClr val="222222"/>
                </a:solidFill>
                <a:latin typeface="Arial" panose="020B0604020202020204" pitchFamily="34" charset="0"/>
              </a:rPr>
              <a:t>. </a:t>
            </a:r>
            <a:br>
              <a:rPr lang="en" altLang="ko-Kore-KR" dirty="0">
                <a:solidFill>
                  <a:srgbClr val="222222"/>
                </a:solidFill>
                <a:latin typeface="Arial" panose="020B0604020202020204" pitchFamily="34" charset="0"/>
              </a:rPr>
            </a:br>
            <a:r>
              <a:rPr lang="en" altLang="ko-Kore-KR" i="1" dirty="0">
                <a:solidFill>
                  <a:srgbClr val="222222"/>
                </a:solidFill>
                <a:latin typeface="Arial" panose="020B0604020202020204" pitchFamily="34" charset="0"/>
              </a:rPr>
              <a:t>Convex optimization</a:t>
            </a:r>
            <a:r>
              <a:rPr lang="en" altLang="ko-Kore-KR" dirty="0">
                <a:solidFill>
                  <a:srgbClr val="222222"/>
                </a:solidFill>
                <a:latin typeface="Arial" panose="020B0604020202020204" pitchFamily="34" charset="0"/>
              </a:rPr>
              <a:t>. Cambridge university press, 2004.</a:t>
            </a:r>
            <a:endParaRPr lang="ko-Kore-KR" altLang="en-US" dirty="0"/>
          </a:p>
        </p:txBody>
      </p:sp>
      <p:sp>
        <p:nvSpPr>
          <p:cNvPr id="26" name="Shape 224">
            <a:extLst>
              <a:ext uri="{FF2B5EF4-FFF2-40B4-BE49-F238E27FC236}">
                <a16:creationId xmlns:a16="http://schemas.microsoft.com/office/drawing/2014/main" id="{AC39834D-9B34-CA41-B121-B1CCF6070620}"/>
              </a:ext>
            </a:extLst>
          </p:cNvPr>
          <p:cNvSpPr/>
          <p:nvPr/>
        </p:nvSpPr>
        <p:spPr>
          <a:xfrm>
            <a:off x="1524000" y="1460302"/>
            <a:ext cx="16499854" cy="487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ore-KR" altLang="en-US" b="1" dirty="0"/>
              <a:t>라인 서치 </a:t>
            </a:r>
            <a:r>
              <a:rPr lang="en-US" altLang="ko-Kore-KR" b="1" dirty="0"/>
              <a:t>(line search)</a:t>
            </a:r>
          </a:p>
        </p:txBody>
      </p:sp>
    </p:spTree>
    <p:extLst>
      <p:ext uri="{BB962C8B-B14F-4D97-AF65-F5344CB8AC3E}">
        <p14:creationId xmlns:p14="http://schemas.microsoft.com/office/powerpoint/2010/main" val="38582695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224">
            <a:extLst>
              <a:ext uri="{FF2B5EF4-FFF2-40B4-BE49-F238E27FC236}">
                <a16:creationId xmlns:a16="http://schemas.microsoft.com/office/drawing/2014/main" id="{01D355C8-FB8D-574B-9581-555EE4EDCF52}"/>
              </a:ext>
            </a:extLst>
          </p:cNvPr>
          <p:cNvSpPr/>
          <p:nvPr/>
        </p:nvSpPr>
        <p:spPr>
          <a:xfrm>
            <a:off x="1524000" y="1460302"/>
            <a:ext cx="16499854" cy="487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ore-KR" altLang="en-US" b="1" dirty="0"/>
              <a:t>확률론적 경사 하강법</a:t>
            </a:r>
            <a:r>
              <a:rPr lang="en-US" altLang="ko-Kore-KR" b="1" dirty="0"/>
              <a:t> (stochastic gradient descent)</a:t>
            </a:r>
          </a:p>
        </p:txBody>
      </p:sp>
      <p:sp>
        <p:nvSpPr>
          <p:cNvPr id="14" name="슬라이드 번호 개체 틀 4">
            <a:extLst>
              <a:ext uri="{FF2B5EF4-FFF2-40B4-BE49-F238E27FC236}">
                <a16:creationId xmlns:a16="http://schemas.microsoft.com/office/drawing/2014/main" id="{EEF26A30-62BD-F041-9270-D45234501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39179" y="13061191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12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15" name="Shape 133">
            <a:extLst>
              <a:ext uri="{FF2B5EF4-FFF2-40B4-BE49-F238E27FC236}">
                <a16:creationId xmlns:a16="http://schemas.microsoft.com/office/drawing/2014/main" id="{B78DF2E3-BE67-7A42-944C-2ADAE2AD455D}"/>
              </a:ext>
            </a:extLst>
          </p:cNvPr>
          <p:cNvSpPr/>
          <p:nvPr/>
        </p:nvSpPr>
        <p:spPr>
          <a:xfrm>
            <a:off x="2325190" y="3516205"/>
            <a:ext cx="19986169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 defTabSz="457200">
              <a:spcBef>
                <a:spcPts val="1200"/>
              </a:spcBef>
              <a:spcAft>
                <a:spcPts val="1500"/>
              </a:spcAft>
              <a:defRPr sz="4500" spc="-45">
                <a:solidFill>
                  <a:srgbClr val="53585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kumimoji="1" lang="ko-Kore-KR" altLang="en-US" sz="4000" b="1" dirty="0">
                <a:latin typeface="Spoqa Han Sans Neo Bold" panose="020B0500000000000000" pitchFamily="34" charset="-128"/>
                <a:ea typeface="Spoqa Han Sans Neo Bold" panose="020B0500000000000000" pitchFamily="34" charset="-128"/>
                <a:sym typeface="SpoqaHanSans-Bold"/>
              </a:rPr>
              <a:t>일반 </a:t>
            </a:r>
            <a:r>
              <a:rPr kumimoji="1" lang="en-US" altLang="ko-Kore-KR" sz="4000" b="1" dirty="0">
                <a:latin typeface="Spoqa Han Sans Neo Bold" panose="020B0500000000000000" pitchFamily="34" charset="-128"/>
                <a:ea typeface="Spoqa Han Sans Neo Bold" panose="020B0500000000000000" pitchFamily="34" charset="-128"/>
                <a:sym typeface="SpoqaHanSans-Bold"/>
              </a:rPr>
              <a:t>gradient descent </a:t>
            </a:r>
            <a:r>
              <a:rPr kumimoji="1" lang="ko-Kore-KR" altLang="en-US" sz="4000" b="1" dirty="0">
                <a:latin typeface="Spoqa Han Sans Neo Bold" panose="020B0500000000000000" pitchFamily="34" charset="-128"/>
                <a:ea typeface="Spoqa Han Sans Neo Bold" panose="020B0500000000000000" pitchFamily="34" charset="-128"/>
                <a:sym typeface="SpoqaHanSans-Bold"/>
              </a:rPr>
              <a:t>의 문제</a:t>
            </a:r>
            <a:endParaRPr kumimoji="1" lang="en-US" altLang="ko-Kore-KR" sz="4000" b="1" dirty="0">
              <a:latin typeface="Spoqa Han Sans Neo Bold" panose="020B0500000000000000" pitchFamily="34" charset="-128"/>
              <a:ea typeface="Spoqa Han Sans Neo Bold" panose="020B0500000000000000" pitchFamily="34" charset="-128"/>
              <a:sym typeface="SpoqaHanSans-Bold"/>
            </a:endParaRPr>
          </a:p>
        </p:txBody>
      </p:sp>
      <p:sp>
        <p:nvSpPr>
          <p:cNvPr id="21" name="Shape 222">
            <a:extLst>
              <a:ext uri="{FF2B5EF4-FFF2-40B4-BE49-F238E27FC236}">
                <a16:creationId xmlns:a16="http://schemas.microsoft.com/office/drawing/2014/main" id="{ACB840E9-62E5-D54F-8F15-1B3DF3F5FA28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4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22" name="Shape 223">
            <a:extLst>
              <a:ext uri="{FF2B5EF4-FFF2-40B4-BE49-F238E27FC236}">
                <a16:creationId xmlns:a16="http://schemas.microsoft.com/office/drawing/2014/main" id="{67FB8F82-3537-A843-9533-2D9D02D0FD2D}"/>
              </a:ext>
            </a:extLst>
          </p:cNvPr>
          <p:cNvSpPr/>
          <p:nvPr/>
        </p:nvSpPr>
        <p:spPr>
          <a:xfrm>
            <a:off x="20828000" y="2200124"/>
            <a:ext cx="2540000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R" altLang="en-US" dirty="0"/>
              <a:t>최적화 </a:t>
            </a:r>
            <a:r>
              <a:rPr lang="en-US" altLang="ko-KR" dirty="0"/>
              <a:t>[Optimization]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Shape 133">
                <a:extLst>
                  <a:ext uri="{FF2B5EF4-FFF2-40B4-BE49-F238E27FC236}">
                    <a16:creationId xmlns:a16="http://schemas.microsoft.com/office/drawing/2014/main" id="{1377D20D-51AC-694F-86ED-08B18C6BA037}"/>
                  </a:ext>
                </a:extLst>
              </p:cNvPr>
              <p:cNvSpPr/>
              <p:nvPr/>
            </p:nvSpPr>
            <p:spPr>
              <a:xfrm>
                <a:off x="2227943" y="4755342"/>
                <a:ext cx="21140057" cy="8482963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12700" tIns="12700" rIns="12700" bIns="12700" anchor="t">
                <a:spAutoFit/>
              </a:bodyPr>
              <a:lstStyle/>
              <a:p>
                <a:pPr marL="571500" indent="-571500" defTabSz="457200">
                  <a:spcBef>
                    <a:spcPts val="1200"/>
                  </a:spcBef>
                  <a:spcAft>
                    <a:spcPts val="1500"/>
                  </a:spcAft>
                  <a:buFont typeface="Arial" panose="020B0604020202020204" pitchFamily="34" charset="0"/>
                  <a:buChar char="•"/>
                  <a:defRPr sz="4500" spc="-45">
                    <a:solidFill>
                      <a:srgbClr val="53585F"/>
                    </a:solidFill>
                    <a:latin typeface="SpoqaHanSans-Bold"/>
                    <a:ea typeface="SpoqaHanSans-Bold"/>
                    <a:cs typeface="SpoqaHanSans-Bold"/>
                    <a:sym typeface="SpoqaHanSans-Bold"/>
                  </a:defRPr>
                </a:pPr>
                <a:r>
                  <a:rPr kumimoji="1" lang="ko-KR" altLang="en-US" sz="3200" dirty="0"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SpoqaHanSans-Bold"/>
                  </a:rPr>
                  <a:t> 데이터가 많고 모델이 복잡한 일반적인 경우에는</a:t>
                </a:r>
                <a:r>
                  <a:rPr kumimoji="1" lang="en-US" altLang="ko-KR" sz="3200" dirty="0"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SpoqaHanSans-Bold"/>
                  </a:rPr>
                  <a:t>, </a:t>
                </a:r>
                <a:r>
                  <a:rPr kumimoji="1" lang="ko-KR" altLang="en-US" sz="3200" dirty="0"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SpoqaHanSans-Bold"/>
                  </a:rPr>
                  <a:t>실제 경사도 계산에 시간이 매우 많이 소요된다</a:t>
                </a:r>
                <a:r>
                  <a:rPr kumimoji="1" lang="en-US" altLang="ko-KR" sz="3200" dirty="0"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SpoqaHanSans-Bold"/>
                  </a:rPr>
                  <a:t>. </a:t>
                </a:r>
              </a:p>
              <a:p>
                <a:pPr defTabSz="457200">
                  <a:spcBef>
                    <a:spcPts val="1200"/>
                  </a:spcBef>
                  <a:spcAft>
                    <a:spcPts val="1500"/>
                  </a:spcAft>
                  <a:defRPr sz="4500" spc="-45">
                    <a:solidFill>
                      <a:srgbClr val="53585F"/>
                    </a:solidFill>
                    <a:latin typeface="SpoqaHanSans-Bold"/>
                    <a:ea typeface="SpoqaHanSans-Bold"/>
                    <a:cs typeface="SpoqaHanSans-Bold"/>
                    <a:sym typeface="SpoqaHanSans-Bold"/>
                  </a:defRPr>
                </a:pPr>
                <a:r>
                  <a:rPr kumimoji="1" lang="en-US" altLang="ko-KR" sz="3200" dirty="0"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SpoqaHanSans-Bold"/>
                  </a:rPr>
                  <a:t>	</a:t>
                </a:r>
                <a:r>
                  <a:rPr kumimoji="1" lang="en-US" altLang="ko-KR" sz="3200" dirty="0"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</a:t>
                </a:r>
                <a:r>
                  <a:rPr kumimoji="1" lang="en-US" altLang="ko-KR" sz="3200" dirty="0"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SpoqaHanSans-Bold"/>
                  </a:rPr>
                  <a:t> </a:t>
                </a:r>
                <a:r>
                  <a:rPr kumimoji="1" lang="ko-KR" altLang="en-US" sz="3200" dirty="0"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SpoqaHanSans-Bold"/>
                  </a:rPr>
                  <a:t>가령</a:t>
                </a:r>
                <a:r>
                  <a:rPr kumimoji="1" lang="en-US" altLang="ko-KR" sz="3200" dirty="0"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SpoqaHanSans-Bold"/>
                  </a:rPr>
                  <a:t>, </a:t>
                </a:r>
                <a:r>
                  <a:rPr kumimoji="1" lang="ko-KR" altLang="en-US" sz="3200" dirty="0"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SpoqaHanSans-Bold"/>
                  </a:rPr>
                  <a:t>아래 문제를 최소화 하는 최적화 문제를 고민해보자</a:t>
                </a:r>
                <a:endParaRPr kumimoji="1" lang="en-US" altLang="ko-KR" sz="3200" dirty="0">
                  <a:latin typeface="Spoqa Han Sans Neo" panose="020B0500000000000000" pitchFamily="34" charset="-128"/>
                  <a:ea typeface="Spoqa Han Sans Neo" panose="020B0500000000000000" pitchFamily="34" charset="-128"/>
                  <a:sym typeface="SpoqaHanSans-Bold"/>
                </a:endParaRPr>
              </a:p>
              <a:p>
                <a:pPr lvl="1" defTabSz="457200">
                  <a:spcBef>
                    <a:spcPts val="1200"/>
                  </a:spcBef>
                  <a:spcAft>
                    <a:spcPts val="1500"/>
                  </a:spcAft>
                  <a:defRPr sz="4500" spc="-45">
                    <a:solidFill>
                      <a:srgbClr val="53585F"/>
                    </a:solidFill>
                    <a:latin typeface="SpoqaHanSans-Bold"/>
                    <a:ea typeface="SpoqaHanSans-Bold"/>
                    <a:cs typeface="SpoqaHanSans-Bold"/>
                    <a:sym typeface="SpoqaHanSans-Bold"/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kumimoji="1" lang="en-US" altLang="ko-KR" sz="3200" b="0" i="1" smtClean="0"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SpoqaHanSans-Bold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kumimoji="1" lang="en-US" altLang="ko-KR" sz="3200" b="0" i="1" smtClean="0"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SpoqaHanSans-Bold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ko-KR" sz="3200" b="0" i="0" smtClean="0"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SpoqaHanSans-Bold"/>
                                </a:rPr>
                                <m:t>min</m:t>
                              </m:r>
                            </m:e>
                            <m:lim>
                              <m:r>
                                <a:rPr kumimoji="1" lang="en-US" altLang="ko-KR" sz="3200" b="0" i="1" smtClean="0"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SpoqaHanSans-Bold"/>
                                </a:rPr>
                                <m:t>𝑥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ctrlPr>
                                <a:rPr kumimoji="1" lang="en-US" altLang="ko-KR" sz="3200" b="0" i="1" smtClean="0"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SpoqaHanSans-Bold"/>
                                </a:rPr>
                              </m:ctrlPr>
                            </m:naryPr>
                            <m:sub>
                              <m:r>
                                <a:rPr kumimoji="1" lang="en-US" altLang="ko-KR" sz="3200" b="0" i="1" smtClean="0"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SpoqaHanSans-Bold"/>
                                </a:rPr>
                                <m:t>𝑖</m:t>
                              </m:r>
                              <m:r>
                                <a:rPr kumimoji="1" lang="en-US" altLang="ko-KR" sz="3200" b="0" i="1" smtClean="0"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SpoqaHanSans-Bold"/>
                                </a:rPr>
                                <m:t>=1</m:t>
                              </m:r>
                            </m:sub>
                            <m:sup>
                              <m:r>
                                <a:rPr kumimoji="1" lang="en-US" altLang="ko-KR" sz="3200" b="0" i="1" smtClean="0"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SpoqaHanSans-Bold"/>
                                </a:rPr>
                                <m:t>𝑚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kumimoji="1" lang="en-US" altLang="ko-KR" sz="3200" b="0" i="1" smtClean="0"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SpoqaHanSans-Bold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3200" b="0" i="1" smtClean="0"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SpoqaHanSans-Bold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kumimoji="1" lang="en-US" altLang="ko-KR" sz="3200" b="0" i="1" smtClean="0"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SpoqaHanSans-Bold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kumimoji="1" lang="en-US" altLang="ko-KR" sz="3200" b="0" i="1" smtClean="0"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SpoqaHanSans-Bold"/>
                                </a:rPr>
                                <m:t>(</m:t>
                              </m:r>
                              <m:r>
                                <a:rPr kumimoji="1" lang="en-US" altLang="ko-KR" sz="3200" b="0" i="1" smtClean="0"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SpoqaHanSans-Bold"/>
                                </a:rPr>
                                <m:t>𝑤</m:t>
                              </m:r>
                              <m:r>
                                <a:rPr kumimoji="1" lang="en-US" altLang="ko-KR" sz="3200" b="0" i="1" smtClean="0"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SpoqaHanSans-Bold"/>
                                </a:rPr>
                                <m:t>)</m:t>
                              </m:r>
                            </m:e>
                          </m:nary>
                        </m:e>
                      </m:func>
                    </m:oMath>
                  </m:oMathPara>
                </a14:m>
                <a:endParaRPr kumimoji="1" lang="en-US" altLang="ko-KR" sz="3200" dirty="0">
                  <a:latin typeface="Spoqa Han Sans Neo" panose="020B0500000000000000" pitchFamily="34" charset="-128"/>
                  <a:ea typeface="Spoqa Han Sans Neo" panose="020B0500000000000000" pitchFamily="34" charset="-128"/>
                  <a:sym typeface="SpoqaHanSans-Bold"/>
                </a:endParaRPr>
              </a:p>
              <a:p>
                <a:pPr lvl="1" defTabSz="457200">
                  <a:spcBef>
                    <a:spcPts val="1200"/>
                  </a:spcBef>
                  <a:spcAft>
                    <a:spcPts val="1500"/>
                  </a:spcAft>
                  <a:defRPr sz="4500" spc="-45">
                    <a:solidFill>
                      <a:srgbClr val="53585F"/>
                    </a:solidFill>
                    <a:latin typeface="SpoqaHanSans-Bold"/>
                    <a:ea typeface="SpoqaHanSans-Bold"/>
                    <a:cs typeface="SpoqaHanSans-Bold"/>
                    <a:sym typeface="SpoqaHanSans-Bold"/>
                  </a:defRPr>
                </a:pPr>
                <a:r>
                  <a:rPr kumimoji="1" lang="ko-KR" altLang="en-US" sz="3200" dirty="0"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SpoqaHanSans-Bold"/>
                  </a:rPr>
                  <a:t>위 함수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3200" i="1"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SpoqaHanSans-Bold"/>
                          </a:rPr>
                        </m:ctrlPr>
                      </m:sSubPr>
                      <m:e>
                        <m:r>
                          <a:rPr kumimoji="1" lang="en-US" altLang="ko-KR" sz="3200" i="1"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SpoqaHanSans-Bold"/>
                          </a:rPr>
                          <m:t>𝑓</m:t>
                        </m:r>
                      </m:e>
                      <m:sub>
                        <m:r>
                          <a:rPr kumimoji="1" lang="en-US" altLang="ko-KR" sz="3200" i="1"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SpoqaHanSans-Bold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1" lang="ko-KR" altLang="en-US" sz="3200" dirty="0"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SpoqaHanSans-Bold"/>
                  </a:rPr>
                  <a:t>에 대해 </a:t>
                </a:r>
                <a:r>
                  <a:rPr kumimoji="1" lang="en-US" altLang="ko-KR" sz="3200" dirty="0"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SpoqaHanSans-Bold"/>
                  </a:rPr>
                  <a:t>gradient</a:t>
                </a:r>
                <a:r>
                  <a:rPr kumimoji="1" lang="ko-KR" altLang="en-US" sz="3200" dirty="0"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SpoqaHanSans-Bold"/>
                  </a:rPr>
                  <a:t>을 구해서 합해야 한다고 하면</a:t>
                </a:r>
                <a:r>
                  <a:rPr kumimoji="1" lang="en-US" altLang="ko-KR" sz="3200" dirty="0"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SpoqaHanSans-Bold"/>
                  </a:rPr>
                  <a:t>,</a:t>
                </a:r>
              </a:p>
              <a:p>
                <a:pPr lvl="1" defTabSz="457200">
                  <a:spcBef>
                    <a:spcPts val="1200"/>
                  </a:spcBef>
                  <a:spcAft>
                    <a:spcPts val="1500"/>
                  </a:spcAft>
                  <a:defRPr sz="4500" spc="-45">
                    <a:solidFill>
                      <a:srgbClr val="53585F"/>
                    </a:solidFill>
                    <a:latin typeface="SpoqaHanSans-Bold"/>
                    <a:ea typeface="SpoqaHanSans-Bold"/>
                    <a:cs typeface="SpoqaHanSans-Bold"/>
                    <a:sym typeface="SpoqaHanSans-Bold"/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ko-KR" sz="3200" b="0" i="0" smtClean="0"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SpoqaHanSans-Bold"/>
                        </a:rPr>
                        <m:t>∇</m:t>
                      </m:r>
                      <m:nary>
                        <m:naryPr>
                          <m:chr m:val="∑"/>
                          <m:ctrlPr>
                            <a:rPr kumimoji="1" lang="en-US" altLang="ko-KR" sz="3200" b="0" i="1" smtClean="0"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SpoqaHanSans-Bold"/>
                            </a:rPr>
                          </m:ctrlPr>
                        </m:naryPr>
                        <m:sub>
                          <m:r>
                            <a:rPr kumimoji="1" lang="en-US" altLang="ko-KR" sz="3200" b="0" i="1" smtClean="0"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SpoqaHanSans-Bold"/>
                            </a:rPr>
                            <m:t>𝑖</m:t>
                          </m:r>
                        </m:sub>
                        <m:sup>
                          <m:r>
                            <a:rPr kumimoji="1" lang="en-US" altLang="ko-KR" sz="3200" b="0" i="1" smtClean="0"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SpoqaHanSans-Bold"/>
                            </a:rPr>
                            <m:t>𝑚</m:t>
                          </m:r>
                        </m:sup>
                        <m:e>
                          <m:sSub>
                            <m:sSubPr>
                              <m:ctrlPr>
                                <a:rPr kumimoji="1" lang="en-US" altLang="ko-KR" sz="3200" i="1"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SpoqaHanSans-Bold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3200" i="1"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SpoqaHanSans-Bold"/>
                                </a:rPr>
                                <m:t>𝑓</m:t>
                              </m:r>
                            </m:e>
                            <m:sub>
                              <m:r>
                                <a:rPr kumimoji="1" lang="en-US" altLang="ko-KR" sz="3200" i="1"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SpoqaHanSans-Bold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ko-KR" sz="3200" i="1"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SpoqaHanSans-Bold"/>
                                </a:rPr>
                              </m:ctrlPr>
                            </m:dPr>
                            <m:e>
                              <m:r>
                                <a:rPr kumimoji="1" lang="en-US" altLang="ko-KR" sz="3200" b="0" i="1" smtClean="0"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SpoqaHanSans-Bold"/>
                                </a:rPr>
                                <m:t>𝑤</m:t>
                              </m:r>
                            </m:e>
                          </m:d>
                          <m:r>
                            <a:rPr kumimoji="1" lang="en-US" altLang="ko-KR" sz="3200" b="0" i="1" smtClean="0"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SpoqaHanSans-Bold"/>
                            </a:rPr>
                            <m:t>=</m:t>
                          </m:r>
                          <m:nary>
                            <m:naryPr>
                              <m:chr m:val="∑"/>
                              <m:ctrlPr>
                                <a:rPr kumimoji="1" lang="en-US" altLang="ko-KR" sz="3200" b="0" i="1" smtClean="0"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SpoqaHanSans-Bold"/>
                                </a:rPr>
                              </m:ctrlPr>
                            </m:naryPr>
                            <m:sub>
                              <m:r>
                                <a:rPr kumimoji="1" lang="en-US" altLang="ko-KR" sz="3200" b="0" i="1" smtClean="0"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SpoqaHanSans-Bold"/>
                                </a:rPr>
                                <m:t>𝑖</m:t>
                              </m:r>
                            </m:sub>
                            <m:sup>
                              <m:r>
                                <a:rPr kumimoji="1" lang="en-US" altLang="ko-KR" sz="3200" b="0" i="1" smtClean="0"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SpoqaHanSans-Bold"/>
                                </a:rPr>
                                <m:t>𝑚</m:t>
                              </m:r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ko-KR" sz="3200" b="0" i="0" smtClean="0"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SpoqaHanSans-Bold"/>
                                </a:rPr>
                                <m:t>∇</m:t>
                              </m:r>
                              <m:sSub>
                                <m:sSubPr>
                                  <m:ctrlPr>
                                    <a:rPr kumimoji="1" lang="en-US" altLang="ko-KR" sz="3200" b="0" i="1" smtClean="0"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SpoqaHanSans-Bold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3200" b="0" i="1" smtClean="0"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SpoqaHanSans-Bold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kumimoji="1" lang="en-US" altLang="ko-KR" sz="3200" b="0" i="1" smtClean="0"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SpoqaHanSans-Bold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kumimoji="1" lang="en-US" altLang="ko-KR" sz="3200" b="0" i="1" smtClean="0"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SpoqaHanSans-Bold"/>
                                </a:rPr>
                                <m:t>(</m:t>
                              </m:r>
                              <m:r>
                                <a:rPr kumimoji="1" lang="en-US" altLang="ko-KR" sz="3200" b="0" i="1" smtClean="0"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SpoqaHanSans-Bold"/>
                                </a:rPr>
                                <m:t>𝑤</m:t>
                              </m:r>
                              <m:r>
                                <a:rPr kumimoji="1" lang="en-US" altLang="ko-KR" sz="3200" b="0" i="1" smtClean="0"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SpoqaHanSans-Bold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kumimoji="1" lang="en-US" altLang="ko-KR" sz="3200" dirty="0">
                  <a:latin typeface="Spoqa Han Sans Neo" panose="020B0500000000000000" pitchFamily="34" charset="-128"/>
                  <a:ea typeface="Spoqa Han Sans Neo" panose="020B0500000000000000" pitchFamily="34" charset="-128"/>
                  <a:sym typeface="SpoqaHanSans-Bold"/>
                </a:endParaRPr>
              </a:p>
              <a:p>
                <a:pPr lvl="1" defTabSz="457200">
                  <a:spcBef>
                    <a:spcPts val="1200"/>
                  </a:spcBef>
                  <a:spcAft>
                    <a:spcPts val="1500"/>
                  </a:spcAft>
                  <a:defRPr sz="4500" spc="-45">
                    <a:solidFill>
                      <a:srgbClr val="53585F"/>
                    </a:solidFill>
                    <a:latin typeface="SpoqaHanSans-Bold"/>
                    <a:ea typeface="SpoqaHanSans-Bold"/>
                    <a:cs typeface="SpoqaHanSans-Bold"/>
                    <a:sym typeface="SpoqaHanSans-Bold"/>
                  </a:defRPr>
                </a:pPr>
                <a:r>
                  <a:rPr kumimoji="1" lang="ko-KR" altLang="en-US" sz="3200" dirty="0"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SpoqaHanSans-Bold"/>
                  </a:rPr>
                  <a:t>이고</a:t>
                </a:r>
                <a:r>
                  <a:rPr kumimoji="1" lang="en-US" altLang="ko-KR" sz="3200" dirty="0"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SpoqaHanSans-Bold"/>
                  </a:rPr>
                  <a:t>, gradient descent</a:t>
                </a:r>
                <a:r>
                  <a:rPr kumimoji="1" lang="ko-KR" altLang="en-US" sz="3200" dirty="0"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SpoqaHanSans-Bold"/>
                  </a:rPr>
                  <a:t>을 단순히 적용하면</a:t>
                </a:r>
                <a:r>
                  <a:rPr kumimoji="1" lang="en-US" altLang="ko-KR" sz="3200" dirty="0"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SpoqaHanSans-Bold"/>
                  </a:rPr>
                  <a:t>,</a:t>
                </a:r>
              </a:p>
              <a:p>
                <a:pPr lvl="1" defTabSz="457200">
                  <a:spcBef>
                    <a:spcPts val="1200"/>
                  </a:spcBef>
                  <a:spcAft>
                    <a:spcPts val="1500"/>
                  </a:spcAft>
                  <a:defRPr sz="4500" spc="-45">
                    <a:solidFill>
                      <a:srgbClr val="53585F"/>
                    </a:solidFill>
                    <a:latin typeface="SpoqaHanSans-Bold"/>
                    <a:ea typeface="SpoqaHanSans-Bold"/>
                    <a:cs typeface="SpoqaHanSans-Bold"/>
                    <a:sym typeface="SpoqaHanSans-Bold"/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ko-KR" altLang="en-US" sz="3200" i="1" dirty="0"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SpoqaHanSans-Bold"/>
                        </a:rPr>
                        <m:t> </m:t>
                      </m:r>
                      <m:sSup>
                        <m:sSupPr>
                          <m:ctrlPr>
                            <a:rPr kumimoji="1" lang="en-US" altLang="ko-KR" sz="3200" b="0" i="1" dirty="0" smtClean="0"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SpoqaHanSans-Bold"/>
                            </a:rPr>
                          </m:ctrlPr>
                        </m:sSupPr>
                        <m:e>
                          <m:r>
                            <a:rPr kumimoji="1" lang="en-US" altLang="ko-KR" sz="3200" b="0" i="1" dirty="0" smtClean="0"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SpoqaHanSans-Bold"/>
                            </a:rPr>
                            <m:t>𝑤</m:t>
                          </m:r>
                        </m:e>
                        <m:sup>
                          <m:r>
                            <a:rPr kumimoji="1" lang="en-US" altLang="ko-KR" sz="3200" b="0" i="1" dirty="0" smtClean="0"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SpoqaHanSans-Bold"/>
                            </a:rPr>
                            <m:t>𝑘</m:t>
                          </m:r>
                        </m:sup>
                      </m:sSup>
                      <m:r>
                        <a:rPr kumimoji="1" lang="en-US" altLang="ko-KR" sz="3200" b="0" i="1" dirty="0" smtClean="0"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SpoqaHanSans-Bold"/>
                        </a:rPr>
                        <m:t>=</m:t>
                      </m:r>
                      <m:sSup>
                        <m:sSupPr>
                          <m:ctrlPr>
                            <a:rPr kumimoji="1" lang="en-US" altLang="ko-KR" sz="3200" b="0" i="1" dirty="0" smtClean="0"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SpoqaHanSans-Bold"/>
                            </a:rPr>
                          </m:ctrlPr>
                        </m:sSupPr>
                        <m:e>
                          <m:r>
                            <a:rPr kumimoji="1" lang="en-US" altLang="ko-KR" sz="3200" b="0" i="1" dirty="0" smtClean="0"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SpoqaHanSans-Bold"/>
                            </a:rPr>
                            <m:t>𝑤</m:t>
                          </m:r>
                        </m:e>
                        <m:sup>
                          <m:r>
                            <a:rPr kumimoji="1" lang="en-US" altLang="ko-KR" sz="3200" b="0" i="1" dirty="0" smtClean="0"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SpoqaHanSans-Bold"/>
                            </a:rPr>
                            <m:t>𝑘</m:t>
                          </m:r>
                          <m:r>
                            <a:rPr kumimoji="1" lang="en-US" altLang="ko-KR" sz="3200" b="0" i="1" dirty="0" smtClean="0"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SpoqaHanSans-Bold"/>
                            </a:rPr>
                            <m:t>−1</m:t>
                          </m:r>
                        </m:sup>
                      </m:sSup>
                      <m:r>
                        <a:rPr kumimoji="1" lang="en-US" altLang="ko-KR" sz="3200" b="0" i="1" dirty="0" smtClean="0"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SpoqaHanSans-Bold"/>
                        </a:rPr>
                        <m:t>−</m:t>
                      </m:r>
                      <m:sSub>
                        <m:sSubPr>
                          <m:ctrlPr>
                            <a:rPr kumimoji="1" lang="en-US" altLang="ko-KR" sz="3200" b="0" i="1" dirty="0" smtClean="0"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SpoqaHanSans-Bold"/>
                            </a:rPr>
                          </m:ctrlPr>
                        </m:sSubPr>
                        <m:e>
                          <m:r>
                            <a:rPr kumimoji="1" lang="en-US" altLang="ko-KR" sz="3200" b="0" i="1" dirty="0" smtClean="0"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SpoqaHanSans-Bold"/>
                            </a:rPr>
                            <m:t>𝑡</m:t>
                          </m:r>
                        </m:e>
                        <m:sub>
                          <m:r>
                            <a:rPr kumimoji="1" lang="en-US" altLang="ko-KR" sz="3200" b="0" i="1" dirty="0" smtClean="0"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SpoqaHanSans-Bold"/>
                            </a:rPr>
                            <m:t>𝑘</m:t>
                          </m:r>
                        </m:sub>
                      </m:sSub>
                      <m:nary>
                        <m:naryPr>
                          <m:chr m:val="∑"/>
                          <m:ctrlPr>
                            <a:rPr kumimoji="1" lang="en-US" altLang="ko-KR" sz="3200" i="1"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SpoqaHanSans-Bold"/>
                            </a:rPr>
                          </m:ctrlPr>
                        </m:naryPr>
                        <m:sub>
                          <m:r>
                            <a:rPr kumimoji="1" lang="en-US" altLang="ko-KR" sz="3200" i="1"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SpoqaHanSans-Bold"/>
                            </a:rPr>
                            <m:t>𝑖</m:t>
                          </m:r>
                        </m:sub>
                        <m:sup>
                          <m:r>
                            <a:rPr kumimoji="1" lang="en-US" altLang="ko-KR" sz="3200" i="1"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SpoqaHanSans-Bold"/>
                            </a:rPr>
                            <m:t>𝑚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kumimoji="1" lang="en-US" altLang="ko-KR" sz="3200"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SpoqaHanSans-Bold"/>
                            </a:rPr>
                            <m:t>∇</m:t>
                          </m:r>
                          <m:sSub>
                            <m:sSubPr>
                              <m:ctrlPr>
                                <a:rPr kumimoji="1" lang="en-US" altLang="ko-KR" sz="3200" i="1"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SpoqaHanSans-Bold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3200" i="1"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SpoqaHanSans-Bold"/>
                                </a:rPr>
                                <m:t>𝑓</m:t>
                              </m:r>
                            </m:e>
                            <m:sub>
                              <m:r>
                                <a:rPr kumimoji="1" lang="en-US" altLang="ko-KR" sz="3200" i="1"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SpoqaHanSans-Bold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ko-KR" sz="3200" i="1"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SpoqaHanSans-Bold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kumimoji="1" lang="en-US" altLang="ko-KR" sz="3200" b="0" i="1" smtClean="0"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SpoqaHanSans-Bold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ko-KR" sz="3200" b="0" i="1" smtClean="0"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SpoqaHanSans-Bold"/>
                                    </a:rPr>
                                    <m:t>𝑤</m:t>
                                  </m:r>
                                </m:e>
                                <m:sup>
                                  <m:r>
                                    <a:rPr kumimoji="1" lang="en-US" altLang="ko-KR" sz="3200" b="0" i="1" smtClean="0"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SpoqaHanSans-Bold"/>
                                    </a:rPr>
                                    <m:t>𝑘</m:t>
                                  </m:r>
                                  <m:r>
                                    <a:rPr kumimoji="1" lang="en-US" altLang="ko-KR" sz="3200" b="0" i="1" smtClean="0"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SpoqaHanSans-Bold"/>
                                    </a:rPr>
                                    <m:t>−1</m:t>
                                  </m:r>
                                </m:sup>
                              </m:sSup>
                            </m:e>
                          </m:d>
                          <m:r>
                            <a:rPr kumimoji="1" lang="en-US" altLang="ko-KR" sz="3200" b="0" i="1" smtClean="0"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SpoqaHanSans-Bold"/>
                            </a:rPr>
                            <m:t>, </m:t>
                          </m:r>
                          <m:r>
                            <a:rPr kumimoji="1" lang="en-US" altLang="ko-KR" sz="3200" b="0" i="1" smtClean="0"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SpoqaHanSans-Bold"/>
                            </a:rPr>
                            <m:t>𝑘</m:t>
                          </m:r>
                          <m:r>
                            <a:rPr kumimoji="1" lang="en-US" altLang="ko-KR" sz="3200" b="0" i="1" smtClean="0"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SpoqaHanSans-Bold"/>
                            </a:rPr>
                            <m:t>=1, 2, 3…</m:t>
                          </m:r>
                        </m:e>
                      </m:nary>
                    </m:oMath>
                  </m:oMathPara>
                </a14:m>
                <a:endParaRPr kumimoji="1" lang="en-US" altLang="ko-KR" sz="3200" dirty="0">
                  <a:latin typeface="Spoqa Han Sans Neo" panose="020B0500000000000000" pitchFamily="34" charset="-128"/>
                  <a:ea typeface="Spoqa Han Sans Neo" panose="020B0500000000000000" pitchFamily="34" charset="-128"/>
                  <a:sym typeface="SpoqaHanSans-Bold"/>
                </a:endParaRPr>
              </a:p>
              <a:p>
                <a:pPr lvl="1" defTabSz="457200">
                  <a:spcBef>
                    <a:spcPts val="1200"/>
                  </a:spcBef>
                  <a:spcAft>
                    <a:spcPts val="1500"/>
                  </a:spcAft>
                  <a:defRPr sz="4500" spc="-45">
                    <a:solidFill>
                      <a:srgbClr val="53585F"/>
                    </a:solidFill>
                    <a:latin typeface="SpoqaHanSans-Bold"/>
                    <a:ea typeface="SpoqaHanSans-Bold"/>
                    <a:cs typeface="SpoqaHanSans-Bold"/>
                    <a:sym typeface="SpoqaHanSans-Bold"/>
                  </a:defRPr>
                </a:pPr>
                <a:r>
                  <a:rPr kumimoji="1" lang="ko-KR" altLang="en-US" sz="3200" dirty="0"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이다</a:t>
                </a:r>
                <a:r>
                  <a:rPr kumimoji="1" lang="en-US" altLang="ko-KR" sz="3200" dirty="0"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. </a:t>
                </a:r>
                <a:r>
                  <a:rPr kumimoji="1" lang="ko-KR" altLang="en-US" sz="3200" dirty="0"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이는 즉</a:t>
                </a:r>
                <a:r>
                  <a:rPr kumimoji="1" lang="en-US" altLang="ko-KR" sz="3200" dirty="0"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, </a:t>
                </a:r>
                <a:r>
                  <a:rPr kumimoji="1" lang="ko-KR" altLang="en-US" sz="3200" dirty="0"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모든 함수</a:t>
                </a:r>
                <a:r>
                  <a:rPr kumimoji="1" lang="en-US" altLang="ko-KR" sz="3200" dirty="0"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, </a:t>
                </a:r>
                <a:r>
                  <a:rPr kumimoji="1" lang="ko-KR" altLang="en-US" sz="3200" dirty="0"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모든 데이터에 대해 계산하는 것</a:t>
                </a:r>
                <a:r>
                  <a:rPr kumimoji="1" lang="en-US" altLang="ko-KR" sz="3200" dirty="0"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!   </a:t>
                </a:r>
                <a:r>
                  <a:rPr kumimoji="1" lang="ko-KR" altLang="en-US" sz="3200" dirty="0"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오버헤드 발생</a:t>
                </a:r>
                <a:r>
                  <a:rPr kumimoji="1" lang="en-US" altLang="ko-KR" sz="3200" dirty="0"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!</a:t>
                </a:r>
                <a:endParaRPr kumimoji="1" lang="en-US" altLang="ko-KR" sz="3200" dirty="0">
                  <a:latin typeface="Spoqa Han Sans Neo" panose="020B0500000000000000" pitchFamily="34" charset="-128"/>
                  <a:ea typeface="Spoqa Han Sans Neo" panose="020B0500000000000000" pitchFamily="34" charset="-128"/>
                  <a:sym typeface="SpoqaHanSans-Bold"/>
                </a:endParaRPr>
              </a:p>
            </p:txBody>
          </p:sp>
        </mc:Choice>
        <mc:Fallback xmlns="">
          <p:sp>
            <p:nvSpPr>
              <p:cNvPr id="29" name="Shape 133">
                <a:extLst>
                  <a:ext uri="{FF2B5EF4-FFF2-40B4-BE49-F238E27FC236}">
                    <a16:creationId xmlns:a16="http://schemas.microsoft.com/office/drawing/2014/main" id="{1377D20D-51AC-694F-86ED-08B18C6BA0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7943" y="4755342"/>
                <a:ext cx="21140057" cy="8482963"/>
              </a:xfrm>
              <a:prstGeom prst="rect">
                <a:avLst/>
              </a:prstGeom>
              <a:blipFill>
                <a:blip r:embed="rId4"/>
                <a:stretch>
                  <a:fillRect l="-1021" t="-1345" b="-18087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="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246958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224">
            <a:extLst>
              <a:ext uri="{FF2B5EF4-FFF2-40B4-BE49-F238E27FC236}">
                <a16:creationId xmlns:a16="http://schemas.microsoft.com/office/drawing/2014/main" id="{E4399493-BD2C-6E40-BC4F-4BE99A9C114B}"/>
              </a:ext>
            </a:extLst>
          </p:cNvPr>
          <p:cNvSpPr/>
          <p:nvPr/>
        </p:nvSpPr>
        <p:spPr>
          <a:xfrm>
            <a:off x="1524000" y="1460302"/>
            <a:ext cx="16499854" cy="487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ore-KR" altLang="en-US" b="1" dirty="0"/>
              <a:t>확률론적 경사 하강법</a:t>
            </a:r>
            <a:r>
              <a:rPr lang="en-US" altLang="ko-Kore-KR" b="1" dirty="0"/>
              <a:t> (stochastic gradient descent)</a:t>
            </a:r>
          </a:p>
        </p:txBody>
      </p:sp>
      <p:sp>
        <p:nvSpPr>
          <p:cNvPr id="14" name="슬라이드 번호 개체 틀 4">
            <a:extLst>
              <a:ext uri="{FF2B5EF4-FFF2-40B4-BE49-F238E27FC236}">
                <a16:creationId xmlns:a16="http://schemas.microsoft.com/office/drawing/2014/main" id="{33378078-0EF3-B94A-8B32-D3992095D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39179" y="13061191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13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15" name="Shape 133">
            <a:extLst>
              <a:ext uri="{FF2B5EF4-FFF2-40B4-BE49-F238E27FC236}">
                <a16:creationId xmlns:a16="http://schemas.microsoft.com/office/drawing/2014/main" id="{8DD4C51A-E232-5D46-88A4-E3EB4C27DCEB}"/>
              </a:ext>
            </a:extLst>
          </p:cNvPr>
          <p:cNvSpPr/>
          <p:nvPr/>
        </p:nvSpPr>
        <p:spPr>
          <a:xfrm>
            <a:off x="2325190" y="3516205"/>
            <a:ext cx="19986169" cy="7027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 defTabSz="457200">
              <a:spcBef>
                <a:spcPts val="1200"/>
              </a:spcBef>
              <a:spcAft>
                <a:spcPts val="1500"/>
              </a:spcAft>
              <a:defRPr sz="4500" spc="-45">
                <a:solidFill>
                  <a:srgbClr val="53585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kumimoji="1" lang="en-US" altLang="ko-Kore-KR" sz="4400" b="1" dirty="0">
                <a:latin typeface="Spoqa Han Sans Neo Bold" panose="020B0500000000000000" pitchFamily="34" charset="-128"/>
                <a:ea typeface="Spoqa Han Sans Neo Bold" panose="020B0500000000000000" pitchFamily="34" charset="-128"/>
                <a:sym typeface="SpoqaHanSans-Bold"/>
              </a:rPr>
              <a:t>Stochastic gradient descent</a:t>
            </a:r>
          </a:p>
        </p:txBody>
      </p:sp>
      <p:sp>
        <p:nvSpPr>
          <p:cNvPr id="21" name="Shape 222">
            <a:extLst>
              <a:ext uri="{FF2B5EF4-FFF2-40B4-BE49-F238E27FC236}">
                <a16:creationId xmlns:a16="http://schemas.microsoft.com/office/drawing/2014/main" id="{6E7F7129-F54E-C74F-BF1A-8AFAEFAF2C27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4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22" name="Shape 223">
            <a:extLst>
              <a:ext uri="{FF2B5EF4-FFF2-40B4-BE49-F238E27FC236}">
                <a16:creationId xmlns:a16="http://schemas.microsoft.com/office/drawing/2014/main" id="{12335663-366E-8A43-9EF9-C05F891719C5}"/>
              </a:ext>
            </a:extLst>
          </p:cNvPr>
          <p:cNvSpPr/>
          <p:nvPr/>
        </p:nvSpPr>
        <p:spPr>
          <a:xfrm>
            <a:off x="20828000" y="2200124"/>
            <a:ext cx="2540000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R" altLang="en-US" dirty="0"/>
              <a:t>최적화 </a:t>
            </a:r>
            <a:r>
              <a:rPr lang="en-US" altLang="ko-KR" dirty="0"/>
              <a:t>[Optimization]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Shape 133">
                <a:extLst>
                  <a:ext uri="{FF2B5EF4-FFF2-40B4-BE49-F238E27FC236}">
                    <a16:creationId xmlns:a16="http://schemas.microsoft.com/office/drawing/2014/main" id="{A427E097-203E-264A-8ACB-F61CA013168F}"/>
                  </a:ext>
                </a:extLst>
              </p:cNvPr>
              <p:cNvSpPr/>
              <p:nvPr/>
            </p:nvSpPr>
            <p:spPr>
              <a:xfrm>
                <a:off x="2227943" y="4755342"/>
                <a:ext cx="21140057" cy="8293874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12700" tIns="12700" rIns="12700" bIns="12700" anchor="t">
                <a:spAutoFit/>
              </a:bodyPr>
              <a:lstStyle/>
              <a:p>
                <a:pPr defTabSz="457200">
                  <a:spcBef>
                    <a:spcPts val="1200"/>
                  </a:spcBef>
                  <a:spcAft>
                    <a:spcPts val="1500"/>
                  </a:spcAft>
                  <a:defRPr sz="4500" spc="-45">
                    <a:solidFill>
                      <a:srgbClr val="53585F"/>
                    </a:solidFill>
                    <a:latin typeface="SpoqaHanSans-Bold"/>
                    <a:ea typeface="SpoqaHanSans-Bold"/>
                    <a:cs typeface="SpoqaHanSans-Bold"/>
                    <a:sym typeface="SpoqaHanSans-Bold"/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ko-KR" sz="4000" b="0" i="1" dirty="0" smtClean="0"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SpoqaHanSans-Bold"/>
                            </a:rPr>
                          </m:ctrlPr>
                        </m:sSupPr>
                        <m:e>
                          <m:r>
                            <a:rPr kumimoji="1" lang="en-US" altLang="ko-KR" sz="4000" b="0" i="1" dirty="0" smtClean="0"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SpoqaHanSans-Bold"/>
                            </a:rPr>
                            <m:t>𝑤</m:t>
                          </m:r>
                        </m:e>
                        <m:sup>
                          <m:r>
                            <a:rPr kumimoji="1" lang="en-US" altLang="ko-KR" sz="4000" b="0" i="1" dirty="0" smtClean="0"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SpoqaHanSans-Bold"/>
                            </a:rPr>
                            <m:t>𝑘</m:t>
                          </m:r>
                        </m:sup>
                      </m:sSup>
                      <m:r>
                        <a:rPr kumimoji="1" lang="en-US" altLang="ko-KR" sz="4000" b="0" i="1" dirty="0" smtClean="0"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SpoqaHanSans-Bold"/>
                        </a:rPr>
                        <m:t>=</m:t>
                      </m:r>
                      <m:sSup>
                        <m:sSupPr>
                          <m:ctrlPr>
                            <a:rPr kumimoji="1" lang="en-US" altLang="ko-KR" sz="4000" b="0" i="1" dirty="0" smtClean="0"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SpoqaHanSans-Bold"/>
                            </a:rPr>
                          </m:ctrlPr>
                        </m:sSupPr>
                        <m:e>
                          <m:r>
                            <a:rPr kumimoji="1" lang="en-US" altLang="ko-KR" sz="4000" b="0" i="1" dirty="0" smtClean="0"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SpoqaHanSans-Bold"/>
                            </a:rPr>
                            <m:t>𝑤</m:t>
                          </m:r>
                        </m:e>
                        <m:sup>
                          <m:r>
                            <a:rPr kumimoji="1" lang="en-US" altLang="ko-KR" sz="4000" b="0" i="1" dirty="0" smtClean="0"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SpoqaHanSans-Bold"/>
                            </a:rPr>
                            <m:t>𝑘</m:t>
                          </m:r>
                          <m:r>
                            <a:rPr kumimoji="1" lang="en-US" altLang="ko-KR" sz="4000" b="0" i="1" dirty="0" smtClean="0"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SpoqaHanSans-Bold"/>
                            </a:rPr>
                            <m:t>−1</m:t>
                          </m:r>
                        </m:sup>
                      </m:sSup>
                      <m:r>
                        <a:rPr kumimoji="1" lang="en-US" altLang="ko-KR" sz="4000" b="0" i="1" dirty="0" smtClean="0"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SpoqaHanSans-Bold"/>
                        </a:rPr>
                        <m:t>−</m:t>
                      </m:r>
                      <m:sSub>
                        <m:sSubPr>
                          <m:ctrlPr>
                            <a:rPr kumimoji="1" lang="en-US" altLang="ko-KR" sz="4000" b="0" i="1" dirty="0" smtClean="0"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SpoqaHanSans-Bold"/>
                            </a:rPr>
                          </m:ctrlPr>
                        </m:sSubPr>
                        <m:e>
                          <m:r>
                            <a:rPr kumimoji="1" lang="en-US" altLang="ko-KR" sz="4000" b="0" i="1" dirty="0" smtClean="0"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SpoqaHanSans-Bold"/>
                            </a:rPr>
                            <m:t>𝑡</m:t>
                          </m:r>
                        </m:e>
                        <m:sub>
                          <m:r>
                            <a:rPr kumimoji="1" lang="en-US" altLang="ko-KR" sz="4000" b="0" i="1" dirty="0" smtClean="0"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SpoqaHanSans-Bold"/>
                            </a:rPr>
                            <m:t>𝑘</m:t>
                          </m:r>
                        </m:sub>
                      </m:sSub>
                      <m:nary>
                        <m:naryPr>
                          <m:chr m:val="∑"/>
                          <m:ctrlPr>
                            <a:rPr kumimoji="1" lang="en-US" altLang="ko-KR" sz="4000" i="1"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SpoqaHanSans-Bold"/>
                            </a:rPr>
                          </m:ctrlPr>
                        </m:naryPr>
                        <m:sub>
                          <m:r>
                            <a:rPr kumimoji="1" lang="en-US" altLang="ko-KR" sz="4000" i="1"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SpoqaHanSans-Bold"/>
                            </a:rPr>
                            <m:t>𝑖</m:t>
                          </m:r>
                        </m:sub>
                        <m:sup>
                          <m:r>
                            <a:rPr kumimoji="1" lang="en-US" altLang="ko-KR" sz="4000" i="1"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SpoqaHanSans-Bold"/>
                            </a:rPr>
                            <m:t>𝑚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kumimoji="1" lang="en-US" altLang="ko-KR" sz="4000"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SpoqaHanSans-Bold"/>
                            </a:rPr>
                            <m:t>∇</m:t>
                          </m:r>
                          <m:sSub>
                            <m:sSubPr>
                              <m:ctrlPr>
                                <a:rPr kumimoji="1" lang="en-US" altLang="ko-KR" sz="4000" i="1"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SpoqaHanSans-Bold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4000" i="1"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SpoqaHanSans-Bold"/>
                                </a:rPr>
                                <m:t>𝑓</m:t>
                              </m:r>
                            </m:e>
                            <m:sub>
                              <m:r>
                                <a:rPr kumimoji="1" lang="en-US" altLang="ko-KR" sz="4000" i="1"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SpoqaHanSans-Bold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ko-KR" sz="4000" i="1"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SpoqaHanSans-Bold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kumimoji="1" lang="en-US" altLang="ko-KR" sz="4000" b="0" i="1" smtClean="0"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SpoqaHanSans-Bold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ko-KR" sz="4000" b="0" i="1" smtClean="0"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SpoqaHanSans-Bold"/>
                                    </a:rPr>
                                    <m:t>𝑤</m:t>
                                  </m:r>
                                </m:e>
                                <m:sup>
                                  <m:r>
                                    <a:rPr kumimoji="1" lang="en-US" altLang="ko-KR" sz="4000" b="0" i="1" smtClean="0"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SpoqaHanSans-Bold"/>
                                    </a:rPr>
                                    <m:t>𝑘</m:t>
                                  </m:r>
                                  <m:r>
                                    <a:rPr kumimoji="1" lang="en-US" altLang="ko-KR" sz="4000" b="0" i="1" smtClean="0"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SpoqaHanSans-Bold"/>
                                    </a:rPr>
                                    <m:t>−1</m:t>
                                  </m:r>
                                </m:sup>
                              </m:sSup>
                            </m:e>
                          </m:d>
                          <m:r>
                            <a:rPr kumimoji="1" lang="en-US" altLang="ko-KR" sz="4000" b="0" i="1" smtClean="0"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SpoqaHanSans-Bold"/>
                            </a:rPr>
                            <m:t>, </m:t>
                          </m:r>
                          <m:r>
                            <a:rPr kumimoji="1" lang="en-US" altLang="ko-KR" sz="4000" b="0" i="1" smtClean="0"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SpoqaHanSans-Bold"/>
                            </a:rPr>
                            <m:t>𝑘</m:t>
                          </m:r>
                          <m:r>
                            <a:rPr kumimoji="1" lang="en-US" altLang="ko-KR" sz="4000" b="0" i="1" smtClean="0"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SpoqaHanSans-Bold"/>
                            </a:rPr>
                            <m:t>=1, 2, 3…</m:t>
                          </m:r>
                        </m:e>
                      </m:nary>
                    </m:oMath>
                  </m:oMathPara>
                </a14:m>
                <a:endParaRPr kumimoji="1" lang="en-US" altLang="ko-KR" sz="3200" dirty="0">
                  <a:latin typeface="Spoqa Han Sans Neo" panose="020B0500000000000000" pitchFamily="34" charset="-128"/>
                  <a:ea typeface="Spoqa Han Sans Neo" panose="020B0500000000000000" pitchFamily="34" charset="-128"/>
                  <a:sym typeface="SpoqaHanSans-Bold"/>
                </a:endParaRPr>
              </a:p>
              <a:p>
                <a:pPr lvl="1" defTabSz="457200">
                  <a:spcBef>
                    <a:spcPts val="1200"/>
                  </a:spcBef>
                  <a:spcAft>
                    <a:spcPts val="1500"/>
                  </a:spcAft>
                  <a:defRPr sz="4500" spc="-45">
                    <a:solidFill>
                      <a:srgbClr val="53585F"/>
                    </a:solidFill>
                    <a:latin typeface="SpoqaHanSans-Bold"/>
                    <a:ea typeface="SpoqaHanSans-Bold"/>
                    <a:cs typeface="SpoqaHanSans-Bold"/>
                    <a:sym typeface="SpoqaHanSans-Bold"/>
                  </a:defRPr>
                </a:pPr>
                <a:r>
                  <a:rPr kumimoji="1" lang="ko-KR" altLang="en-US" sz="3200" dirty="0"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을 차라리 아래처럼</a:t>
                </a:r>
                <a:r>
                  <a:rPr kumimoji="1" lang="en-US" altLang="ko-KR" sz="3200" dirty="0"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, </a:t>
                </a:r>
                <a14:m>
                  <m:oMath xmlns:m="http://schemas.openxmlformats.org/officeDocument/2006/math">
                    <m:r>
                      <a:rPr kumimoji="1" lang="en-US" altLang="ko-KR" sz="3200" i="1"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SpoqaHanSans-Bold"/>
                      </a:rPr>
                      <m:t>𝑘</m:t>
                    </m:r>
                    <m:r>
                      <a:rPr kumimoji="1" lang="en-US" altLang="ko-KR" sz="3200" i="1"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SpoqaHanSans-Bold"/>
                      </a:rPr>
                      <m:t> </m:t>
                    </m:r>
                  </m:oMath>
                </a14:m>
                <a:r>
                  <a:rPr kumimoji="1" lang="ko-KR" altLang="en-US" sz="3200" dirty="0"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번째 </a:t>
                </a:r>
                <a:r>
                  <a:rPr kumimoji="1" lang="en-US" altLang="ko-KR" sz="3200" dirty="0"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iteration</a:t>
                </a:r>
                <a:r>
                  <a:rPr kumimoji="1" lang="ko-KR" altLang="en-US" sz="3200" dirty="0"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에서 하나의 함수 인덱스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3200" b="0" i="1" dirty="0" smtClean="0"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1" lang="en-US" altLang="ko-KR" sz="3200" i="1" dirty="0"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i</m:t>
                        </m:r>
                      </m:e>
                      <m:sub>
                        <m:r>
                          <a:rPr kumimoji="1" lang="en-US" altLang="ko-KR" sz="3200" i="1"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SpoqaHanSans-Bold"/>
                          </a:rPr>
                          <m:t>𝑘</m:t>
                        </m:r>
                      </m:sub>
                    </m:sSub>
                  </m:oMath>
                </a14:m>
                <a:r>
                  <a:rPr kumimoji="1" lang="ko-KR" altLang="en-US" sz="3200" dirty="0" err="1"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를</a:t>
                </a:r>
                <a:r>
                  <a:rPr kumimoji="1" lang="ko-KR" altLang="en-US" sz="3200" dirty="0"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 선택해서 업데이트 하자</a:t>
                </a:r>
                <a:r>
                  <a:rPr kumimoji="1" lang="en-US" altLang="ko-KR" sz="3200" dirty="0"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!</a:t>
                </a:r>
                <a:r>
                  <a:rPr kumimoji="1" lang="ko-KR" altLang="en-US" sz="3200" dirty="0"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 </a:t>
                </a:r>
                <a:endParaRPr kumimoji="1" lang="en-US" altLang="ko-KR" sz="3200" dirty="0">
                  <a:latin typeface="Spoqa Han Sans Neo" panose="020B0500000000000000" pitchFamily="34" charset="-128"/>
                  <a:ea typeface="Spoqa Han Sans Neo" panose="020B0500000000000000" pitchFamily="34" charset="-128"/>
                  <a:sym typeface="Wingdings" pitchFamily="2" charset="2"/>
                </a:endParaRPr>
              </a:p>
              <a:p>
                <a:pPr lvl="1" defTabSz="457200">
                  <a:spcBef>
                    <a:spcPts val="1200"/>
                  </a:spcBef>
                  <a:spcAft>
                    <a:spcPts val="1500"/>
                  </a:spcAft>
                  <a:defRPr sz="4500" spc="-45">
                    <a:solidFill>
                      <a:srgbClr val="53585F"/>
                    </a:solidFill>
                    <a:latin typeface="SpoqaHanSans-Bold"/>
                    <a:ea typeface="SpoqaHanSans-Bold"/>
                    <a:cs typeface="SpoqaHanSans-Bold"/>
                    <a:sym typeface="SpoqaHanSans-Bold"/>
                  </a:defRPr>
                </a:pPr>
                <a:r>
                  <a:rPr kumimoji="1" lang="ko-KR" altLang="en-US" sz="3200" dirty="0"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즉</a:t>
                </a:r>
                <a:r>
                  <a:rPr kumimoji="1" lang="en-US" altLang="ko-KR" sz="3200" dirty="0"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, </a:t>
                </a:r>
                <a:r>
                  <a:rPr kumimoji="1" lang="ko-KR" altLang="en-US" sz="3200" dirty="0"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랜덤으로 선택</a:t>
                </a:r>
                <a:r>
                  <a:rPr kumimoji="1" lang="en-US" altLang="ko-KR" sz="3200" dirty="0"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(</a:t>
                </a:r>
                <a:r>
                  <a:rPr kumimoji="1" lang="ko-KR" altLang="en-US" sz="3200" dirty="0"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샘플링</a:t>
                </a:r>
                <a:r>
                  <a:rPr kumimoji="1" lang="en-US" altLang="ko-KR" sz="3200" dirty="0"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)</a:t>
                </a:r>
                <a:r>
                  <a:rPr kumimoji="1" lang="ko-KR" altLang="en-US" sz="3200" dirty="0"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한 예제 먼저 반영하여 업데이트 하자 </a:t>
                </a:r>
                <a:r>
                  <a:rPr kumimoji="1" lang="en-US" altLang="ko-KR" sz="3200" dirty="0"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!</a:t>
                </a:r>
              </a:p>
              <a:p>
                <a:pPr lvl="1" defTabSz="457200">
                  <a:spcBef>
                    <a:spcPts val="1200"/>
                  </a:spcBef>
                  <a:spcAft>
                    <a:spcPts val="1500"/>
                  </a:spcAft>
                  <a:defRPr sz="4500" spc="-45">
                    <a:solidFill>
                      <a:srgbClr val="53585F"/>
                    </a:solidFill>
                    <a:latin typeface="SpoqaHanSans-Bold"/>
                    <a:ea typeface="SpoqaHanSans-Bold"/>
                    <a:cs typeface="SpoqaHanSans-Bold"/>
                    <a:sym typeface="SpoqaHanSans-Bold"/>
                  </a:defRPr>
                </a:pPr>
                <a:endParaRPr kumimoji="1" lang="en-US" altLang="ko-KR" sz="3200" dirty="0">
                  <a:latin typeface="Spoqa Han Sans Neo" panose="020B0500000000000000" pitchFamily="34" charset="-128"/>
                  <a:ea typeface="Spoqa Han Sans Neo" panose="020B0500000000000000" pitchFamily="34" charset="-128"/>
                  <a:sym typeface="Wingdings" pitchFamily="2" charset="2"/>
                </a:endParaRPr>
              </a:p>
              <a:p>
                <a:pPr lvl="1" defTabSz="457200">
                  <a:spcBef>
                    <a:spcPts val="1200"/>
                  </a:spcBef>
                  <a:spcAft>
                    <a:spcPts val="1500"/>
                  </a:spcAft>
                  <a:defRPr sz="4500" spc="-45">
                    <a:solidFill>
                      <a:srgbClr val="53585F"/>
                    </a:solidFill>
                    <a:latin typeface="SpoqaHanSans-Bold"/>
                    <a:ea typeface="SpoqaHanSans-Bold"/>
                    <a:cs typeface="SpoqaHanSans-Bold"/>
                    <a:sym typeface="SpoqaHanSans-Bold"/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ko-KR" sz="4000" i="1" dirty="0"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SpoqaHanSans-Bold"/>
                            </a:rPr>
                          </m:ctrlPr>
                        </m:sSupPr>
                        <m:e>
                          <m:r>
                            <a:rPr kumimoji="1" lang="en-US" altLang="ko-KR" sz="4000" b="0" i="1" dirty="0" smtClean="0"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SpoqaHanSans-Bold"/>
                            </a:rPr>
                            <m:t>𝑤</m:t>
                          </m:r>
                        </m:e>
                        <m:sup>
                          <m:r>
                            <a:rPr kumimoji="1" lang="en-US" altLang="ko-KR" sz="4000" i="1" dirty="0"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SpoqaHanSans-Bold"/>
                            </a:rPr>
                            <m:t>𝑘</m:t>
                          </m:r>
                        </m:sup>
                      </m:sSup>
                      <m:r>
                        <a:rPr kumimoji="1" lang="en-US" altLang="ko-KR" sz="4000" i="1" dirty="0"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SpoqaHanSans-Bold"/>
                        </a:rPr>
                        <m:t>=</m:t>
                      </m:r>
                      <m:sSup>
                        <m:sSupPr>
                          <m:ctrlPr>
                            <a:rPr kumimoji="1" lang="en-US" altLang="ko-KR" sz="4000" i="1" dirty="0"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SpoqaHanSans-Bold"/>
                            </a:rPr>
                          </m:ctrlPr>
                        </m:sSupPr>
                        <m:e>
                          <m:r>
                            <a:rPr kumimoji="1" lang="en-US" altLang="ko-KR" sz="4000" b="0" i="1" dirty="0" smtClean="0"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SpoqaHanSans-Bold"/>
                            </a:rPr>
                            <m:t>𝑤</m:t>
                          </m:r>
                        </m:e>
                        <m:sup>
                          <m:r>
                            <a:rPr kumimoji="1" lang="en-US" altLang="ko-KR" sz="4000" i="1" dirty="0"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SpoqaHanSans-Bold"/>
                            </a:rPr>
                            <m:t>𝑘</m:t>
                          </m:r>
                          <m:r>
                            <a:rPr kumimoji="1" lang="en-US" altLang="ko-KR" sz="4000" i="1" dirty="0"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SpoqaHanSans-Bold"/>
                            </a:rPr>
                            <m:t>−1</m:t>
                          </m:r>
                        </m:sup>
                      </m:sSup>
                      <m:r>
                        <a:rPr kumimoji="1" lang="en-US" altLang="ko-KR" sz="4000" i="1" dirty="0"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SpoqaHanSans-Bold"/>
                        </a:rPr>
                        <m:t>−</m:t>
                      </m:r>
                      <m:sSub>
                        <m:sSubPr>
                          <m:ctrlPr>
                            <a:rPr kumimoji="1" lang="en-US" altLang="ko-KR" sz="4000" i="1" dirty="0"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SpoqaHanSans-Bold"/>
                            </a:rPr>
                          </m:ctrlPr>
                        </m:sSubPr>
                        <m:e>
                          <m:r>
                            <a:rPr kumimoji="1" lang="en-US" altLang="ko-KR" sz="4000" i="1" dirty="0"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SpoqaHanSans-Bold"/>
                            </a:rPr>
                            <m:t>𝑡</m:t>
                          </m:r>
                        </m:e>
                        <m:sub>
                          <m:r>
                            <a:rPr kumimoji="1" lang="en-US" altLang="ko-KR" sz="4000" i="1" dirty="0"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SpoqaHanSans-Bold"/>
                            </a:rPr>
                            <m:t>𝑘</m:t>
                          </m:r>
                        </m:sub>
                      </m:sSub>
                      <m:r>
                        <m:rPr>
                          <m:sty m:val="p"/>
                        </m:rPr>
                        <a:rPr kumimoji="1" lang="en-US" altLang="ko-KR" sz="4000"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SpoqaHanSans-Bold"/>
                        </a:rPr>
                        <m:t>∇</m:t>
                      </m:r>
                      <m:sSub>
                        <m:sSubPr>
                          <m:ctrlPr>
                            <a:rPr kumimoji="1" lang="en-US" altLang="ko-KR" sz="4000" i="1"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SpoqaHanSans-Bold"/>
                            </a:rPr>
                          </m:ctrlPr>
                        </m:sSubPr>
                        <m:e>
                          <m:r>
                            <a:rPr kumimoji="1" lang="en-US" altLang="ko-KR" sz="4000" i="1"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SpoqaHanSans-Bold"/>
                            </a:rPr>
                            <m:t>𝑓</m:t>
                          </m:r>
                        </m:e>
                        <m:sub>
                          <m:sSub>
                            <m:sSubPr>
                              <m:ctrlPr>
                                <a:rPr kumimoji="1" lang="en-US" altLang="ko-KR" sz="4000" i="1"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SpoqaHanSans-Bold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4000" i="1"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SpoqaHanSans-Bold"/>
                                </a:rPr>
                                <m:t>𝑖</m:t>
                              </m:r>
                            </m:e>
                            <m:sub>
                              <m:r>
                                <a:rPr kumimoji="1" lang="en-US" altLang="ko-KR" sz="4000" i="1"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SpoqaHanSans-Bold"/>
                                </a:rPr>
                                <m:t>𝑘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kumimoji="1" lang="en-US" altLang="ko-KR" sz="4000" i="1"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SpoqaHanSans-Bold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kumimoji="1" lang="en-US" altLang="ko-KR" sz="4000" i="1"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SpoqaHanSans-Bold"/>
                                </a:rPr>
                              </m:ctrlPr>
                            </m:sSupPr>
                            <m:e>
                              <m:r>
                                <a:rPr kumimoji="1" lang="en-US" altLang="ko-KR" sz="4000" i="1"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SpoqaHanSans-Bold"/>
                                </a:rPr>
                                <m:t>𝑤</m:t>
                              </m:r>
                            </m:e>
                            <m:sup>
                              <m:r>
                                <a:rPr kumimoji="1" lang="en-US" altLang="ko-KR" sz="4000" i="1"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SpoqaHanSans-Bold"/>
                                </a:rPr>
                                <m:t>𝑘</m:t>
                              </m:r>
                              <m:r>
                                <a:rPr kumimoji="1" lang="en-US" altLang="ko-KR" sz="4000" i="1"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SpoqaHanSans-Bold"/>
                                </a:rPr>
                                <m:t>−1</m:t>
                              </m:r>
                            </m:sup>
                          </m:sSup>
                        </m:e>
                      </m:d>
                      <m:r>
                        <a:rPr kumimoji="1" lang="en-US" altLang="ko-KR" sz="4000" b="0" i="1" smtClean="0"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SpoqaHanSans-Bold"/>
                        </a:rPr>
                        <m:t>,</m:t>
                      </m:r>
                      <m:r>
                        <a:rPr kumimoji="1" lang="en-US" altLang="ko-KR" sz="4000" i="1"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SpoqaHanSans-Bold"/>
                        </a:rPr>
                        <m:t> </m:t>
                      </m:r>
                      <m:r>
                        <a:rPr kumimoji="1" lang="en-US" altLang="ko-KR" sz="4000" i="1" smtClean="0"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SpoqaHanSans-Bold"/>
                        </a:rPr>
                        <m:t> </m:t>
                      </m:r>
                      <m:r>
                        <a:rPr kumimoji="1" lang="en-US" altLang="ko-KR" sz="4000" i="1"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SpoqaHanSans-Bold"/>
                        </a:rPr>
                        <m:t> </m:t>
                      </m:r>
                      <m:r>
                        <a:rPr kumimoji="1" lang="en-US" altLang="ko-KR" sz="4000" i="1" smtClean="0"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SpoqaHanSans-Bold"/>
                        </a:rPr>
                        <m:t> </m:t>
                      </m:r>
                      <m:r>
                        <a:rPr kumimoji="1" lang="en-US" altLang="ko-KR" sz="4000" i="1"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SpoqaHanSans-Bold"/>
                        </a:rPr>
                        <m:t> </m:t>
                      </m:r>
                      <m:sSub>
                        <m:sSubPr>
                          <m:ctrlPr>
                            <a:rPr kumimoji="1" lang="en-US" altLang="ko-KR" sz="4000" i="1"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SpoqaHanSans-Bold"/>
                            </a:rPr>
                          </m:ctrlPr>
                        </m:sSubPr>
                        <m:e>
                          <m:r>
                            <a:rPr kumimoji="1" lang="en-US" altLang="ko-KR" sz="4000" i="1"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SpoqaHanSans-Bold"/>
                            </a:rPr>
                            <m:t>𝑖</m:t>
                          </m:r>
                        </m:e>
                        <m:sub>
                          <m:r>
                            <a:rPr kumimoji="1" lang="en-US" altLang="ko-KR" sz="4000" i="1"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SpoqaHanSans-Bold"/>
                            </a:rPr>
                            <m:t>𝑘</m:t>
                          </m:r>
                        </m:sub>
                      </m:sSub>
                      <m:r>
                        <a:rPr kumimoji="1" lang="en-US" altLang="ko-KR" sz="4000" i="1"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SpoqaHanSans-Bold"/>
                        </a:rPr>
                        <m:t>∈</m:t>
                      </m:r>
                      <m:d>
                        <m:dPr>
                          <m:begChr m:val="{"/>
                          <m:endChr m:val="}"/>
                          <m:ctrlPr>
                            <a:rPr kumimoji="1" lang="en-US" altLang="ko-KR" sz="4000" i="1"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SpoqaHanSans-Bold"/>
                            </a:rPr>
                          </m:ctrlPr>
                        </m:dPr>
                        <m:e>
                          <m:r>
                            <a:rPr kumimoji="1" lang="en-US" altLang="ko-KR" sz="4000" i="1"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SpoqaHanSans-Bold"/>
                            </a:rPr>
                            <m:t>1, 2, 3…, </m:t>
                          </m:r>
                          <m:r>
                            <a:rPr kumimoji="1" lang="en-US" altLang="ko-KR" sz="4000" i="1"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SpoqaHanSans-Bold"/>
                            </a:rPr>
                            <m:t>𝑚</m:t>
                          </m:r>
                        </m:e>
                      </m:d>
                    </m:oMath>
                  </m:oMathPara>
                </a14:m>
                <a:endParaRPr kumimoji="1" lang="en-US" altLang="ko-KR" sz="4000" dirty="0">
                  <a:latin typeface="Spoqa Han Sans Neo" panose="020B0500000000000000" pitchFamily="34" charset="-128"/>
                  <a:ea typeface="Spoqa Han Sans Neo Bold" panose="020B0500000000000000" pitchFamily="34" charset="-128"/>
                  <a:sym typeface="SpoqaHanSans-Bold"/>
                </a:endParaRPr>
              </a:p>
              <a:p>
                <a:pPr lvl="1" defTabSz="457200">
                  <a:spcBef>
                    <a:spcPts val="1200"/>
                  </a:spcBef>
                  <a:spcAft>
                    <a:spcPts val="1500"/>
                  </a:spcAft>
                  <a:defRPr sz="4500" spc="-45">
                    <a:solidFill>
                      <a:srgbClr val="53585F"/>
                    </a:solidFill>
                    <a:latin typeface="SpoqaHanSans-Bold"/>
                    <a:ea typeface="SpoqaHanSans-Bold"/>
                    <a:cs typeface="SpoqaHanSans-Bold"/>
                    <a:sym typeface="SpoqaHanSans-Bold"/>
                  </a:defRPr>
                </a:pPr>
                <a:r>
                  <a:rPr kumimoji="1" lang="ko-KR" altLang="en-US" sz="3200" dirty="0"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SpoqaHanSans-Bold"/>
                  </a:rPr>
                  <a:t>함수 인덱스는 </a:t>
                </a:r>
                <a:endParaRPr kumimoji="1" lang="en-US" altLang="ko-KR" sz="3200" dirty="0">
                  <a:latin typeface="Spoqa Han Sans Neo" panose="020B0500000000000000" pitchFamily="34" charset="-128"/>
                  <a:ea typeface="Spoqa Han Sans Neo" panose="020B0500000000000000" pitchFamily="34" charset="-128"/>
                  <a:sym typeface="SpoqaHanSans-Bold"/>
                </a:endParaRPr>
              </a:p>
              <a:p>
                <a:pPr marL="914342" lvl="1" indent="-457200" defTabSz="457200">
                  <a:spcBef>
                    <a:spcPts val="1200"/>
                  </a:spcBef>
                  <a:spcAft>
                    <a:spcPts val="1500"/>
                  </a:spcAft>
                  <a:buFontTx/>
                  <a:buChar char="-"/>
                  <a:defRPr sz="4500" spc="-45">
                    <a:solidFill>
                      <a:srgbClr val="53585F"/>
                    </a:solidFill>
                    <a:latin typeface="SpoqaHanSans-Bold"/>
                    <a:ea typeface="SpoqaHanSans-Bold"/>
                    <a:cs typeface="SpoqaHanSans-Bold"/>
                    <a:sym typeface="SpoqaHanSans-Bold"/>
                  </a:defRPr>
                </a:pPr>
                <a:r>
                  <a:rPr kumimoji="1" lang="ko-KR" altLang="en-US" sz="3200" dirty="0"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SpoqaHanSans-Bold"/>
                  </a:rPr>
                  <a:t>순환적으로</a:t>
                </a:r>
                <a:r>
                  <a:rPr kumimoji="1" lang="en-US" altLang="ko-KR" sz="3200" dirty="0"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SpoqaHanSans-Bold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3200" i="1"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SpoqaHanSans-Bold"/>
                          </a:rPr>
                        </m:ctrlPr>
                      </m:sSubPr>
                      <m:e>
                        <m:r>
                          <a:rPr kumimoji="1" lang="en-US" altLang="ko-KR" sz="3200" i="1"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SpoqaHanSans-Bold"/>
                          </a:rPr>
                          <m:t>𝑖</m:t>
                        </m:r>
                      </m:e>
                      <m:sub>
                        <m:r>
                          <a:rPr kumimoji="1" lang="en-US" altLang="ko-KR" sz="3200" i="1"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SpoqaHanSans-Bold"/>
                          </a:rPr>
                          <m:t>𝑘</m:t>
                        </m:r>
                      </m:sub>
                    </m:sSub>
                    <m:r>
                      <a:rPr kumimoji="1" lang="en-US" altLang="ko-KR" sz="3200" b="0" i="1" smtClean="0"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SpoqaHanSans-Bold"/>
                      </a:rPr>
                      <m:t>=1,</m:t>
                    </m:r>
                    <m:r>
                      <a:rPr kumimoji="1" lang="en-US" altLang="ko-KR" sz="3200" i="1"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SpoqaHanSans-Bold"/>
                      </a:rPr>
                      <m:t> </m:t>
                    </m:r>
                    <m:r>
                      <a:rPr kumimoji="1" lang="en-US" altLang="ko-KR" sz="3200" b="0" i="1" smtClean="0"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SpoqaHanSans-Bold"/>
                      </a:rPr>
                      <m:t>2,</m:t>
                    </m:r>
                    <m:r>
                      <a:rPr kumimoji="1" lang="en-US" altLang="ko-KR" sz="3200" i="1"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SpoqaHanSans-Bold"/>
                      </a:rPr>
                      <m:t> </m:t>
                    </m:r>
                    <m:r>
                      <a:rPr kumimoji="1" lang="en-US" altLang="ko-KR" sz="3200" b="0" i="1" smtClean="0"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SpoqaHanSans-Bold"/>
                      </a:rPr>
                      <m:t>…</m:t>
                    </m:r>
                    <m:r>
                      <a:rPr kumimoji="1" lang="en-US" altLang="ko-KR" sz="3200" b="0" i="1" smtClean="0"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SpoqaHanSans-Bold"/>
                      </a:rPr>
                      <m:t>𝑚</m:t>
                    </m:r>
                    <m:r>
                      <a:rPr kumimoji="1" lang="en-US" altLang="ko-KR" sz="3200" b="0" i="1" smtClean="0"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SpoqaHanSans-Bold"/>
                      </a:rPr>
                      <m:t>, 1,2…</m:t>
                    </m:r>
                  </m:oMath>
                </a14:m>
                <a:endParaRPr kumimoji="1" lang="en-US" altLang="ko-KR" sz="3200" dirty="0">
                  <a:latin typeface="Spoqa Han Sans Neo" panose="020B0500000000000000" pitchFamily="34" charset="-128"/>
                  <a:ea typeface="Spoqa Han Sans Neo" panose="020B0500000000000000" pitchFamily="34" charset="-128"/>
                  <a:sym typeface="SpoqaHanSans-Bold"/>
                </a:endParaRPr>
              </a:p>
              <a:p>
                <a:pPr marL="914342" lvl="1" indent="-457200" defTabSz="457200">
                  <a:spcBef>
                    <a:spcPts val="1200"/>
                  </a:spcBef>
                  <a:spcAft>
                    <a:spcPts val="1500"/>
                  </a:spcAft>
                  <a:buFontTx/>
                  <a:buChar char="-"/>
                  <a:defRPr sz="4500" spc="-45">
                    <a:solidFill>
                      <a:srgbClr val="53585F"/>
                    </a:solidFill>
                    <a:latin typeface="SpoqaHanSans-Bold"/>
                    <a:ea typeface="SpoqaHanSans-Bold"/>
                    <a:cs typeface="SpoqaHanSans-Bold"/>
                    <a:sym typeface="SpoqaHanSans-Bold"/>
                  </a:defRPr>
                </a:pPr>
                <a:r>
                  <a:rPr kumimoji="1" lang="ko-KR" altLang="en-US" sz="3200" dirty="0"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SpoqaHanSans-Bold"/>
                  </a:rPr>
                  <a:t>또는 랜덤으로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3200" i="1"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SpoqaHanSans-Bold"/>
                          </a:rPr>
                        </m:ctrlPr>
                      </m:sSubPr>
                      <m:e>
                        <m:r>
                          <a:rPr kumimoji="1" lang="en-US" altLang="ko-KR" sz="3200" i="1"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SpoqaHanSans-Bold"/>
                          </a:rPr>
                          <m:t>𝑖</m:t>
                        </m:r>
                      </m:e>
                      <m:sub>
                        <m:r>
                          <a:rPr kumimoji="1" lang="en-US" altLang="ko-KR" sz="3200" i="1"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SpoqaHanSans-Bold"/>
                          </a:rPr>
                          <m:t>𝑘</m:t>
                        </m:r>
                      </m:sub>
                    </m:sSub>
                    <m:r>
                      <a:rPr kumimoji="1" lang="en-US" altLang="ko-KR" sz="3200" b="0" i="1" smtClean="0"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SpoqaHanSans-Bold"/>
                      </a:rPr>
                      <m:t>∈{1, 2, …, </m:t>
                    </m:r>
                    <m:r>
                      <a:rPr kumimoji="1" lang="en-US" altLang="ko-KR" sz="3200" b="0" i="1" smtClean="0"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SpoqaHanSans-Bold"/>
                      </a:rPr>
                      <m:t>𝑚</m:t>
                    </m:r>
                    <m:r>
                      <a:rPr kumimoji="1" lang="en-US" altLang="ko-KR" sz="3200" b="0" i="1" smtClean="0"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SpoqaHanSans-Bold"/>
                      </a:rPr>
                      <m:t>}</m:t>
                    </m:r>
                  </m:oMath>
                </a14:m>
                <a:endParaRPr kumimoji="1" lang="en-US" altLang="ko-KR" sz="3200" dirty="0">
                  <a:latin typeface="Spoqa Han Sans Neo" panose="020B0500000000000000" pitchFamily="34" charset="-128"/>
                  <a:ea typeface="Spoqa Han Sans Neo" panose="020B0500000000000000" pitchFamily="34" charset="-128"/>
                  <a:sym typeface="SpoqaHanSans-Bold"/>
                </a:endParaRPr>
              </a:p>
              <a:p>
                <a:pPr lvl="1" defTabSz="457200">
                  <a:spcBef>
                    <a:spcPts val="1200"/>
                  </a:spcBef>
                  <a:spcAft>
                    <a:spcPts val="1500"/>
                  </a:spcAft>
                  <a:defRPr sz="4500" spc="-45">
                    <a:solidFill>
                      <a:srgbClr val="53585F"/>
                    </a:solidFill>
                    <a:latin typeface="SpoqaHanSans-Bold"/>
                    <a:ea typeface="SpoqaHanSans-Bold"/>
                    <a:cs typeface="SpoqaHanSans-Bold"/>
                    <a:sym typeface="SpoqaHanSans-Bold"/>
                  </a:defRPr>
                </a:pPr>
                <a:r>
                  <a:rPr kumimoji="1" lang="ko-KR" altLang="en-US" sz="3200" dirty="0"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SpoqaHanSans-Bold"/>
                  </a:rPr>
                  <a:t>둘다 가능</a:t>
                </a:r>
                <a:r>
                  <a:rPr kumimoji="1" lang="en-US" altLang="ko-KR" sz="3200" dirty="0"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SpoqaHanSans-Bold"/>
                  </a:rPr>
                  <a:t>.</a:t>
                </a:r>
              </a:p>
            </p:txBody>
          </p:sp>
        </mc:Choice>
        <mc:Fallback xmlns="">
          <p:sp>
            <p:nvSpPr>
              <p:cNvPr id="29" name="Shape 133">
                <a:extLst>
                  <a:ext uri="{FF2B5EF4-FFF2-40B4-BE49-F238E27FC236}">
                    <a16:creationId xmlns:a16="http://schemas.microsoft.com/office/drawing/2014/main" id="{A427E097-203E-264A-8ACB-F61CA01316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7943" y="4755342"/>
                <a:ext cx="21140057" cy="8293874"/>
              </a:xfrm>
              <a:prstGeom prst="rect">
                <a:avLst/>
              </a:prstGeom>
              <a:blipFill>
                <a:blip r:embed="rId4"/>
                <a:stretch>
                  <a:fillRect t="-24312" b="-1835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="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" name="Picture 2">
            <a:extLst>
              <a:ext uri="{FF2B5EF4-FFF2-40B4-BE49-F238E27FC236}">
                <a16:creationId xmlns:a16="http://schemas.microsoft.com/office/drawing/2014/main" id="{2F10F603-2492-1A44-B616-1A523C8063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415" y="3118626"/>
            <a:ext cx="6185792" cy="4589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BC08F73C-71CA-794C-87B4-EFCB4E37499F}"/>
              </a:ext>
            </a:extLst>
          </p:cNvPr>
          <p:cNvSpPr/>
          <p:nvPr/>
        </p:nvSpPr>
        <p:spPr>
          <a:xfrm>
            <a:off x="17441864" y="7783627"/>
            <a:ext cx="694054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ore-KR" altLang="en-US" dirty="0"/>
              <a:t>https://www.bogotobogo.com/python/scikit-learn/scikit-learn_batch-gradient-descent-versus-stochastic-gradient-descent.php</a:t>
            </a:r>
          </a:p>
        </p:txBody>
      </p:sp>
    </p:spTree>
    <p:extLst>
      <p:ext uri="{BB962C8B-B14F-4D97-AF65-F5344CB8AC3E}">
        <p14:creationId xmlns:p14="http://schemas.microsoft.com/office/powerpoint/2010/main" val="2962579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224">
            <a:extLst>
              <a:ext uri="{FF2B5EF4-FFF2-40B4-BE49-F238E27FC236}">
                <a16:creationId xmlns:a16="http://schemas.microsoft.com/office/drawing/2014/main" id="{579A8D10-BC25-C34F-8F94-E55FD2372F35}"/>
              </a:ext>
            </a:extLst>
          </p:cNvPr>
          <p:cNvSpPr/>
          <p:nvPr/>
        </p:nvSpPr>
        <p:spPr>
          <a:xfrm>
            <a:off x="1524000" y="1460302"/>
            <a:ext cx="16499854" cy="487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ore-KR" altLang="en-US" b="1" dirty="0"/>
              <a:t>요약</a:t>
            </a:r>
            <a:r>
              <a:rPr lang="en-US" altLang="ko-Kore-KR" b="1" dirty="0"/>
              <a:t>: gradient descent </a:t>
            </a:r>
            <a:r>
              <a:rPr lang="en-US" altLang="ko-KR" b="1" dirty="0"/>
              <a:t>(GD)</a:t>
            </a:r>
            <a:r>
              <a:rPr lang="en-US" altLang="ko-Kore-KR" b="1" dirty="0"/>
              <a:t> VS stochastic gradient descent (SGD)</a:t>
            </a:r>
          </a:p>
        </p:txBody>
      </p:sp>
      <p:sp>
        <p:nvSpPr>
          <p:cNvPr id="17" name="슬라이드 번호 개체 틀 4">
            <a:extLst>
              <a:ext uri="{FF2B5EF4-FFF2-40B4-BE49-F238E27FC236}">
                <a16:creationId xmlns:a16="http://schemas.microsoft.com/office/drawing/2014/main" id="{103780E0-235B-8749-9316-0B73604FDB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39179" y="13061191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14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19" name="Shape 222">
            <a:extLst>
              <a:ext uri="{FF2B5EF4-FFF2-40B4-BE49-F238E27FC236}">
                <a16:creationId xmlns:a16="http://schemas.microsoft.com/office/drawing/2014/main" id="{D46E4FB7-4E76-CA4B-A767-5E1E0DCE388B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4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20" name="Shape 223">
            <a:extLst>
              <a:ext uri="{FF2B5EF4-FFF2-40B4-BE49-F238E27FC236}">
                <a16:creationId xmlns:a16="http://schemas.microsoft.com/office/drawing/2014/main" id="{AB048E89-3329-E94A-9971-126D2453AE96}"/>
              </a:ext>
            </a:extLst>
          </p:cNvPr>
          <p:cNvSpPr/>
          <p:nvPr/>
        </p:nvSpPr>
        <p:spPr>
          <a:xfrm>
            <a:off x="20828000" y="2200124"/>
            <a:ext cx="2540000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R" altLang="en-US" dirty="0"/>
              <a:t>최적화 </a:t>
            </a:r>
            <a:r>
              <a:rPr lang="en-US" altLang="ko-KR" dirty="0"/>
              <a:t>[Optimization]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Shape 133">
                <a:extLst>
                  <a:ext uri="{FF2B5EF4-FFF2-40B4-BE49-F238E27FC236}">
                    <a16:creationId xmlns:a16="http://schemas.microsoft.com/office/drawing/2014/main" id="{AF1AFE7C-AA14-5E4C-8882-A058F05EC377}"/>
                  </a:ext>
                </a:extLst>
              </p:cNvPr>
              <p:cNvSpPr/>
              <p:nvPr/>
            </p:nvSpPr>
            <p:spPr>
              <a:xfrm>
                <a:off x="2369714" y="3443549"/>
                <a:ext cx="15654140" cy="9628277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12700" tIns="12700" rIns="12700" bIns="12700" anchor="t">
                <a:spAutoFit/>
              </a:bodyPr>
              <a:lstStyle/>
              <a:p>
                <a:pPr algn="just" latinLnBrk="1"/>
                <a:r>
                  <a:rPr lang="en" altLang="ko-Kore-KR" sz="4800" b="1" dirty="0">
                    <a:solidFill>
                      <a:srgbClr val="53585F"/>
                    </a:solidFill>
                    <a:latin typeface="Spoqa Han Sans Neo Bold" panose="020B0500000000000000" pitchFamily="34" charset="-128"/>
                    <a:ea typeface="Spoqa Han Sans Neo Bold" panose="020B0500000000000000" pitchFamily="34" charset="-128"/>
                  </a:rPr>
                  <a:t>GD</a:t>
                </a:r>
              </a:p>
              <a:p>
                <a:pPr marL="685800" indent="-685800" algn="just" latinLnBrk="1">
                  <a:buFont typeface="Arial" panose="020B0604020202020204" pitchFamily="34" charset="0"/>
                  <a:buChar char="•"/>
                </a:pPr>
                <a:endParaRPr lang="en-US" altLang="ko-KR" sz="40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 marL="685800" indent="-685800" algn="just" latinLnBrk="1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ko-KR" altLang="en-US" sz="4000">
                        <a:solidFill>
                          <a:srgbClr val="53585F"/>
                        </a:solidFill>
                        <a:latin typeface="Spoqa Han Sans Neo" panose="020B0500000000000000" pitchFamily="34" charset="-128"/>
                        <a:ea typeface="Spoqa Han Sans Neo" panose="020B0500000000000000" pitchFamily="34" charset="-128"/>
                      </a:rPr>
                      <m:t>모든 데이터를 계산한다</m:t>
                    </m:r>
                  </m:oMath>
                </a14:m>
                <a:r>
                  <a:rPr lang="en-US" altLang="ko-KR" sz="40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.</a:t>
                </a:r>
              </a:p>
              <a:p>
                <a:pPr marL="685800" indent="-685800" algn="just" latinLnBrk="1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ko-KR" altLang="en-US" sz="4000">
                        <a:solidFill>
                          <a:srgbClr val="53585F"/>
                        </a:solidFill>
                        <a:latin typeface="Spoqa Han Sans Neo" panose="020B0500000000000000" pitchFamily="34" charset="-128"/>
                        <a:ea typeface="Spoqa Han Sans Neo" panose="020B0500000000000000" pitchFamily="34" charset="-128"/>
                      </a:rPr>
                      <m:t>최적의 한스텝을 나아간다</m:t>
                    </m:r>
                    <m:r>
                      <m:rPr>
                        <m:nor/>
                      </m:rPr>
                      <a:rPr lang="en-US" altLang="ko-KR" sz="4000">
                        <a:solidFill>
                          <a:srgbClr val="53585F"/>
                        </a:solidFill>
                        <a:latin typeface="Spoqa Han Sans Neo" panose="020B0500000000000000" pitchFamily="34" charset="-128"/>
                        <a:ea typeface="Spoqa Han Sans Neo" panose="020B0500000000000000" pitchFamily="34" charset="-128"/>
                      </a:rPr>
                      <m:t>.</m:t>
                    </m:r>
                  </m:oMath>
                </a14:m>
                <a:endParaRPr lang="en-US" altLang="ko-KR" sz="40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 marL="685800" indent="-685800" algn="just" latinLnBrk="1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ko-KR" altLang="en-US" sz="4000">
                        <a:solidFill>
                          <a:srgbClr val="53585F"/>
                        </a:solidFill>
                        <a:latin typeface="Spoqa Han Sans Neo" panose="020B0500000000000000" pitchFamily="34" charset="-128"/>
                        <a:ea typeface="Spoqa Han Sans Neo" panose="020B0500000000000000" pitchFamily="34" charset="-128"/>
                      </a:rPr>
                      <m:t>확실한데 너무 느리다</m:t>
                    </m:r>
                    <m:r>
                      <a:rPr lang="en-US" altLang="ko-KR" sz="40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 </m:t>
                    </m:r>
                  </m:oMath>
                </a14:m>
                <a:r>
                  <a:rPr lang="en-US" altLang="ko-KR" sz="40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 ML</a:t>
                </a:r>
                <a:r>
                  <a:rPr lang="ko-KR" altLang="en-US" sz="40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에 적용하기 까다로울 수 있다</a:t>
                </a:r>
                <a:r>
                  <a:rPr lang="en-US" altLang="ko-KR" sz="40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.</a:t>
                </a:r>
                <a:endParaRPr lang="ko-KR" altLang="en-US" sz="40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 algn="just" latinLnBrk="1"/>
                <a:endParaRPr lang="en" altLang="ko-Kore-KR" sz="48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 algn="just" latinLnBrk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" altLang="ko-Kore-KR" sz="4800" b="1">
                          <a:solidFill>
                            <a:srgbClr val="53585F"/>
                          </a:solidFill>
                          <a:latin typeface="Spoqa Han Sans Neo Bold" panose="020B0500000000000000" pitchFamily="34" charset="-128"/>
                          <a:ea typeface="Spoqa Han Sans Neo Bold" panose="020B0500000000000000" pitchFamily="34" charset="-128"/>
                        </a:rPr>
                        <m:t>SGD</m:t>
                      </m:r>
                    </m:oMath>
                  </m:oMathPara>
                </a14:m>
                <a:endParaRPr lang="en-US" altLang="ko-Kore-KR" sz="4800" b="1" dirty="0">
                  <a:solidFill>
                    <a:srgbClr val="53585F"/>
                  </a:solidFill>
                  <a:latin typeface="Spoqa Han Sans Neo Bold" panose="020B0500000000000000" pitchFamily="34" charset="-128"/>
                  <a:ea typeface="Spoqa Han Sans Neo Bold" panose="020B0500000000000000" pitchFamily="34" charset="-128"/>
                </a:endParaRPr>
              </a:p>
              <a:p>
                <a:pPr marL="685800" indent="-685800" algn="just" latinLnBrk="1">
                  <a:buFont typeface="Arial" panose="020B0604020202020204" pitchFamily="34" charset="0"/>
                  <a:buChar char="•"/>
                </a:pPr>
                <a:endParaRPr lang="en-US" altLang="ko-KR" sz="40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 marL="685800" indent="-685800" algn="just" latinLnBrk="1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ko-KR" altLang="en-US" sz="4000">
                        <a:solidFill>
                          <a:srgbClr val="53585F"/>
                        </a:solidFill>
                        <a:latin typeface="Spoqa Han Sans Neo" panose="020B0500000000000000" pitchFamily="34" charset="-128"/>
                        <a:ea typeface="Spoqa Han Sans Neo" panose="020B0500000000000000" pitchFamily="34" charset="-128"/>
                      </a:rPr>
                      <m:t>일부 데이터만 계산한다</m:t>
                    </m:r>
                    <m:r>
                      <a:rPr lang="en-US" altLang="ko-KR" sz="40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!</m:t>
                    </m:r>
                  </m:oMath>
                </a14:m>
                <a:endParaRPr lang="en-US" altLang="ko-KR" sz="40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 marL="685800" indent="-685800" algn="just" latinLnBrk="1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ko-KR" altLang="en-US" sz="4000">
                        <a:solidFill>
                          <a:srgbClr val="53585F"/>
                        </a:solidFill>
                        <a:latin typeface="Spoqa Han Sans Neo" panose="020B0500000000000000" pitchFamily="34" charset="-128"/>
                        <a:ea typeface="Spoqa Han Sans Neo" panose="020B0500000000000000" pitchFamily="34" charset="-128"/>
                      </a:rPr>
                      <m:t>빠르게 전진한다</m:t>
                    </m:r>
                    <m:r>
                      <m:rPr>
                        <m:nor/>
                      </m:rPr>
                      <a:rPr lang="en-US" altLang="ko-KR" sz="4000">
                        <a:solidFill>
                          <a:srgbClr val="53585F"/>
                        </a:solidFill>
                        <a:latin typeface="Spoqa Han Sans Neo" panose="020B0500000000000000" pitchFamily="34" charset="-128"/>
                        <a:ea typeface="Spoqa Han Sans Neo" panose="020B0500000000000000" pitchFamily="34" charset="-128"/>
                      </a:rPr>
                      <m:t>.</m:t>
                    </m:r>
                  </m:oMath>
                </a14:m>
                <a:endParaRPr lang="en-US" altLang="ko-KR" sz="40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 marL="685800" indent="-685800" algn="just" latinLnBrk="1">
                  <a:buFont typeface="Arial" panose="020B0604020202020204" pitchFamily="34" charset="0"/>
                  <a:buChar char="•"/>
                </a:pPr>
                <a:r>
                  <a:rPr lang="en-US" altLang="ko-KR" sz="40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Scalable</a:t>
                </a:r>
                <a:r>
                  <a:rPr lang="ko-KR" altLang="en-US" sz="40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하다</a:t>
                </a:r>
                <a:r>
                  <a:rPr lang="en-US" altLang="ko-KR" sz="40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. </a:t>
                </a:r>
                <a:r>
                  <a:rPr lang="en-US" altLang="ko-KR" sz="40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 </a:t>
                </a:r>
                <a:r>
                  <a:rPr lang="ko-KR" altLang="en-US" sz="40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빠르게 수렴한다</a:t>
                </a:r>
                <a:r>
                  <a:rPr lang="en-US" altLang="ko-KR" sz="40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!</a:t>
                </a:r>
              </a:p>
              <a:p>
                <a:pPr marL="685800" indent="-685800" algn="just" latinLnBrk="1">
                  <a:buFont typeface="Arial" panose="020B0604020202020204" pitchFamily="34" charset="0"/>
                  <a:buChar char="•"/>
                </a:pPr>
                <a:r>
                  <a:rPr lang="en-US" altLang="ko-KR" sz="40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ML </a:t>
                </a:r>
                <a:r>
                  <a:rPr lang="ko-KR" altLang="en-US" sz="40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방법들과 잘 맞는다</a:t>
                </a:r>
                <a:r>
                  <a:rPr lang="en-US" altLang="ko-KR" sz="40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.</a:t>
                </a:r>
              </a:p>
              <a:p>
                <a:pPr marL="685800" indent="-685800" algn="just" latinLnBrk="1">
                  <a:buFont typeface="Arial" panose="020B0604020202020204" pitchFamily="34" charset="0"/>
                  <a:buChar char="•"/>
                </a:pPr>
                <a:r>
                  <a:rPr lang="en-US" altLang="ko-KR" sz="40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Local Minima </a:t>
                </a:r>
                <a:r>
                  <a:rPr lang="ko-KR" altLang="en-US" sz="40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문제를 해결해준다</a:t>
                </a:r>
                <a:r>
                  <a:rPr lang="en-US" altLang="ko-KR" sz="40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.</a:t>
                </a:r>
              </a:p>
              <a:p>
                <a:pPr lvl="1" algn="just" latinLnBrk="1"/>
                <a:endParaRPr lang="en-US" altLang="ko-KR" sz="40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  <a:sym typeface="Wingdings" pitchFamily="2" charset="2"/>
                </a:endParaRPr>
              </a:p>
              <a:p>
                <a:pPr lvl="1" algn="just" latinLnBrk="1"/>
                <a:r>
                  <a:rPr lang="en-US" altLang="ko-KR" sz="40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 SGD</a:t>
                </a:r>
                <a:r>
                  <a:rPr lang="ko-KR" altLang="en-US" sz="40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의 랜덤 샘플링이 </a:t>
                </a:r>
                <a:r>
                  <a:rPr lang="en-US" altLang="ko-KR" sz="40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local optima</a:t>
                </a:r>
                <a:r>
                  <a:rPr lang="ko-KR" altLang="en-US" sz="40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의 탈출을 도와준다</a:t>
                </a:r>
                <a:r>
                  <a:rPr lang="en-US" altLang="ko-KR" sz="40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.</a:t>
                </a:r>
              </a:p>
            </p:txBody>
          </p:sp>
        </mc:Choice>
        <mc:Fallback xmlns="">
          <p:sp>
            <p:nvSpPr>
              <p:cNvPr id="32" name="Shape 133">
                <a:extLst>
                  <a:ext uri="{FF2B5EF4-FFF2-40B4-BE49-F238E27FC236}">
                    <a16:creationId xmlns:a16="http://schemas.microsoft.com/office/drawing/2014/main" id="{AF1AFE7C-AA14-5E4C-8882-A058F05EC3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9714" y="3443549"/>
                <a:ext cx="15654140" cy="9628277"/>
              </a:xfrm>
              <a:prstGeom prst="rect">
                <a:avLst/>
              </a:prstGeom>
              <a:blipFill>
                <a:blip r:embed="rId4"/>
                <a:stretch>
                  <a:fillRect l="-2269" t="-1845" b="-2108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="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5" name="Picture 2">
            <a:extLst>
              <a:ext uri="{FF2B5EF4-FFF2-40B4-BE49-F238E27FC236}">
                <a16:creationId xmlns:a16="http://schemas.microsoft.com/office/drawing/2014/main" id="{209CE75D-1D83-CF4B-803C-2BF8B92147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415" y="3118626"/>
            <a:ext cx="6185792" cy="4589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직사각형 35">
            <a:extLst>
              <a:ext uri="{FF2B5EF4-FFF2-40B4-BE49-F238E27FC236}">
                <a16:creationId xmlns:a16="http://schemas.microsoft.com/office/drawing/2014/main" id="{1FACDF8A-9000-2644-AD30-6EA214DF4489}"/>
              </a:ext>
            </a:extLst>
          </p:cNvPr>
          <p:cNvSpPr/>
          <p:nvPr/>
        </p:nvSpPr>
        <p:spPr>
          <a:xfrm>
            <a:off x="17441864" y="7783627"/>
            <a:ext cx="694054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ore-KR" altLang="en-US" dirty="0"/>
              <a:t>https://www.bogotobogo.com/python/scikit-learn/scikit-learn_batch-gradient-descent-versus-stochastic-gradient-descent.php</a:t>
            </a:r>
          </a:p>
        </p:txBody>
      </p:sp>
    </p:spTree>
    <p:extLst>
      <p:ext uri="{BB962C8B-B14F-4D97-AF65-F5344CB8AC3E}">
        <p14:creationId xmlns:p14="http://schemas.microsoft.com/office/powerpoint/2010/main" val="39448788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224">
            <a:extLst>
              <a:ext uri="{FF2B5EF4-FFF2-40B4-BE49-F238E27FC236}">
                <a16:creationId xmlns:a16="http://schemas.microsoft.com/office/drawing/2014/main" id="{579A8D10-BC25-C34F-8F94-E55FD2372F35}"/>
              </a:ext>
            </a:extLst>
          </p:cNvPr>
          <p:cNvSpPr/>
          <p:nvPr/>
        </p:nvSpPr>
        <p:spPr>
          <a:xfrm>
            <a:off x="1524000" y="1460302"/>
            <a:ext cx="16499854" cy="487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ore-KR" b="1" dirty="0"/>
              <a:t>1</a:t>
            </a:r>
            <a:r>
              <a:rPr lang="ko-Kore-KR" altLang="en-US" b="1" dirty="0"/>
              <a:t>차까지 근사하는 </a:t>
            </a:r>
            <a:r>
              <a:rPr lang="en-US" altLang="ko-Kore-KR" b="1" dirty="0"/>
              <a:t>SGD</a:t>
            </a:r>
            <a:r>
              <a:rPr lang="ko-Kore-KR" altLang="en-US" b="1" dirty="0"/>
              <a:t>보다 </a:t>
            </a:r>
            <a:r>
              <a:rPr lang="en-US" altLang="ko-Kore-KR" b="1" dirty="0"/>
              <a:t>2</a:t>
            </a:r>
            <a:r>
              <a:rPr lang="ko-Kore-KR" altLang="en-US" b="1" dirty="0"/>
              <a:t>차까지 근사하면 어떨까</a:t>
            </a:r>
            <a:r>
              <a:rPr lang="en-US" altLang="ko-Kore-KR" b="1" dirty="0"/>
              <a:t>?</a:t>
            </a:r>
          </a:p>
        </p:txBody>
      </p:sp>
      <p:sp>
        <p:nvSpPr>
          <p:cNvPr id="17" name="슬라이드 번호 개체 틀 4">
            <a:extLst>
              <a:ext uri="{FF2B5EF4-FFF2-40B4-BE49-F238E27FC236}">
                <a16:creationId xmlns:a16="http://schemas.microsoft.com/office/drawing/2014/main" id="{103780E0-235B-8749-9316-0B73604FDB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39179" y="13061191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15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19" name="Shape 222">
            <a:extLst>
              <a:ext uri="{FF2B5EF4-FFF2-40B4-BE49-F238E27FC236}">
                <a16:creationId xmlns:a16="http://schemas.microsoft.com/office/drawing/2014/main" id="{D46E4FB7-4E76-CA4B-A767-5E1E0DCE388B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4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20" name="Shape 223">
            <a:extLst>
              <a:ext uri="{FF2B5EF4-FFF2-40B4-BE49-F238E27FC236}">
                <a16:creationId xmlns:a16="http://schemas.microsoft.com/office/drawing/2014/main" id="{AB048E89-3329-E94A-9971-126D2453AE96}"/>
              </a:ext>
            </a:extLst>
          </p:cNvPr>
          <p:cNvSpPr/>
          <p:nvPr/>
        </p:nvSpPr>
        <p:spPr>
          <a:xfrm>
            <a:off x="20828000" y="2200124"/>
            <a:ext cx="2540000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R" altLang="en-US" dirty="0"/>
              <a:t>최적화 </a:t>
            </a:r>
            <a:r>
              <a:rPr lang="en-US" altLang="ko-KR" dirty="0"/>
              <a:t>[Optimization]</a:t>
            </a:r>
            <a:endParaRPr lang="ko-KR" altLang="en-US" dirty="0"/>
          </a:p>
        </p:txBody>
      </p:sp>
      <p:sp>
        <p:nvSpPr>
          <p:cNvPr id="32" name="Shape 133">
            <a:extLst>
              <a:ext uri="{FF2B5EF4-FFF2-40B4-BE49-F238E27FC236}">
                <a16:creationId xmlns:a16="http://schemas.microsoft.com/office/drawing/2014/main" id="{AF1AFE7C-AA14-5E4C-8882-A058F05EC377}"/>
              </a:ext>
            </a:extLst>
          </p:cNvPr>
          <p:cNvSpPr/>
          <p:nvPr/>
        </p:nvSpPr>
        <p:spPr>
          <a:xfrm>
            <a:off x="2392377" y="4039318"/>
            <a:ext cx="19179646" cy="13798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c="http://schemas.openxmlformats.org/markup-compatibility/2006" xmlns:a14="http://schemas.microsoft.com/office/drawing/2010/main" xmlns="" xmlns:ma14="http://schemas.microsoft.com/office/mac/drawingml/2011/main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 algn="just" latinLnBrk="1"/>
            <a:r>
              <a:rPr lang="ko-KR" altLang="en-US" sz="4400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이계도함수의</a:t>
            </a:r>
            <a:r>
              <a:rPr lang="ko-KR" altLang="en-US" sz="44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 행렬 값인</a:t>
            </a:r>
            <a:r>
              <a:rPr lang="en-US" altLang="ko-KR" sz="44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, Hessian</a:t>
            </a:r>
            <a:r>
              <a:rPr lang="ko-Kore-KR" altLang="en-US" sz="44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 을 컴퓨팅하여</a:t>
            </a:r>
            <a:r>
              <a:rPr lang="en-US" altLang="ko-Kore-KR" sz="44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 </a:t>
            </a:r>
            <a:r>
              <a:rPr lang="ko-Kore-KR" altLang="en-US" sz="44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최적화 하면</a:t>
            </a:r>
            <a:r>
              <a:rPr lang="en-US" altLang="ko-Kore-KR" sz="44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, </a:t>
            </a:r>
          </a:p>
          <a:p>
            <a:pPr algn="just" latinLnBrk="1"/>
            <a:r>
              <a:rPr lang="en-US" altLang="ko-Kore-KR" sz="44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gradient </a:t>
            </a:r>
            <a:r>
              <a:rPr lang="ko-Kore-KR" altLang="en-US" sz="44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값을 취한 것 대비</a:t>
            </a:r>
            <a:r>
              <a:rPr lang="en-US" altLang="ko-Kore-KR" sz="44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, </a:t>
            </a:r>
            <a:r>
              <a:rPr lang="ko-Kore-KR" altLang="en-US" sz="44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수렴이 빠를 수 있다</a:t>
            </a:r>
            <a:r>
              <a:rPr lang="en-US" altLang="ko-KR" sz="44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.</a:t>
            </a:r>
            <a:endParaRPr lang="en-US" altLang="ko-KR" sz="36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  <a:sym typeface="Wingdings" pitchFamily="2" charset="2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470BA28-389F-1D49-91A9-7D08632C2E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8743" y="7510886"/>
            <a:ext cx="9091454" cy="4881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6A77860C-A80F-7D40-8766-AB3CEE6987AA}"/>
              </a:ext>
            </a:extLst>
          </p:cNvPr>
          <p:cNvSpPr/>
          <p:nvPr/>
        </p:nvSpPr>
        <p:spPr>
          <a:xfrm>
            <a:off x="5931899" y="12885716"/>
            <a:ext cx="105851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ore-KR" altLang="en-US" dirty="0"/>
              <a:t>https://ardianumam.wordpress.com/2017/09/27/newtons-method-optimization-derivation-and-how-it-works/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26ECC875-B3B5-DC4E-AED4-A217FA87F050}"/>
                  </a:ext>
                </a:extLst>
              </p:cNvPr>
              <p:cNvSpPr/>
              <p:nvPr/>
            </p:nvSpPr>
            <p:spPr>
              <a:xfrm>
                <a:off x="5063108" y="5778273"/>
                <a:ext cx="8967519" cy="1244828"/>
              </a:xfrm>
              <a:prstGeom prst="rect">
                <a:avLst/>
              </a:prstGeom>
              <a:ln>
                <a:noFill/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ore-KR" sz="40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ore-KR" sz="40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altLang="ko-Kore-KR" sz="40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ore-KR" sz="40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ore-KR" sz="40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ore-KR" sz="40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altLang="ko-Kore-KR" sz="40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</a:rPr>
                        <m:t>≅</m:t>
                      </m:r>
                      <m:r>
                        <a:rPr lang="en-US" altLang="ko-Kore-KR" sz="40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ko-Kore-KR" sz="40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ore-KR" sz="40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ko-Kore-KR" sz="40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altLang="ko-Kore-KR" sz="4000" b="0" i="0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US" altLang="ko-Kore-KR" sz="40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ko-Kore-KR" sz="40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ore-KR" sz="40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ko-Kore-KR" sz="40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ko-Kore-KR" sz="40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ko-Kore-KR" sz="40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ore-KR" sz="40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ore-KR" sz="40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altLang="ko-Kore-KR" sz="40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ore-KR" sz="40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en-US" altLang="ko-Kore-KR" sz="40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ko-Kore-KR" sz="40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altLang="ko-Kore-KR" sz="40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ore-KR" sz="40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ko-Kore-KR" sz="40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ko-Kore-KR" altLang="en-US" sz="4000" dirty="0">
                  <a:solidFill>
                    <a:srgbClr val="53585F"/>
                  </a:solidFill>
                </a:endParaRPr>
              </a:p>
            </p:txBody>
          </p:sp>
        </mc:Choice>
        <mc:Fallback xmlns="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26ECC875-B3B5-DC4E-AED4-A217FA87F0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3108" y="5778273"/>
                <a:ext cx="8967519" cy="1244828"/>
              </a:xfrm>
              <a:prstGeom prst="rect">
                <a:avLst/>
              </a:prstGeom>
              <a:blipFill>
                <a:blip r:embed="rId5"/>
                <a:stretch>
                  <a:fillRect l="-849" r="-141" b="-1020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974135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224">
            <a:extLst>
              <a:ext uri="{FF2B5EF4-FFF2-40B4-BE49-F238E27FC236}">
                <a16:creationId xmlns:a16="http://schemas.microsoft.com/office/drawing/2014/main" id="{579A8D10-BC25-C34F-8F94-E55FD2372F35}"/>
              </a:ext>
            </a:extLst>
          </p:cNvPr>
          <p:cNvSpPr/>
          <p:nvPr/>
        </p:nvSpPr>
        <p:spPr>
          <a:xfrm>
            <a:off x="1524000" y="1460302"/>
            <a:ext cx="16499854" cy="487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ore-KR" altLang="en-US" b="1" dirty="0"/>
              <a:t>뉴턴</a:t>
            </a:r>
            <a:r>
              <a:rPr lang="en-US" altLang="ko-Kore-KR" b="1" dirty="0"/>
              <a:t>(Newton) step</a:t>
            </a:r>
          </a:p>
        </p:txBody>
      </p:sp>
      <p:sp>
        <p:nvSpPr>
          <p:cNvPr id="17" name="슬라이드 번호 개체 틀 4">
            <a:extLst>
              <a:ext uri="{FF2B5EF4-FFF2-40B4-BE49-F238E27FC236}">
                <a16:creationId xmlns:a16="http://schemas.microsoft.com/office/drawing/2014/main" id="{103780E0-235B-8749-9316-0B73604FDB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39179" y="13061191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16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19" name="Shape 222">
            <a:extLst>
              <a:ext uri="{FF2B5EF4-FFF2-40B4-BE49-F238E27FC236}">
                <a16:creationId xmlns:a16="http://schemas.microsoft.com/office/drawing/2014/main" id="{D46E4FB7-4E76-CA4B-A767-5E1E0DCE388B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4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20" name="Shape 223">
            <a:extLst>
              <a:ext uri="{FF2B5EF4-FFF2-40B4-BE49-F238E27FC236}">
                <a16:creationId xmlns:a16="http://schemas.microsoft.com/office/drawing/2014/main" id="{AB048E89-3329-E94A-9971-126D2453AE96}"/>
              </a:ext>
            </a:extLst>
          </p:cNvPr>
          <p:cNvSpPr/>
          <p:nvPr/>
        </p:nvSpPr>
        <p:spPr>
          <a:xfrm>
            <a:off x="20828000" y="2200124"/>
            <a:ext cx="2540000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R" altLang="en-US" dirty="0"/>
              <a:t>최적화 </a:t>
            </a:r>
            <a:r>
              <a:rPr lang="en-US" altLang="ko-KR" dirty="0"/>
              <a:t>[Optimization]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Shape 133">
                <a:extLst>
                  <a:ext uri="{FF2B5EF4-FFF2-40B4-BE49-F238E27FC236}">
                    <a16:creationId xmlns:a16="http://schemas.microsoft.com/office/drawing/2014/main" id="{AF1AFE7C-AA14-5E4C-8882-A058F05EC377}"/>
                  </a:ext>
                </a:extLst>
              </p:cNvPr>
              <p:cNvSpPr/>
              <p:nvPr/>
            </p:nvSpPr>
            <p:spPr>
              <a:xfrm>
                <a:off x="2403887" y="4541220"/>
                <a:ext cx="13670583" cy="8249823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12700" tIns="12700" rIns="12700" bIns="12700" anchor="t">
                <a:spAutoFit/>
              </a:bodyPr>
              <a:lstStyle/>
              <a:p>
                <a:pPr algn="just" latinLnBrk="1"/>
                <a14:m>
                  <m:oMath xmlns:m="http://schemas.openxmlformats.org/officeDocument/2006/math">
                    <m:r>
                      <a:rPr lang="en-US" altLang="ko-Kore-KR" sz="440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 </a:t>
                </a:r>
                <a:r>
                  <a:rPr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에 대한 </a:t>
                </a:r>
                <a:r>
                  <a:rPr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2</a:t>
                </a:r>
                <a:r>
                  <a:rPr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차 </a:t>
                </a:r>
                <a:r>
                  <a:rPr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Taylor approximation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36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ore-KR" sz="36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</m:oMath>
                </a14:m>
                <a:r>
                  <a:rPr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은</a:t>
                </a:r>
                <a:endParaRPr lang="en-US" altLang="ko-KR" sz="36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  <a:sym typeface="Wingdings" pitchFamily="2" charset="2"/>
                </a:endParaRPr>
              </a:p>
              <a:p>
                <a:pPr algn="just" latinLnBrk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ore-KR" sz="36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ore-KR" sz="36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altLang="ko-Kore-KR" sz="36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ore-KR" sz="36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ore-KR" sz="36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ore-KR" sz="360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altLang="ko-Kore-KR" sz="3600" i="1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</a:rPr>
                        <m:t>≅</m:t>
                      </m:r>
                      <m:r>
                        <a:rPr lang="en-US" altLang="ko-Kore-KR" sz="3600" i="1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ko-Kore-KR" sz="36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ore-KR" sz="360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ko-Kore-KR" sz="3600" i="1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altLang="ko-Kore-KR" sz="360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US" altLang="ko-Kore-KR" sz="3600" i="1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sSup>
                        <m:sSupPr>
                          <m:ctrlPr>
                            <a:rPr lang="en-US" altLang="ko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ko-Kore-KR" sz="36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ore-KR" sz="36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  <m:sup>
                          <m:r>
                            <a:rPr lang="en-US" altLang="ko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ko-Kore-KR" sz="360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ko-Kore-KR" sz="3600" i="1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ko-Kore-KR" sz="36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ore-KR" sz="36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ore-KR" sz="36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altLang="ko-Kore-KR" sz="36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ore-KR" sz="36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en-US" altLang="ko-Kore-KR" sz="36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ko-Kore-KR" sz="3600" i="1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altLang="ko-Kore-KR" sz="36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ore-KR" sz="36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ko-Kore-KR" sz="3600" i="1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ko-Kore-KR" altLang="en-US" sz="3600" dirty="0">
                  <a:solidFill>
                    <a:srgbClr val="53585F"/>
                  </a:solidFill>
                </a:endParaRPr>
              </a:p>
              <a:p>
                <a:pPr algn="just" latinLnBrk="1"/>
                <a:r>
                  <a:rPr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일 것이다</a:t>
                </a:r>
                <a:r>
                  <a:rPr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.</a:t>
                </a:r>
              </a:p>
              <a:p>
                <a:pPr algn="just" latinLnBrk="1"/>
                <a:endParaRPr lang="en-US" altLang="ko-KR" sz="36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  <a:sym typeface="Wingdings" pitchFamily="2" charset="2"/>
                </a:endParaRPr>
              </a:p>
              <a:p>
                <a:pPr algn="just" latinLnBrk="1"/>
                <a:r>
                  <a:rPr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Newton step</a:t>
                </a:r>
                <a:r>
                  <a:rPr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은</a:t>
                </a:r>
                <a:r>
                  <a:rPr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ore-KR" sz="36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에 대해 미분하여 </a:t>
                </a:r>
                <a:r>
                  <a:rPr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0</a:t>
                </a:r>
                <a:r>
                  <a:rPr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이 되는 점을 찾고 정리하면</a:t>
                </a:r>
                <a:r>
                  <a:rPr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,</a:t>
                </a:r>
              </a:p>
              <a:p>
                <a:pPr algn="ctr" latinLnBrk="1"/>
                <a:r>
                  <a:rPr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3600" b="0" i="0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altLang="ko-KR" sz="3600" b="0" i="0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ko-KR" sz="3600" b="0" i="0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altLang="ko-Kore-KR" sz="36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ore-KR" sz="36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ore-KR" sz="36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</a:rPr>
                          <m:t>𝑛𝑡</m:t>
                        </m:r>
                      </m:sub>
                    </m:sSub>
                    <m:r>
                      <a:rPr lang="en-US" altLang="ko-Kore-KR" sz="36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altLang="ko-Kore-KR" sz="36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sSup>
                      <m:sSupPr>
                        <m:ctrlPr>
                          <a:rPr lang="en-US" altLang="ko-Kore-KR" sz="36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ko-Kore-KR" sz="36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ore-KR" sz="36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  <m:sup>
                        <m:r>
                          <a:rPr lang="en-US" altLang="ko-Kore-KR" sz="36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m:rPr>
                        <m:sty m:val="p"/>
                      </m:rPr>
                      <a:rPr lang="en-US" altLang="ko-Kore-KR" sz="3600">
                        <a:solidFill>
                          <a:srgbClr val="53585F"/>
                        </a:solidFill>
                        <a:latin typeface="Cambria Math" panose="02040503050406030204" pitchFamily="18" charset="0"/>
                      </a:rPr>
                      <m:t>∇</m:t>
                    </m:r>
                    <m:r>
                      <a:rPr lang="en-US" altLang="ko-Kore-KR" sz="36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ko-Kore-KR" sz="36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ore-KR" sz="36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altLang="ko-KR" sz="36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  <a:sym typeface="Wingdings" pitchFamily="2" charset="2"/>
                </a:endParaRPr>
              </a:p>
              <a:p>
                <a:pPr algn="just" latinLnBrk="1"/>
                <a:r>
                  <a:rPr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이다</a:t>
                </a:r>
                <a:r>
                  <a:rPr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.</a:t>
                </a:r>
              </a:p>
              <a:p>
                <a:pPr algn="just" latinLnBrk="1"/>
                <a:endParaRPr lang="en-US" altLang="ko-KR" sz="36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  <a:sym typeface="Wingdings" pitchFamily="2" charset="2"/>
                </a:endParaRPr>
              </a:p>
              <a:p>
                <a:pPr algn="just" latinLnBrk="1"/>
                <a:endParaRPr lang="en-US" altLang="ko-KR" sz="36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  <a:sym typeface="Wingdings" pitchFamily="2" charset="2"/>
                </a:endParaRPr>
              </a:p>
              <a:p>
                <a:pPr algn="just" latinLnBrk="1"/>
                <a:r>
                  <a:rPr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이때</a:t>
                </a:r>
                <a:r>
                  <a:rPr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, Newton decrement (</a:t>
                </a:r>
                <a14:m>
                  <m:oMath xmlns:m="http://schemas.openxmlformats.org/officeDocument/2006/math">
                    <m:r>
                      <a:rPr lang="en-US" altLang="ko-Kore-KR" sz="36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ore-KR" sz="36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가 이상적인 값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36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</m:ctrlPr>
                      </m:sSupPr>
                      <m:e>
                        <m:r>
                          <a:rPr lang="en-US" altLang="ko-KR" sz="36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𝑥</m:t>
                        </m:r>
                      </m:e>
                      <m:sup>
                        <m:r>
                          <a:rPr lang="en-US" altLang="ko-KR" sz="36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∗</m:t>
                        </m:r>
                      </m:sup>
                    </m:sSup>
                  </m:oMath>
                </a14:m>
                <a:r>
                  <a:rPr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에 가까워지는 지표</a:t>
                </a:r>
                <a:r>
                  <a:rPr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, </a:t>
                </a:r>
                <a:r>
                  <a:rPr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즉</a:t>
                </a:r>
                <a:r>
                  <a:rPr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36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ko-KR" sz="36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36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ko-KR" sz="36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altLang="ko-KR" sz="36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36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altLang="ko-KR" sz="36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ko-KR" sz="36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sz="36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36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36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ko-KR" sz="36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sSup>
                      <m:sSupPr>
                        <m:ctrlPr>
                          <a:rPr lang="en-US" altLang="ko-KR" sz="36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ko-KR" sz="3600" b="0" i="1" smtClean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3600" b="0" i="1" smtClean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  <m:sup>
                        <m:r>
                          <a:rPr lang="en-US" altLang="ko-KR" sz="36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) </a:t>
                </a:r>
                <a14:m>
                  <m:oMath xmlns:m="http://schemas.openxmlformats.org/officeDocument/2006/math">
                    <m:r>
                      <a:rPr lang="en-US" altLang="ko-KR" sz="36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altLang="ko-KR" sz="36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는</a:t>
                </a:r>
                <a:endParaRPr lang="en-US" altLang="ko-KR" sz="36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  <a:sym typeface="Wingdings" pitchFamily="2" charset="2"/>
                </a:endParaRPr>
              </a:p>
              <a:p>
                <a:pPr algn="just" latinLnBrk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d>
                        <m:dPr>
                          <m:ctrlPr>
                            <a:rPr lang="en-US" altLang="ko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ko-KR" sz="36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ko-KR" sz="36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3600" b="0" i="0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</a:rPr>
                                <m:t>∇</m:t>
                              </m:r>
                              <m:r>
                                <a:rPr lang="en-US" altLang="ko-KR" sz="36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sSup>
                                <m:sSupPr>
                                  <m:ctrlPr>
                                    <a:rPr lang="en-US" altLang="ko-KR" sz="36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ko-KR" sz="3600" b="0" i="1" smtClean="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3600" b="0" i="1" smtClean="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altLang="ko-KR" sz="36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altLang="ko-KR" sz="36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  <m:sSup>
                                <m:sSupPr>
                                  <m:ctrlPr>
                                    <a:rPr lang="en-US" altLang="ko-KR" sz="36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ko-KR" sz="3600" b="0" i="1" smtClean="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3600" b="0" i="1" smtClean="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altLang="ko-KR" sz="36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m:rPr>
                                  <m:sty m:val="p"/>
                                </m:rPr>
                                <a:rPr lang="en-US" altLang="ko-KR" sz="3600" b="0" i="0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</a:rPr>
                                <m:t>∇</m:t>
                              </m:r>
                              <m:r>
                                <a:rPr lang="en-US" altLang="ko-KR" sz="36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ko-KR" sz="36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36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altLang="ko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</a:rPr>
                            <m:t>1/2</m:t>
                          </m:r>
                        </m:sup>
                      </m:sSup>
                    </m:oMath>
                  </m:oMathPara>
                </a14:m>
                <a:endParaRPr lang="en-US" altLang="ko-KR" sz="36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  <a:sym typeface="Wingdings" pitchFamily="2" charset="2"/>
                </a:endParaRPr>
              </a:p>
              <a:p>
                <a:pPr algn="just" latinLnBrk="1"/>
                <a:r>
                  <a:rPr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이다</a:t>
                </a:r>
                <a:r>
                  <a:rPr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.</a:t>
                </a:r>
              </a:p>
            </p:txBody>
          </p:sp>
        </mc:Choice>
        <mc:Fallback xmlns="">
          <p:sp>
            <p:nvSpPr>
              <p:cNvPr id="32" name="Shape 133">
                <a:extLst>
                  <a:ext uri="{FF2B5EF4-FFF2-40B4-BE49-F238E27FC236}">
                    <a16:creationId xmlns:a16="http://schemas.microsoft.com/office/drawing/2014/main" id="{AF1AFE7C-AA14-5E4C-8882-A058F05EC3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3887" y="4541220"/>
                <a:ext cx="13670583" cy="8249823"/>
              </a:xfrm>
              <a:prstGeom prst="rect">
                <a:avLst/>
              </a:prstGeom>
              <a:blipFill>
                <a:blip r:embed="rId4"/>
                <a:stretch>
                  <a:fillRect l="-1950" t="-154" r="-1950" b="-2304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="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>
            <a:extLst>
              <a:ext uri="{FF2B5EF4-FFF2-40B4-BE49-F238E27FC236}">
                <a16:creationId xmlns:a16="http://schemas.microsoft.com/office/drawing/2014/main" id="{A6C0D35A-AC67-8C4E-A9BF-EB106995CD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34021" y="2821726"/>
            <a:ext cx="8524234" cy="4834640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3DCAF94D-9164-0E4D-811F-294789145997}"/>
              </a:ext>
            </a:extLst>
          </p:cNvPr>
          <p:cNvSpPr/>
          <p:nvPr/>
        </p:nvSpPr>
        <p:spPr>
          <a:xfrm>
            <a:off x="14725222" y="7510582"/>
            <a:ext cx="1083641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" altLang="ko-Kore-KR" dirty="0">
                <a:solidFill>
                  <a:srgbClr val="222222"/>
                </a:solidFill>
                <a:latin typeface="Arial" panose="020B0604020202020204" pitchFamily="34" charset="0"/>
              </a:rPr>
              <a:t>Boyd, Stephen, Stephen P. Boyd, and Lieven </a:t>
            </a:r>
            <a:r>
              <a:rPr lang="en" altLang="ko-Kore-KR" dirty="0" err="1">
                <a:solidFill>
                  <a:srgbClr val="222222"/>
                </a:solidFill>
                <a:latin typeface="Arial" panose="020B0604020202020204" pitchFamily="34" charset="0"/>
              </a:rPr>
              <a:t>Vandenberghe</a:t>
            </a:r>
            <a:r>
              <a:rPr lang="en" altLang="ko-Kore-KR" dirty="0">
                <a:solidFill>
                  <a:srgbClr val="222222"/>
                </a:solidFill>
                <a:latin typeface="Arial" panose="020B0604020202020204" pitchFamily="34" charset="0"/>
              </a:rPr>
              <a:t>. </a:t>
            </a:r>
            <a:br>
              <a:rPr lang="en" altLang="ko-Kore-KR" dirty="0">
                <a:solidFill>
                  <a:srgbClr val="222222"/>
                </a:solidFill>
                <a:latin typeface="Arial" panose="020B0604020202020204" pitchFamily="34" charset="0"/>
              </a:rPr>
            </a:br>
            <a:r>
              <a:rPr lang="en" altLang="ko-Kore-KR" i="1" dirty="0">
                <a:solidFill>
                  <a:srgbClr val="222222"/>
                </a:solidFill>
                <a:latin typeface="Arial" panose="020B0604020202020204" pitchFamily="34" charset="0"/>
              </a:rPr>
              <a:t>Convex optimization</a:t>
            </a:r>
            <a:r>
              <a:rPr lang="en" altLang="ko-Kore-KR" dirty="0">
                <a:solidFill>
                  <a:srgbClr val="222222"/>
                </a:solidFill>
                <a:latin typeface="Arial" panose="020B0604020202020204" pitchFamily="34" charset="0"/>
              </a:rPr>
              <a:t>. Cambridge university press, 2004.</a:t>
            </a:r>
            <a:endParaRPr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4652161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224">
            <a:extLst>
              <a:ext uri="{FF2B5EF4-FFF2-40B4-BE49-F238E27FC236}">
                <a16:creationId xmlns:a16="http://schemas.microsoft.com/office/drawing/2014/main" id="{579A8D10-BC25-C34F-8F94-E55FD2372F35}"/>
              </a:ext>
            </a:extLst>
          </p:cNvPr>
          <p:cNvSpPr/>
          <p:nvPr/>
        </p:nvSpPr>
        <p:spPr>
          <a:xfrm>
            <a:off x="1524000" y="1460302"/>
            <a:ext cx="16499854" cy="487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ore-KR" altLang="en-US" b="1" dirty="0"/>
              <a:t>뉴턴 방법 </a:t>
            </a:r>
            <a:r>
              <a:rPr lang="en-US" altLang="ko-Kore-KR" b="1" dirty="0"/>
              <a:t>(Newton</a:t>
            </a:r>
            <a:r>
              <a:rPr lang="en-US" altLang="ko-KR" b="1" dirty="0"/>
              <a:t>’s method)</a:t>
            </a:r>
            <a:endParaRPr lang="en-US" altLang="ko-Kore-KR" b="1" dirty="0"/>
          </a:p>
        </p:txBody>
      </p:sp>
      <p:sp>
        <p:nvSpPr>
          <p:cNvPr id="17" name="슬라이드 번호 개체 틀 4">
            <a:extLst>
              <a:ext uri="{FF2B5EF4-FFF2-40B4-BE49-F238E27FC236}">
                <a16:creationId xmlns:a16="http://schemas.microsoft.com/office/drawing/2014/main" id="{103780E0-235B-8749-9316-0B73604FDB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39179" y="13061191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17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19" name="Shape 222">
            <a:extLst>
              <a:ext uri="{FF2B5EF4-FFF2-40B4-BE49-F238E27FC236}">
                <a16:creationId xmlns:a16="http://schemas.microsoft.com/office/drawing/2014/main" id="{D46E4FB7-4E76-CA4B-A767-5E1E0DCE388B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4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20" name="Shape 223">
            <a:extLst>
              <a:ext uri="{FF2B5EF4-FFF2-40B4-BE49-F238E27FC236}">
                <a16:creationId xmlns:a16="http://schemas.microsoft.com/office/drawing/2014/main" id="{AB048E89-3329-E94A-9971-126D2453AE96}"/>
              </a:ext>
            </a:extLst>
          </p:cNvPr>
          <p:cNvSpPr/>
          <p:nvPr/>
        </p:nvSpPr>
        <p:spPr>
          <a:xfrm>
            <a:off x="20828000" y="2200124"/>
            <a:ext cx="2540000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R" altLang="en-US" dirty="0"/>
              <a:t>최적화 </a:t>
            </a:r>
            <a:r>
              <a:rPr lang="en-US" altLang="ko-KR" dirty="0"/>
              <a:t>[Optimization]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Shape 133">
                <a:extLst>
                  <a:ext uri="{FF2B5EF4-FFF2-40B4-BE49-F238E27FC236}">
                    <a16:creationId xmlns:a16="http://schemas.microsoft.com/office/drawing/2014/main" id="{AF1AFE7C-AA14-5E4C-8882-A058F05EC377}"/>
                  </a:ext>
                </a:extLst>
              </p:cNvPr>
              <p:cNvSpPr/>
              <p:nvPr/>
            </p:nvSpPr>
            <p:spPr>
              <a:xfrm>
                <a:off x="1744658" y="3427988"/>
                <a:ext cx="18447540" cy="9331016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12700" tIns="12700" rIns="12700" bIns="12700" anchor="t">
                <a:spAutoFit/>
              </a:bodyPr>
              <a:lstStyle/>
              <a:p>
                <a:pPr lvl="1" defTabSz="457200">
                  <a:spcBef>
                    <a:spcPts val="1200"/>
                  </a:spcBef>
                  <a:spcAft>
                    <a:spcPts val="1500"/>
                  </a:spcAft>
                  <a:defRPr sz="4500" spc="-45">
                    <a:solidFill>
                      <a:srgbClr val="53585F"/>
                    </a:solidFill>
                    <a:latin typeface="SpoqaHanSans-Bold"/>
                    <a:ea typeface="SpoqaHanSans-Bold"/>
                    <a:cs typeface="SpoqaHanSans-Bold"/>
                    <a:sym typeface="SpoqaHanSans-Bold"/>
                  </a:defRPr>
                </a:pPr>
                <a:r>
                  <a:rPr kumimoji="1" lang="ko-KR" altLang="en-US" sz="4000" dirty="0"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SpoqaHanSans-Bold"/>
                  </a:rPr>
                  <a:t>시작 점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ko-KR" sz="4000" b="0" i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x</m:t>
                    </m:r>
                    <m:r>
                      <a:rPr kumimoji="1" lang="en-US" altLang="ko-KR" sz="4000" b="0" i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 </m:t>
                    </m:r>
                  </m:oMath>
                </a14:m>
                <a:r>
                  <a:rPr kumimoji="1" lang="ko-KR" altLang="en-US" sz="40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가</a:t>
                </a:r>
                <a:r>
                  <a:rPr kumimoji="1" lang="en-US" altLang="ko-KR" sz="40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ko-KR" sz="4000" b="0" i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f</m:t>
                    </m:r>
                  </m:oMath>
                </a14:m>
                <a:r>
                  <a:rPr kumimoji="1" lang="ko-KR" altLang="en-US" sz="40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 도메인 구간 </a:t>
                </a:r>
                <a:r>
                  <a:rPr kumimoji="1" lang="en-US" altLang="ko-KR" sz="40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(</a:t>
                </a:r>
                <a14:m>
                  <m:oMath xmlns:m="http://schemas.openxmlformats.org/officeDocument/2006/math">
                    <m:r>
                      <a:rPr kumimoji="1" lang="en-US" altLang="ko-KR" sz="4000" b="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𝑥</m:t>
                    </m:r>
                    <m:r>
                      <a:rPr kumimoji="1" lang="en-US" altLang="ko-KR" sz="40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∈</m:t>
                    </m:r>
                    <m:r>
                      <a:rPr kumimoji="1" lang="en-US" altLang="ko-KR" sz="40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𝑑𝑜𝑚</m:t>
                    </m:r>
                    <m:r>
                      <a:rPr kumimoji="1" lang="en-US" altLang="ko-KR" sz="40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 </m:t>
                    </m:r>
                    <m:r>
                      <a:rPr kumimoji="1" lang="en-US" altLang="ko-KR" sz="40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𝑓</m:t>
                    </m:r>
                  </m:oMath>
                </a14:m>
                <a:r>
                  <a:rPr kumimoji="1" lang="en-US" altLang="ko-KR" sz="40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)</a:t>
                </a:r>
                <a:r>
                  <a:rPr kumimoji="1" lang="ko-KR" altLang="en-US" sz="40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에 있고</a:t>
                </a:r>
                <a:r>
                  <a:rPr kumimoji="1" lang="en-US" altLang="ko-KR" sz="40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, </a:t>
                </a:r>
                <a:r>
                  <a:rPr kumimoji="1" lang="ko-KR" altLang="en-US" sz="40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 멈추는 지표인 </a:t>
                </a:r>
                <a14:m>
                  <m:oMath xmlns:m="http://schemas.openxmlformats.org/officeDocument/2006/math">
                    <m:r>
                      <a:rPr kumimoji="1" lang="en-US" altLang="ko-KR" sz="40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𝜖</m:t>
                    </m:r>
                    <m:r>
                      <a:rPr kumimoji="1" lang="en-US" altLang="ko-KR" sz="40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&gt;0</m:t>
                    </m:r>
                  </m:oMath>
                </a14:m>
                <a:r>
                  <a:rPr kumimoji="1" lang="ko-KR" altLang="en-US" sz="40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이 있을 때</a:t>
                </a:r>
                <a:r>
                  <a:rPr kumimoji="1" lang="en-US" altLang="ko-KR" sz="40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,</a:t>
                </a:r>
              </a:p>
              <a:p>
                <a:pPr lvl="1" defTabSz="457200">
                  <a:spcBef>
                    <a:spcPts val="1200"/>
                  </a:spcBef>
                  <a:spcAft>
                    <a:spcPts val="1500"/>
                  </a:spcAft>
                  <a:defRPr sz="4500" spc="-45">
                    <a:solidFill>
                      <a:srgbClr val="53585F"/>
                    </a:solidFill>
                    <a:latin typeface="SpoqaHanSans-Bold"/>
                    <a:ea typeface="SpoqaHanSans-Bold"/>
                    <a:cs typeface="SpoqaHanSans-Bold"/>
                    <a:sym typeface="SpoqaHanSans-Bold"/>
                  </a:defRPr>
                </a:pPr>
                <a:r>
                  <a:rPr kumimoji="1" lang="ko-KR" altLang="en-US" sz="40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다음 </a:t>
                </a:r>
                <a:r>
                  <a:rPr kumimoji="1" lang="en-US" altLang="ko-KR" sz="40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4</a:t>
                </a:r>
                <a:r>
                  <a:rPr kumimoji="1" lang="ko-KR" altLang="en-US" sz="40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개의 과정을 반복하는 과정이다</a:t>
                </a:r>
                <a:r>
                  <a:rPr kumimoji="1" lang="en-US" altLang="ko-KR" sz="40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.</a:t>
                </a:r>
              </a:p>
              <a:p>
                <a:pPr marL="1657237" lvl="2" indent="-742950" defTabSz="457200">
                  <a:spcBef>
                    <a:spcPts val="1200"/>
                  </a:spcBef>
                  <a:spcAft>
                    <a:spcPts val="1500"/>
                  </a:spcAft>
                  <a:buAutoNum type="arabicPeriod"/>
                  <a:defRPr sz="4500" spc="-45">
                    <a:solidFill>
                      <a:srgbClr val="53585F"/>
                    </a:solidFill>
                    <a:latin typeface="SpoqaHanSans-Bold"/>
                    <a:ea typeface="SpoqaHanSans-Bold"/>
                    <a:cs typeface="SpoqaHanSans-Bold"/>
                    <a:sym typeface="SpoqaHanSans-Bold"/>
                  </a:defRPr>
                </a:pPr>
                <a:r>
                  <a:rPr kumimoji="1" lang="en-US" altLang="ko-KR" sz="4000" dirty="0"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Newton step</a:t>
                </a:r>
                <a:r>
                  <a:rPr kumimoji="1" lang="ko-KR" altLang="en-US" sz="4000" dirty="0"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과 </a:t>
                </a:r>
                <a:r>
                  <a:rPr kumimoji="1" lang="en-US" altLang="ko-KR" sz="4000" dirty="0"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decrement</a:t>
                </a:r>
                <a:r>
                  <a:rPr kumimoji="1" lang="ko-KR" altLang="en-US" sz="4000" dirty="0"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을 계산한다</a:t>
                </a:r>
                <a:r>
                  <a:rPr kumimoji="1" lang="en-US" altLang="ko-KR" sz="4000" dirty="0"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.</a:t>
                </a:r>
              </a:p>
              <a:p>
                <a:pPr lvl="3" defTabSz="457200">
                  <a:spcBef>
                    <a:spcPts val="1200"/>
                  </a:spcBef>
                  <a:spcAft>
                    <a:spcPts val="1500"/>
                  </a:spcAft>
                  <a:defRPr sz="4500" spc="-45">
                    <a:solidFill>
                      <a:srgbClr val="53585F"/>
                    </a:solidFill>
                    <a:latin typeface="SpoqaHanSans-Bold"/>
                    <a:ea typeface="SpoqaHanSans-Bold"/>
                    <a:cs typeface="SpoqaHanSans-Bold"/>
                    <a:sym typeface="SpoqaHanSans-Bold"/>
                  </a:defRPr>
                </a:pPr>
                <a:r>
                  <a:rPr kumimoji="1" lang="en-US" altLang="ko-KR" sz="4000" b="0" dirty="0"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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4000">
                        <a:solidFill>
                          <a:srgbClr val="53585F"/>
                        </a:solidFill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altLang="ko-Kore-KR" sz="40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ore-KR" sz="40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ore-KR" sz="40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</a:rPr>
                          <m:t>𝑛𝑡</m:t>
                        </m:r>
                      </m:sub>
                    </m:sSub>
                    <m:r>
                      <a:rPr lang="en-US" altLang="ko-Kore-KR" sz="40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altLang="ko-Kore-KR" sz="40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sSup>
                      <m:sSupPr>
                        <m:ctrlPr>
                          <a:rPr lang="en-US" altLang="ko-Kore-KR" sz="40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ko-Kore-KR" sz="40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ore-KR" sz="40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  <m:sup>
                        <m:r>
                          <a:rPr lang="en-US" altLang="ko-Kore-KR" sz="40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m:rPr>
                        <m:sty m:val="p"/>
                      </m:rPr>
                      <a:rPr lang="en-US" altLang="ko-Kore-KR" sz="4000">
                        <a:solidFill>
                          <a:srgbClr val="53585F"/>
                        </a:solidFill>
                        <a:latin typeface="Cambria Math" panose="02040503050406030204" pitchFamily="18" charset="0"/>
                      </a:rPr>
                      <m:t>∇</m:t>
                    </m:r>
                    <m:r>
                      <a:rPr lang="en-US" altLang="ko-Kore-KR" sz="40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ko-Kore-KR" sz="40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ore-KR" sz="40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kumimoji="1" lang="en-US" altLang="ko-KR" sz="40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,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40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40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sz="40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p>
                        <m:r>
                          <a:rPr lang="en-US" altLang="ko-KR" sz="40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ko-KR" sz="40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</a:rPr>
                      <m:t>≔</m:t>
                    </m:r>
                    <m:r>
                      <m:rPr>
                        <m:sty m:val="p"/>
                      </m:rPr>
                      <a:rPr lang="en-US" altLang="ko-KR" sz="4000">
                        <a:solidFill>
                          <a:srgbClr val="53585F"/>
                        </a:solidFill>
                        <a:latin typeface="Cambria Math" panose="02040503050406030204" pitchFamily="18" charset="0"/>
                      </a:rPr>
                      <m:t>∇</m:t>
                    </m:r>
                    <m:r>
                      <a:rPr lang="en-US" altLang="ko-KR" sz="40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sSup>
                      <m:sSupPr>
                        <m:ctrlPr>
                          <a:rPr lang="en-US" altLang="ko-KR" sz="40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ko-KR" sz="40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40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  <m:sup>
                        <m:r>
                          <a:rPr lang="en-US" altLang="ko-KR" sz="40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ko-KR" sz="40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sSup>
                      <m:sSupPr>
                        <m:ctrlPr>
                          <a:rPr lang="en-US" altLang="ko-KR" sz="40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ko-KR" sz="40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40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  <m:sup>
                        <m:r>
                          <a:rPr lang="en-US" altLang="ko-KR" sz="40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m:rPr>
                        <m:sty m:val="p"/>
                      </m:rPr>
                      <a:rPr lang="en-US" altLang="ko-KR" sz="4000">
                        <a:solidFill>
                          <a:srgbClr val="53585F"/>
                        </a:solidFill>
                        <a:latin typeface="Cambria Math" panose="02040503050406030204" pitchFamily="18" charset="0"/>
                      </a:rPr>
                      <m:t>∇</m:t>
                    </m:r>
                    <m:r>
                      <a:rPr lang="en-US" altLang="ko-KR" sz="40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ko-KR" sz="40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40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kumimoji="1" lang="en-US" altLang="ko-KR" sz="40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  <a:sym typeface="Wingdings" pitchFamily="2" charset="2"/>
                </a:endParaRPr>
              </a:p>
              <a:p>
                <a:pPr marL="1657237" lvl="2" indent="-742950" defTabSz="457200">
                  <a:spcBef>
                    <a:spcPts val="1200"/>
                  </a:spcBef>
                  <a:spcAft>
                    <a:spcPts val="1500"/>
                  </a:spcAft>
                  <a:buAutoNum type="arabicPeriod"/>
                  <a:defRPr sz="4500" spc="-45">
                    <a:solidFill>
                      <a:srgbClr val="53585F"/>
                    </a:solidFill>
                    <a:latin typeface="SpoqaHanSans-Bold"/>
                    <a:ea typeface="SpoqaHanSans-Bold"/>
                    <a:cs typeface="SpoqaHanSans-Bold"/>
                    <a:sym typeface="SpoqaHanSans-Bold"/>
                  </a:defRPr>
                </a:pPr>
                <a:r>
                  <a:rPr kumimoji="1" lang="ko-KR" altLang="en-US" sz="40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멈출지 않을지 기준에 따라 계산한다</a:t>
                </a:r>
                <a:r>
                  <a:rPr kumimoji="1" lang="en-US" altLang="ko-KR" sz="40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.</a:t>
                </a:r>
              </a:p>
              <a:p>
                <a:pPr lvl="2" defTabSz="457200">
                  <a:spcBef>
                    <a:spcPts val="1200"/>
                  </a:spcBef>
                  <a:spcAft>
                    <a:spcPts val="1500"/>
                  </a:spcAft>
                  <a:defRPr sz="4500" spc="-45">
                    <a:solidFill>
                      <a:srgbClr val="53585F"/>
                    </a:solidFill>
                    <a:latin typeface="SpoqaHanSans-Bold"/>
                    <a:ea typeface="SpoqaHanSans-Bold"/>
                    <a:cs typeface="SpoqaHanSans-Bold"/>
                    <a:sym typeface="SpoqaHanSans-Bold"/>
                  </a:defRPr>
                </a:pPr>
                <a:r>
                  <a:rPr kumimoji="1" lang="en-US" altLang="ko-KR" sz="40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	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40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ko-KR" sz="40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40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sz="40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p>
                            <m:r>
                              <a:rPr lang="en-US" altLang="ko-KR" sz="40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altLang="ko-KR" sz="40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ko-KR" sz="40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ko-KR" sz="40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altLang="ko-KR" sz="40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ko-KR" altLang="en-US" sz="40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이면 멈춘다</a:t>
                </a:r>
                <a:r>
                  <a:rPr kumimoji="1" lang="en-US" altLang="ko-KR" sz="40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.</a:t>
                </a:r>
              </a:p>
              <a:p>
                <a:pPr lvl="2" defTabSz="457200">
                  <a:spcBef>
                    <a:spcPts val="1200"/>
                  </a:spcBef>
                  <a:spcAft>
                    <a:spcPts val="1500"/>
                  </a:spcAft>
                  <a:defRPr sz="4500" spc="-45">
                    <a:solidFill>
                      <a:srgbClr val="53585F"/>
                    </a:solidFill>
                    <a:latin typeface="SpoqaHanSans-Bold"/>
                    <a:ea typeface="SpoqaHanSans-Bold"/>
                    <a:cs typeface="SpoqaHanSans-Bold"/>
                    <a:sym typeface="SpoqaHanSans-Bold"/>
                  </a:defRPr>
                </a:pPr>
                <a:r>
                  <a:rPr kumimoji="1" lang="en-US" altLang="ko-KR" sz="40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3. Line search</a:t>
                </a:r>
                <a:r>
                  <a:rPr kumimoji="1" lang="ko-KR" altLang="en-US" sz="40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한다</a:t>
                </a:r>
                <a:r>
                  <a:rPr kumimoji="1" lang="en-US" altLang="ko-KR" sz="40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. step size t</a:t>
                </a:r>
                <a:r>
                  <a:rPr kumimoji="1" lang="ko-KR" altLang="en-US" sz="40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을 </a:t>
                </a:r>
                <a:r>
                  <a:rPr kumimoji="1" lang="en-US" altLang="ko-KR" sz="40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backtracking line search </a:t>
                </a:r>
                <a:r>
                  <a:rPr kumimoji="1" lang="ko-KR" altLang="en-US" sz="40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등으로 고른다</a:t>
                </a:r>
                <a:r>
                  <a:rPr kumimoji="1" lang="en-US" altLang="ko-KR" sz="40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.</a:t>
                </a:r>
              </a:p>
              <a:p>
                <a:pPr lvl="2" defTabSz="457200">
                  <a:spcBef>
                    <a:spcPts val="1200"/>
                  </a:spcBef>
                  <a:spcAft>
                    <a:spcPts val="1500"/>
                  </a:spcAft>
                  <a:defRPr sz="4500" spc="-45">
                    <a:solidFill>
                      <a:srgbClr val="53585F"/>
                    </a:solidFill>
                    <a:latin typeface="SpoqaHanSans-Bold"/>
                    <a:ea typeface="SpoqaHanSans-Bold"/>
                    <a:cs typeface="SpoqaHanSans-Bold"/>
                    <a:sym typeface="SpoqaHanSans-Bold"/>
                  </a:defRPr>
                </a:pPr>
                <a:r>
                  <a:rPr kumimoji="1" lang="en-US" altLang="ko-KR" sz="40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4. </a:t>
                </a:r>
                <a:r>
                  <a:rPr kumimoji="1" lang="ko-KR" altLang="en-US" sz="4000" dirty="0"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계산 값을 업데이트 한다</a:t>
                </a:r>
                <a:r>
                  <a:rPr kumimoji="1" lang="en-US" altLang="ko-KR" sz="4000" dirty="0"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  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ko-KR" sz="4000" b="0" i="0"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x</m:t>
                    </m:r>
                    <m:r>
                      <a:rPr kumimoji="1" lang="en-US" altLang="ko-KR" sz="4000" b="0" i="0"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 ≔ </m:t>
                    </m:r>
                    <m:r>
                      <m:rPr>
                        <m:sty m:val="p"/>
                      </m:rPr>
                      <a:rPr kumimoji="1" lang="en-US" altLang="ko-KR" sz="4000" b="0" i="0"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x</m:t>
                    </m:r>
                    <m:r>
                      <a:rPr kumimoji="1" lang="en-US" altLang="ko-KR" sz="4000" b="0" i="0"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+</m:t>
                    </m:r>
                    <m:r>
                      <m:rPr>
                        <m:sty m:val="p"/>
                      </m:rPr>
                      <a:rPr kumimoji="1" lang="en-US" altLang="ko-KR" sz="4000" b="0" i="0"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tΔ</m:t>
                    </m:r>
                    <m:sSub>
                      <m:sSubPr>
                        <m:ctrlPr>
                          <a:rPr kumimoji="1" lang="en-US" altLang="ko-KR" sz="4000" b="0" i="1" smtClean="0"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1" lang="en-US" altLang="ko-KR" sz="4000" b="0" i="0"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ko-KR" sz="4000" b="0" i="0" smtClean="0"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nt</m:t>
                        </m:r>
                      </m:sub>
                    </m:sSub>
                  </m:oMath>
                </a14:m>
                <a:endParaRPr kumimoji="1" lang="en-US" altLang="ko-KR" sz="40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  <a:sym typeface="Wingdings" pitchFamily="2" charset="2"/>
                </a:endParaRPr>
              </a:p>
              <a:p>
                <a:pPr lvl="2" defTabSz="457200">
                  <a:spcBef>
                    <a:spcPts val="1200"/>
                  </a:spcBef>
                  <a:spcAft>
                    <a:spcPts val="1500"/>
                  </a:spcAft>
                  <a:defRPr sz="4500" spc="-45">
                    <a:solidFill>
                      <a:srgbClr val="53585F"/>
                    </a:solidFill>
                    <a:latin typeface="SpoqaHanSans-Bold"/>
                    <a:ea typeface="SpoqaHanSans-Bold"/>
                    <a:cs typeface="SpoqaHanSans-Bold"/>
                    <a:sym typeface="SpoqaHanSans-Bold"/>
                  </a:defRPr>
                </a:pPr>
                <a:endParaRPr kumimoji="1" lang="en-US" altLang="ko-KR" sz="20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  <a:sym typeface="Wingdings" pitchFamily="2" charset="2"/>
                </a:endParaRPr>
              </a:p>
              <a:p>
                <a:pPr lvl="2" defTabSz="457200">
                  <a:spcBef>
                    <a:spcPts val="1200"/>
                  </a:spcBef>
                  <a:spcAft>
                    <a:spcPts val="1500"/>
                  </a:spcAft>
                  <a:defRPr sz="4500" spc="-45">
                    <a:solidFill>
                      <a:srgbClr val="53585F"/>
                    </a:solidFill>
                    <a:latin typeface="SpoqaHanSans-Bold"/>
                    <a:ea typeface="SpoqaHanSans-Bold"/>
                    <a:cs typeface="SpoqaHanSans-Bold"/>
                    <a:sym typeface="SpoqaHanSans-Bold"/>
                  </a:defRPr>
                </a:pPr>
                <a:r>
                  <a:rPr kumimoji="1" lang="ko-KR" altLang="en-US" sz="40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만약</a:t>
                </a:r>
                <a:r>
                  <a:rPr kumimoji="1" lang="en-US" altLang="ko-KR" sz="40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4000">
                        <a:solidFill>
                          <a:srgbClr val="53585F"/>
                        </a:solidFill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altLang="ko-Kore-KR" sz="40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ore-KR" sz="40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ore-KR" sz="40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</a:rPr>
                          <m:t>𝑛𝑡</m:t>
                        </m:r>
                      </m:sub>
                    </m:sSub>
                    <m:r>
                      <a:rPr lang="en-US" altLang="ko-Kore-KR" sz="40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sSup>
                      <m:sSupPr>
                        <m:ctrlPr>
                          <a:rPr lang="en-US" altLang="ko-Kore-KR" sz="40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ore-KR" sz="40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ko-Kore-KR" sz="40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  <m:d>
                          <m:dPr>
                            <m:ctrlPr>
                              <a:rPr lang="en-US" altLang="ko-Kore-KR" sz="40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ore-KR" sz="40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altLang="ko-KR" sz="40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p>
                        <m:r>
                          <a:rPr lang="en-US" altLang="ko-Kore-KR" sz="40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m:rPr>
                        <m:sty m:val="p"/>
                      </m:rPr>
                      <a:rPr lang="en-US" altLang="ko-Kore-KR" sz="4000">
                        <a:solidFill>
                          <a:srgbClr val="53585F"/>
                        </a:solidFill>
                        <a:latin typeface="Cambria Math" panose="02040503050406030204" pitchFamily="18" charset="0"/>
                      </a:rPr>
                      <m:t>∇</m:t>
                    </m:r>
                    <m:r>
                      <a:rPr lang="en-US" altLang="ko-Kore-KR" sz="40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ko-Kore-KR" sz="40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ore-KR" sz="40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kumimoji="1" lang="en-US" altLang="ko-KR" sz="40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 </a:t>
                </a:r>
                <a:r>
                  <a:rPr kumimoji="1" lang="ko-KR" altLang="en-US" sz="40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라면</a:t>
                </a:r>
                <a:r>
                  <a:rPr kumimoji="1" lang="en-US" altLang="ko-KR" sz="40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,  </a:t>
                </a:r>
              </a:p>
            </p:txBody>
          </p:sp>
        </mc:Choice>
        <mc:Fallback xmlns="">
          <p:sp>
            <p:nvSpPr>
              <p:cNvPr id="32" name="Shape 133">
                <a:extLst>
                  <a:ext uri="{FF2B5EF4-FFF2-40B4-BE49-F238E27FC236}">
                    <a16:creationId xmlns:a16="http://schemas.microsoft.com/office/drawing/2014/main" id="{AF1AFE7C-AA14-5E4C-8882-A058F05EC3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4658" y="3427988"/>
                <a:ext cx="18447540" cy="9331016"/>
              </a:xfrm>
              <a:prstGeom prst="rect">
                <a:avLst/>
              </a:prstGeom>
              <a:blipFill>
                <a:blip r:embed="rId4"/>
                <a:stretch>
                  <a:fillRect t="-1495" b="-2174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a14="http://schemas.microsoft.com/office/drawing/2010/main" xmlns=""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703993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224">
            <a:extLst>
              <a:ext uri="{FF2B5EF4-FFF2-40B4-BE49-F238E27FC236}">
                <a16:creationId xmlns:a16="http://schemas.microsoft.com/office/drawing/2014/main" id="{579A8D10-BC25-C34F-8F94-E55FD2372F35}"/>
              </a:ext>
            </a:extLst>
          </p:cNvPr>
          <p:cNvSpPr/>
          <p:nvPr/>
        </p:nvSpPr>
        <p:spPr>
          <a:xfrm>
            <a:off x="1524000" y="1460302"/>
            <a:ext cx="16499854" cy="487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ore-KR" altLang="en-US" b="1" dirty="0"/>
              <a:t>뉴턴 방법 </a:t>
            </a:r>
            <a:r>
              <a:rPr lang="en-US" altLang="ko-Kore-KR" b="1" dirty="0"/>
              <a:t>(Newton</a:t>
            </a:r>
            <a:r>
              <a:rPr lang="en-US" altLang="ko-KR" b="1" dirty="0"/>
              <a:t>’s method)</a:t>
            </a:r>
            <a:r>
              <a:rPr lang="ko-KR" altLang="en-US" b="1" dirty="0"/>
              <a:t>은</a:t>
            </a:r>
            <a:r>
              <a:rPr lang="en-US" altLang="ko-KR" b="1" dirty="0"/>
              <a:t>..?</a:t>
            </a:r>
            <a:endParaRPr lang="en-US" altLang="ko-Kore-KR" b="1" dirty="0"/>
          </a:p>
        </p:txBody>
      </p:sp>
      <p:sp>
        <p:nvSpPr>
          <p:cNvPr id="17" name="슬라이드 번호 개체 틀 4">
            <a:extLst>
              <a:ext uri="{FF2B5EF4-FFF2-40B4-BE49-F238E27FC236}">
                <a16:creationId xmlns:a16="http://schemas.microsoft.com/office/drawing/2014/main" id="{103780E0-235B-8749-9316-0B73604FDB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39179" y="13061191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18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19" name="Shape 222">
            <a:extLst>
              <a:ext uri="{FF2B5EF4-FFF2-40B4-BE49-F238E27FC236}">
                <a16:creationId xmlns:a16="http://schemas.microsoft.com/office/drawing/2014/main" id="{D46E4FB7-4E76-CA4B-A767-5E1E0DCE388B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4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20" name="Shape 223">
            <a:extLst>
              <a:ext uri="{FF2B5EF4-FFF2-40B4-BE49-F238E27FC236}">
                <a16:creationId xmlns:a16="http://schemas.microsoft.com/office/drawing/2014/main" id="{AB048E89-3329-E94A-9971-126D2453AE96}"/>
              </a:ext>
            </a:extLst>
          </p:cNvPr>
          <p:cNvSpPr/>
          <p:nvPr/>
        </p:nvSpPr>
        <p:spPr>
          <a:xfrm>
            <a:off x="20828000" y="2200124"/>
            <a:ext cx="2540000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R" altLang="en-US" dirty="0"/>
              <a:t>최적화 </a:t>
            </a:r>
            <a:r>
              <a:rPr lang="en-US" altLang="ko-KR" dirty="0"/>
              <a:t>[Optimization]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Shape 133">
                <a:extLst>
                  <a:ext uri="{FF2B5EF4-FFF2-40B4-BE49-F238E27FC236}">
                    <a16:creationId xmlns:a16="http://schemas.microsoft.com/office/drawing/2014/main" id="{AF1AFE7C-AA14-5E4C-8882-A058F05EC377}"/>
                  </a:ext>
                </a:extLst>
              </p:cNvPr>
              <p:cNvSpPr/>
              <p:nvPr/>
            </p:nvSpPr>
            <p:spPr>
              <a:xfrm>
                <a:off x="1913100" y="3235950"/>
                <a:ext cx="18447540" cy="9155199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12700" tIns="12700" rIns="12700" bIns="12700" anchor="t">
                <a:spAutoFit/>
              </a:bodyPr>
              <a:lstStyle/>
              <a:p>
                <a:pPr lvl="1" defTabSz="457200">
                  <a:spcBef>
                    <a:spcPts val="1200"/>
                  </a:spcBef>
                  <a:spcAft>
                    <a:spcPts val="1500"/>
                  </a:spcAft>
                  <a:defRPr sz="4500" spc="-45">
                    <a:solidFill>
                      <a:srgbClr val="53585F"/>
                    </a:solidFill>
                    <a:latin typeface="SpoqaHanSans-Bold"/>
                    <a:ea typeface="SpoqaHanSans-Bold"/>
                    <a:cs typeface="SpoqaHanSans-Bold"/>
                    <a:sym typeface="SpoqaHanSans-Bold"/>
                  </a:defRPr>
                </a:pPr>
                <a:r>
                  <a:rPr kumimoji="1"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SpoqaHanSans-Bold"/>
                  </a:rPr>
                  <a:t>실제로는 </a:t>
                </a:r>
                <a:r>
                  <a:rPr kumimoji="1"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SpoqaHanSans-Bold"/>
                  </a:rPr>
                  <a:t>DNN </a:t>
                </a:r>
                <a:r>
                  <a:rPr kumimoji="1"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SpoqaHanSans-Bold"/>
                  </a:rPr>
                  <a:t>학습에는 많이 쓰이지 않는다</a:t>
                </a:r>
                <a:r>
                  <a:rPr kumimoji="1"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SpoqaHanSans-Bold"/>
                  </a:rPr>
                  <a:t>.</a:t>
                </a:r>
              </a:p>
              <a:p>
                <a:pPr lvl="1" defTabSz="457200">
                  <a:spcBef>
                    <a:spcPts val="1200"/>
                  </a:spcBef>
                  <a:spcAft>
                    <a:spcPts val="1500"/>
                  </a:spcAft>
                  <a:defRPr sz="4500" spc="-45">
                    <a:solidFill>
                      <a:srgbClr val="53585F"/>
                    </a:solidFill>
                    <a:latin typeface="SpoqaHanSans-Bold"/>
                    <a:ea typeface="SpoqaHanSans-Bold"/>
                    <a:cs typeface="SpoqaHanSans-Bold"/>
                    <a:sym typeface="SpoqaHanSans-Bold"/>
                  </a:defRPr>
                </a:pPr>
                <a:r>
                  <a:rPr kumimoji="1"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SpoqaHanSans-Bold"/>
                  </a:rPr>
                  <a:t>	</a:t>
                </a:r>
                <a:r>
                  <a:rPr kumimoji="1"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 why?</a:t>
                </a:r>
              </a:p>
              <a:p>
                <a:pPr lvl="1" defTabSz="457200">
                  <a:spcBef>
                    <a:spcPts val="1200"/>
                  </a:spcBef>
                  <a:spcAft>
                    <a:spcPts val="1500"/>
                  </a:spcAft>
                  <a:defRPr sz="4500" spc="-45">
                    <a:solidFill>
                      <a:srgbClr val="53585F"/>
                    </a:solidFill>
                    <a:latin typeface="SpoqaHanSans-Bold"/>
                    <a:ea typeface="SpoqaHanSans-Bold"/>
                    <a:cs typeface="SpoqaHanSans-Bold"/>
                    <a:sym typeface="SpoqaHanSans-Bold"/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360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n-US" altLang="ko-Kore-KR" sz="36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ore-KR" sz="36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ore-KR" sz="36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</a:rPr>
                            <m:t>𝑛𝑡</m:t>
                          </m:r>
                        </m:sub>
                      </m:sSub>
                      <m:r>
                        <a:rPr lang="en-US" altLang="ko-Kore-KR" sz="3600" i="1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altLang="ko-Kore-KR" sz="3600" i="1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sSup>
                        <m:sSupPr>
                          <m:ctrlPr>
                            <a:rPr lang="en-US" altLang="ko-Kore-KR" sz="36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ko-Kore-KR" sz="36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ore-KR" sz="36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  <m:sup>
                          <m:r>
                            <a:rPr lang="en-US" altLang="ko-Kore-KR" sz="36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 altLang="ko-Kore-KR" sz="360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US" altLang="ko-Kore-KR" sz="3600" i="1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ko-Kore-KR" sz="36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ore-KR" sz="36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ko-Kore-KR" sz="36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altLang="ko-Kore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ore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ko-Kore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</a:rPr>
                            <m:t>′(</m:t>
                          </m:r>
                          <m:r>
                            <a:rPr lang="en-US" altLang="ko-Kore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ore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ko-Kore-KR" sz="36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ko-Kore-KR" sz="36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</a:rPr>
                            <m:t>′′(</m:t>
                          </m:r>
                          <m:r>
                            <a:rPr lang="en-US" altLang="ko-Kore-KR" sz="36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ore-KR" sz="36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kumimoji="1" lang="en-US" altLang="ko-KR" sz="36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  <a:sym typeface="Wingdings" pitchFamily="2" charset="2"/>
                </a:endParaRPr>
              </a:p>
              <a:p>
                <a:pPr lvl="1" defTabSz="457200">
                  <a:spcBef>
                    <a:spcPts val="1200"/>
                  </a:spcBef>
                  <a:spcAft>
                    <a:spcPts val="1500"/>
                  </a:spcAft>
                  <a:defRPr sz="4500" spc="-45">
                    <a:solidFill>
                      <a:srgbClr val="53585F"/>
                    </a:solidFill>
                    <a:latin typeface="SpoqaHanSans-Bold"/>
                    <a:ea typeface="SpoqaHanSans-Bold"/>
                    <a:cs typeface="SpoqaHanSans-Bold"/>
                    <a:sym typeface="SpoqaHanSans-Bold"/>
                  </a:defRPr>
                </a:pPr>
                <a:r>
                  <a:rPr kumimoji="1"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에서</a:t>
                </a:r>
                <a:r>
                  <a:rPr kumimoji="1"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, </a:t>
                </a:r>
                <a:r>
                  <a:rPr kumimoji="1"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뉴턴 함수는 </a:t>
                </a:r>
                <a:r>
                  <a:rPr kumimoji="1"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gradient </a:t>
                </a:r>
                <a:r>
                  <a:rPr kumimoji="1"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뿐만 아니라 </a:t>
                </a:r>
                <a:r>
                  <a:rPr kumimoji="1"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Hessian</a:t>
                </a:r>
                <a:r>
                  <a:rPr kumimoji="1"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도 미리 알고 있어야 한다</a:t>
                </a:r>
                <a:r>
                  <a:rPr kumimoji="1"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.</a:t>
                </a:r>
                <a:endParaRPr lang="en-US" altLang="ko-Kore-KR" sz="3600" i="1" dirty="0">
                  <a:solidFill>
                    <a:srgbClr val="53585F"/>
                  </a:solidFill>
                  <a:latin typeface="Cambria Math" panose="02040503050406030204" pitchFamily="18" charset="0"/>
                </a:endParaRPr>
              </a:p>
              <a:p>
                <a:pPr lvl="1" defTabSz="457200">
                  <a:spcBef>
                    <a:spcPts val="1200"/>
                  </a:spcBef>
                  <a:spcAft>
                    <a:spcPts val="1500"/>
                  </a:spcAft>
                  <a:defRPr sz="4500" spc="-45">
                    <a:solidFill>
                      <a:srgbClr val="53585F"/>
                    </a:solidFill>
                    <a:latin typeface="SpoqaHanSans-Bold"/>
                    <a:ea typeface="SpoqaHanSans-Bold"/>
                    <a:cs typeface="SpoqaHanSans-Bold"/>
                    <a:sym typeface="SpoqaHanSans-Bold"/>
                  </a:defRPr>
                </a:pPr>
                <a:endParaRPr kumimoji="1" lang="en-US" altLang="ko-KR" sz="3600" b="1" dirty="0">
                  <a:solidFill>
                    <a:srgbClr val="53585F"/>
                  </a:solidFill>
                  <a:latin typeface="Spoqa Han Sans Neo Bold" panose="020B0500000000000000" pitchFamily="34" charset="-128"/>
                  <a:ea typeface="Spoqa Han Sans Neo Bold" panose="020B0500000000000000" pitchFamily="34" charset="-128"/>
                  <a:sym typeface="Wingdings" pitchFamily="2" charset="2"/>
                </a:endParaRPr>
              </a:p>
              <a:p>
                <a:pPr lvl="1" defTabSz="457200">
                  <a:spcBef>
                    <a:spcPts val="1200"/>
                  </a:spcBef>
                  <a:spcAft>
                    <a:spcPts val="1500"/>
                  </a:spcAft>
                  <a:defRPr sz="4500" spc="-45">
                    <a:solidFill>
                      <a:srgbClr val="53585F"/>
                    </a:solidFill>
                    <a:latin typeface="SpoqaHanSans-Bold"/>
                    <a:ea typeface="SpoqaHanSans-Bold"/>
                    <a:cs typeface="SpoqaHanSans-Bold"/>
                    <a:sym typeface="SpoqaHanSans-Bold"/>
                  </a:defRPr>
                </a:pPr>
                <a:r>
                  <a:rPr kumimoji="1" lang="ko-KR" altLang="en-US" sz="3600" b="1" dirty="0">
                    <a:solidFill>
                      <a:srgbClr val="53585F"/>
                    </a:solidFill>
                    <a:latin typeface="Spoqa Han Sans Neo Bold" panose="020B0500000000000000" pitchFamily="34" charset="-128"/>
                    <a:ea typeface="Spoqa Han Sans Neo Bold" panose="020B0500000000000000" pitchFamily="34" charset="-128"/>
                    <a:sym typeface="Wingdings" pitchFamily="2" charset="2"/>
                  </a:rPr>
                  <a:t>이때</a:t>
                </a:r>
                <a:r>
                  <a:rPr kumimoji="1" lang="en-US" altLang="ko-KR" sz="3600" b="1" dirty="0">
                    <a:solidFill>
                      <a:srgbClr val="53585F"/>
                    </a:solidFill>
                    <a:latin typeface="Spoqa Han Sans Neo Bold" panose="020B0500000000000000" pitchFamily="34" charset="-128"/>
                    <a:ea typeface="Spoqa Han Sans Neo Bold" panose="020B0500000000000000" pitchFamily="34" charset="-128"/>
                    <a:sym typeface="Wingdings" pitchFamily="2" charset="2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ko-KR" sz="3600" b="1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</m:ctrlPr>
                      </m:sSupPr>
                      <m:e>
                        <m:r>
                          <a:rPr kumimoji="1" lang="en-US" altLang="ko-KR" sz="3600" b="1" i="0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𝐇</m:t>
                        </m:r>
                      </m:e>
                      <m:sup>
                        <m:r>
                          <a:rPr kumimoji="1" lang="en-US" altLang="ko-KR" sz="3600" b="1" i="0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−</m:t>
                        </m:r>
                        <m:r>
                          <a:rPr kumimoji="1" lang="en-US" altLang="ko-KR" sz="3600" b="1" i="0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𝟏</m:t>
                        </m:r>
                      </m:sup>
                    </m:sSup>
                  </m:oMath>
                </a14:m>
                <a:r>
                  <a:rPr kumimoji="1" lang="en-US" altLang="ko-KR" sz="3600" b="1" dirty="0">
                    <a:solidFill>
                      <a:srgbClr val="53585F"/>
                    </a:solidFill>
                    <a:latin typeface="Spoqa Han Sans Neo Bold" panose="020B0500000000000000" pitchFamily="34" charset="-128"/>
                    <a:ea typeface="Spoqa Han Sans Neo Bold" panose="020B0500000000000000" pitchFamily="34" charset="-128"/>
                    <a:sym typeface="Wingdings" pitchFamily="2" charset="2"/>
                  </a:rPr>
                  <a:t>  </a:t>
                </a:r>
                <a14:m>
                  <m:oMath xmlns:m="http://schemas.openxmlformats.org/officeDocument/2006/math">
                    <m:r>
                      <a:rPr kumimoji="1" lang="en-US" altLang="ko-KR" sz="3600" b="1" i="0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𝐎</m:t>
                    </m:r>
                    <m:d>
                      <m:dPr>
                        <m:ctrlPr>
                          <a:rPr kumimoji="1" lang="en-US" altLang="ko-KR" sz="3600" b="1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kumimoji="1" lang="en-US" altLang="ko-KR" sz="3600" b="1" i="1" smtClean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  <a:sym typeface="Wingdings" pitchFamily="2" charset="2"/>
                              </a:rPr>
                            </m:ctrlPr>
                          </m:sSupPr>
                          <m:e>
                            <m:r>
                              <a:rPr kumimoji="1" lang="en-US" altLang="ko-KR" sz="3600" b="1" i="0" smtClean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  <a:sym typeface="Wingdings" pitchFamily="2" charset="2"/>
                              </a:rPr>
                              <m:t>𝐝</m:t>
                            </m:r>
                          </m:e>
                          <m:sup>
                            <m:r>
                              <a:rPr kumimoji="1" lang="en-US" altLang="ko-KR" sz="3600" b="1" i="0" smtClean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  <a:sym typeface="Wingdings" pitchFamily="2" charset="2"/>
                              </a:rPr>
                              <m:t>𝟑</m:t>
                            </m:r>
                          </m:sup>
                        </m:sSup>
                      </m:e>
                    </m:d>
                  </m:oMath>
                </a14:m>
                <a:r>
                  <a:rPr kumimoji="1" lang="en-US" altLang="ko-KR" sz="3600" b="1" dirty="0">
                    <a:solidFill>
                      <a:srgbClr val="53585F"/>
                    </a:solidFill>
                    <a:latin typeface="Spoqa Han Sans Neo Bold" panose="020B0500000000000000" pitchFamily="34" charset="-128"/>
                    <a:ea typeface="Spoqa Han Sans Neo Bold" panose="020B0500000000000000" pitchFamily="34" charset="-128"/>
                    <a:sym typeface="Wingdings" pitchFamily="2" charset="2"/>
                  </a:rPr>
                  <a:t> complexity (</a:t>
                </a:r>
                <a14:m>
                  <m:oMath xmlns:m="http://schemas.openxmlformats.org/officeDocument/2006/math">
                    <m:r>
                      <a:rPr kumimoji="1" lang="en-US" altLang="ko-KR" sz="3600" b="1" i="0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𝐝</m:t>
                    </m:r>
                    <m:r>
                      <a:rPr kumimoji="1" lang="en-US" altLang="ko-KR" sz="3600" b="1" i="0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=</m:t>
                    </m:r>
                    <m:func>
                      <m:funcPr>
                        <m:ctrlPr>
                          <a:rPr kumimoji="1" lang="en-US" altLang="ko-KR" sz="3600" b="1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</m:ctrlPr>
                      </m:funcPr>
                      <m:fName>
                        <m:r>
                          <a:rPr kumimoji="1" lang="en-US" altLang="ko-KR" sz="3600" b="1" i="0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𝐝𝐢𝐦</m:t>
                        </m:r>
                      </m:fName>
                      <m:e>
                        <m:r>
                          <a:rPr kumimoji="1" lang="en-US" altLang="ko-KR" sz="3600" b="1" i="0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𝐱</m:t>
                        </m:r>
                      </m:e>
                    </m:func>
                  </m:oMath>
                </a14:m>
                <a:r>
                  <a:rPr kumimoji="1" lang="en-US" altLang="ko-KR" sz="3600" b="1" dirty="0">
                    <a:solidFill>
                      <a:srgbClr val="53585F"/>
                    </a:solidFill>
                    <a:latin typeface="Spoqa Han Sans Neo Bold" panose="020B0500000000000000" pitchFamily="34" charset="-128"/>
                    <a:ea typeface="Spoqa Han Sans Neo Bold" panose="020B0500000000000000" pitchFamily="34" charset="-128"/>
                    <a:sym typeface="Wingdings" pitchFamily="2" charset="2"/>
                  </a:rPr>
                  <a:t> </a:t>
                </a:r>
                <a:r>
                  <a:rPr kumimoji="1" lang="ko-KR" altLang="en-US" sz="3600" b="1" dirty="0">
                    <a:solidFill>
                      <a:srgbClr val="53585F"/>
                    </a:solidFill>
                    <a:latin typeface="Spoqa Han Sans Neo Bold" panose="020B0500000000000000" pitchFamily="34" charset="-128"/>
                    <a:ea typeface="Spoqa Han Sans Neo Bold" panose="020B0500000000000000" pitchFamily="34" charset="-128"/>
                    <a:sym typeface="Wingdings" pitchFamily="2" charset="2"/>
                  </a:rPr>
                  <a:t>일 때</a:t>
                </a:r>
                <a:r>
                  <a:rPr kumimoji="1" lang="en-US" altLang="ko-KR" sz="3600" b="1" dirty="0">
                    <a:solidFill>
                      <a:srgbClr val="53585F"/>
                    </a:solidFill>
                    <a:latin typeface="Spoqa Han Sans Neo Bold" panose="020B0500000000000000" pitchFamily="34" charset="-128"/>
                    <a:ea typeface="Spoqa Han Sans Neo Bold" panose="020B0500000000000000" pitchFamily="34" charset="-128"/>
                    <a:sym typeface="Wingdings" pitchFamily="2" charset="2"/>
                  </a:rPr>
                  <a:t>)</a:t>
                </a:r>
                <a:r>
                  <a:rPr kumimoji="1" lang="ko-KR" altLang="en-US" sz="3600" b="1" dirty="0">
                    <a:solidFill>
                      <a:srgbClr val="53585F"/>
                    </a:solidFill>
                    <a:latin typeface="Spoqa Han Sans Neo Bold" panose="020B0500000000000000" pitchFamily="34" charset="-128"/>
                    <a:ea typeface="Spoqa Han Sans Neo Bold" panose="020B0500000000000000" pitchFamily="34" charset="-128"/>
                    <a:sym typeface="Wingdings" pitchFamily="2" charset="2"/>
                  </a:rPr>
                  <a:t>로</a:t>
                </a:r>
                <a:r>
                  <a:rPr kumimoji="1" lang="en-US" altLang="ko-KR" sz="3600" b="1" dirty="0">
                    <a:solidFill>
                      <a:srgbClr val="53585F"/>
                    </a:solidFill>
                    <a:latin typeface="Spoqa Han Sans Neo Bold" panose="020B0500000000000000" pitchFamily="34" charset="-128"/>
                    <a:ea typeface="Spoqa Han Sans Neo Bold" panose="020B0500000000000000" pitchFamily="34" charset="-128"/>
                    <a:sym typeface="Wingdings" pitchFamily="2" charset="2"/>
                  </a:rPr>
                  <a:t>, </a:t>
                </a:r>
                <a:r>
                  <a:rPr kumimoji="1" lang="ko-KR" altLang="en-US" sz="3600" b="1" dirty="0">
                    <a:solidFill>
                      <a:srgbClr val="53585F"/>
                    </a:solidFill>
                    <a:latin typeface="Spoqa Han Sans Neo Bold" panose="020B0500000000000000" pitchFamily="34" charset="-128"/>
                    <a:ea typeface="Spoqa Han Sans Neo Bold" panose="020B0500000000000000" pitchFamily="34" charset="-128"/>
                    <a:sym typeface="Wingdings" pitchFamily="2" charset="2"/>
                  </a:rPr>
                  <a:t>매우 느리다 </a:t>
                </a:r>
                <a:r>
                  <a:rPr kumimoji="1" lang="en-US" altLang="ko-KR" sz="3600" b="1" dirty="0">
                    <a:solidFill>
                      <a:srgbClr val="53585F"/>
                    </a:solidFill>
                    <a:latin typeface="Spoqa Han Sans Neo Bold" panose="020B0500000000000000" pitchFamily="34" charset="-128"/>
                    <a:ea typeface="Spoqa Han Sans Neo Bold" panose="020B0500000000000000" pitchFamily="34" charset="-128"/>
                    <a:sym typeface="Wingdings" pitchFamily="2" charset="2"/>
                  </a:rPr>
                  <a:t>!</a:t>
                </a:r>
              </a:p>
              <a:p>
                <a:pPr marL="1028642" lvl="1" indent="-571500" defTabSz="457200">
                  <a:spcBef>
                    <a:spcPts val="1200"/>
                  </a:spcBef>
                  <a:spcAft>
                    <a:spcPts val="1500"/>
                  </a:spcAft>
                  <a:buFont typeface="Wingdings" pitchFamily="2" charset="2"/>
                  <a:buChar char="à"/>
                  <a:defRPr sz="4500" spc="-45">
                    <a:solidFill>
                      <a:srgbClr val="53585F"/>
                    </a:solidFill>
                    <a:latin typeface="SpoqaHanSans-Bold"/>
                    <a:ea typeface="SpoqaHanSans-Bold"/>
                    <a:cs typeface="SpoqaHanSans-Bold"/>
                    <a:sym typeface="SpoqaHanSans-Bold"/>
                  </a:defRPr>
                </a:pPr>
                <a:r>
                  <a:rPr kumimoji="1"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이를 </a:t>
                </a:r>
                <a:r>
                  <a:rPr kumimoji="1" lang="ko-KR" altLang="en-US" sz="3600" dirty="0" err="1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근사하여</a:t>
                </a:r>
                <a:r>
                  <a:rPr kumimoji="1"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 </a:t>
                </a:r>
                <a:r>
                  <a:rPr kumimoji="1"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Hessian</a:t>
                </a:r>
                <a:r>
                  <a:rPr kumimoji="1"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대신</a:t>
                </a:r>
                <a:r>
                  <a:rPr kumimoji="1"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, </a:t>
                </a:r>
                <a:r>
                  <a:rPr kumimoji="1"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다른 근사 값을 구해 계산할 수 있다</a:t>
                </a:r>
                <a:r>
                  <a:rPr kumimoji="1"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.</a:t>
                </a:r>
              </a:p>
              <a:p>
                <a:pPr lvl="1" defTabSz="457200">
                  <a:spcBef>
                    <a:spcPts val="1200"/>
                  </a:spcBef>
                  <a:spcAft>
                    <a:spcPts val="1500"/>
                  </a:spcAft>
                  <a:defRPr sz="4500" spc="-45">
                    <a:solidFill>
                      <a:srgbClr val="53585F"/>
                    </a:solidFill>
                    <a:latin typeface="SpoqaHanSans-Bold"/>
                    <a:ea typeface="SpoqaHanSans-Bold"/>
                    <a:cs typeface="SpoqaHanSans-Bold"/>
                    <a:sym typeface="SpoqaHanSans-Bold"/>
                  </a:defRPr>
                </a:pPr>
                <a:r>
                  <a:rPr kumimoji="1"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예</a:t>
                </a:r>
                <a:r>
                  <a:rPr kumimoji="1"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) BFGS(</a:t>
                </a:r>
                <a:r>
                  <a:rPr kumimoji="1" lang="en-US" altLang="ko-KR" sz="3600" dirty="0" err="1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Broyden</a:t>
                </a:r>
                <a:r>
                  <a:rPr kumimoji="1"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-Fletcher-Goldfarb-</a:t>
                </a:r>
                <a:r>
                  <a:rPr kumimoji="1" lang="en-US" altLang="ko-KR" sz="3600" dirty="0" err="1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Shanno</a:t>
                </a:r>
                <a:r>
                  <a:rPr kumimoji="1"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):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ko-KR" sz="360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" panose="020B0500000000000000" pitchFamily="34" charset="-128"/>
                        <a:sym typeface="Wingdings" pitchFamily="2" charset="2"/>
                      </a:rPr>
                      <m:t>O</m:t>
                    </m:r>
                    <m:d>
                      <m:dPr>
                        <m:ctrlPr>
                          <a:rPr kumimoji="1" lang="en-US" altLang="ko-KR" sz="36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kumimoji="1" lang="en-US" altLang="ko-KR" sz="36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  <a:sym typeface="Wingdings" pitchFamily="2" charset="2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kumimoji="1" lang="en-US" altLang="ko-KR" sz="360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" panose="020B0500000000000000" pitchFamily="34" charset="-128"/>
                                <a:sym typeface="Wingdings" pitchFamily="2" charset="2"/>
                              </a:rPr>
                              <m:t>d</m:t>
                            </m:r>
                          </m:e>
                          <m:sup>
                            <m:r>
                              <a:rPr kumimoji="1" lang="en-US" altLang="ko-KR" sz="3600" b="0" i="0" smtClean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" panose="020B0500000000000000" pitchFamily="34" charset="-128"/>
                                <a:sym typeface="Wingdings" pitchFamily="2" charset="2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kumimoji="1" lang="en-US" altLang="ko-KR" sz="36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  <a:sym typeface="Wingdings" pitchFamily="2" charset="2"/>
                </a:endParaRPr>
              </a:p>
              <a:p>
                <a:pPr marL="1028642" lvl="1" indent="-571500" defTabSz="457200">
                  <a:spcBef>
                    <a:spcPts val="1200"/>
                  </a:spcBef>
                  <a:spcAft>
                    <a:spcPts val="1500"/>
                  </a:spcAft>
                  <a:buFont typeface="Wingdings" pitchFamily="2" charset="2"/>
                  <a:buChar char="à"/>
                  <a:defRPr sz="4500" spc="-45">
                    <a:solidFill>
                      <a:srgbClr val="53585F"/>
                    </a:solidFill>
                    <a:latin typeface="SpoqaHanSans-Bold"/>
                    <a:ea typeface="SpoqaHanSans-Bold"/>
                    <a:cs typeface="SpoqaHanSans-Bold"/>
                    <a:sym typeface="SpoqaHanSans-Bold"/>
                  </a:defRPr>
                </a:pPr>
                <a:r>
                  <a:rPr kumimoji="1"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이 역시 메모리를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ko-KR" sz="360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" panose="020B0500000000000000" pitchFamily="34" charset="-128"/>
                        <a:sym typeface="Wingdings" pitchFamily="2" charset="2"/>
                      </a:rPr>
                      <m:t>O</m:t>
                    </m:r>
                    <m:d>
                      <m:dPr>
                        <m:ctrlPr>
                          <a:rPr kumimoji="1" lang="en-US" altLang="ko-KR" sz="36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kumimoji="1" lang="en-US" altLang="ko-KR" sz="36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  <a:sym typeface="Wingdings" pitchFamily="2" charset="2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kumimoji="1" lang="en-US" altLang="ko-KR" sz="360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" panose="020B0500000000000000" pitchFamily="34" charset="-128"/>
                                <a:sym typeface="Wingdings" pitchFamily="2" charset="2"/>
                              </a:rPr>
                              <m:t>d</m:t>
                            </m:r>
                          </m:e>
                          <m:sup>
                            <m:r>
                              <a:rPr kumimoji="1" lang="en-US" altLang="ko-KR" sz="360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" panose="020B0500000000000000" pitchFamily="34" charset="-128"/>
                                <a:sym typeface="Wingdings" pitchFamily="2" charset="2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kumimoji="1"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만큼 먹기에</a:t>
                </a:r>
                <a:r>
                  <a:rPr kumimoji="1"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, DNN</a:t>
                </a:r>
                <a:r>
                  <a:rPr kumimoji="1"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에 유효하지 않다면</a:t>
                </a:r>
                <a:r>
                  <a:rPr kumimoji="1"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? </a:t>
                </a:r>
              </a:p>
              <a:p>
                <a:pPr lvl="1" defTabSz="457200">
                  <a:spcBef>
                    <a:spcPts val="1200"/>
                  </a:spcBef>
                  <a:spcAft>
                    <a:spcPts val="1500"/>
                  </a:spcAft>
                  <a:defRPr sz="4500" spc="-45">
                    <a:solidFill>
                      <a:srgbClr val="53585F"/>
                    </a:solidFill>
                    <a:latin typeface="SpoqaHanSans-Bold"/>
                    <a:ea typeface="SpoqaHanSans-Bold"/>
                    <a:cs typeface="SpoqaHanSans-Bold"/>
                    <a:sym typeface="SpoqaHanSans-Bold"/>
                  </a:defRPr>
                </a:pPr>
                <a:r>
                  <a:rPr kumimoji="1"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	 Limited-memory BFGS </a:t>
                </a:r>
              </a:p>
            </p:txBody>
          </p:sp>
        </mc:Choice>
        <mc:Fallback xmlns="">
          <p:sp>
            <p:nvSpPr>
              <p:cNvPr id="32" name="Shape 133">
                <a:extLst>
                  <a:ext uri="{FF2B5EF4-FFF2-40B4-BE49-F238E27FC236}">
                    <a16:creationId xmlns:a16="http://schemas.microsoft.com/office/drawing/2014/main" id="{AF1AFE7C-AA14-5E4C-8882-A058F05EC3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3100" y="3235950"/>
                <a:ext cx="18447540" cy="9155199"/>
              </a:xfrm>
              <a:prstGeom prst="rect">
                <a:avLst/>
              </a:prstGeom>
              <a:blipFill>
                <a:blip r:embed="rId4"/>
                <a:stretch>
                  <a:fillRect t="-1385" b="-2770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="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899758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19">
            <a:extLst>
              <a:ext uri="{FF2B5EF4-FFF2-40B4-BE49-F238E27FC236}">
                <a16:creationId xmlns:a16="http://schemas.microsoft.com/office/drawing/2014/main" id="{D9A90743-360F-9F47-81AC-6C2ED2F39B42}"/>
              </a:ext>
            </a:extLst>
          </p:cNvPr>
          <p:cNvSpPr/>
          <p:nvPr/>
        </p:nvSpPr>
        <p:spPr>
          <a:xfrm>
            <a:off x="2413000" y="3689648"/>
            <a:ext cx="17526000" cy="31034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algn="r">
              <a:defRPr sz="7500" spc="-75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ore-KR" altLang="en-US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딥러닝을 위한 최적화</a:t>
            </a:r>
            <a:endParaRPr b="1" dirty="0">
              <a:latin typeface="SpoqaHanSans-Bold" panose="020B0500000000000000" pitchFamily="34" charset="-128"/>
              <a:ea typeface="SpoqaHanSans-Bold" panose="020B0500000000000000" pitchFamily="34" charset="-128"/>
            </a:endParaRPr>
          </a:p>
          <a:p>
            <a:pPr algn="r">
              <a:defRPr sz="4000" spc="-3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-US" altLang="ko-KR" b="1" dirty="0">
              <a:solidFill>
                <a:srgbClr val="ED234B"/>
              </a:solidFill>
              <a:latin typeface="SpoqaHanSans-Bold" panose="020B0500000000000000" pitchFamily="34" charset="-128"/>
              <a:ea typeface="SpoqaHanSans-Bold" panose="020B0500000000000000" pitchFamily="34" charset="-128"/>
            </a:endParaRPr>
          </a:p>
          <a:p>
            <a:pPr algn="r">
              <a:defRPr sz="4000" spc="-3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b="1" dirty="0">
                <a:solidFill>
                  <a:srgbClr val="ED234B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3. </a:t>
            </a:r>
            <a:r>
              <a:rPr lang="ko-KR" altLang="en-US" b="1" dirty="0">
                <a:solidFill>
                  <a:srgbClr val="ED234B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 </a:t>
            </a:r>
            <a:r>
              <a:rPr lang="ko-KR" altLang="en-US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학습과 최적화의 </a:t>
            </a:r>
            <a:r>
              <a:rPr lang="ko-Kore-KR" altLang="en-US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차이와 </a:t>
            </a:r>
            <a:br>
              <a:rPr lang="en-US" altLang="ko-Kore-KR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</a:br>
            <a:r>
              <a:rPr lang="en-US" altLang="ko-Kore-KR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mini</a:t>
            </a:r>
            <a:r>
              <a:rPr lang="en-US" altLang="ko-KR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b</a:t>
            </a:r>
            <a:r>
              <a:rPr lang="en-US" altLang="ko-Kore-KR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atch </a:t>
            </a:r>
            <a:r>
              <a:rPr lang="ko-Kore-KR" altLang="en-US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알고리즘</a:t>
            </a:r>
            <a:endParaRPr lang="ko-KR" altLang="en-US" b="1" dirty="0">
              <a:latin typeface="SpoqaHanSans-Bold" panose="020B0500000000000000" pitchFamily="34" charset="-128"/>
              <a:ea typeface="SpoqaHanSans-Bold" panose="020B0500000000000000" pitchFamily="34" charset="-128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A639319-AC48-A94C-AE92-228E87EFF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19</a:t>
            </a:fld>
            <a:endParaRPr kumimoji="1" lang="ko-Kore-KR" altLang="en-US" sz="150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008578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6499854" cy="487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ore-KR" altLang="en-US" b="1" dirty="0"/>
              <a:t>최적화의 정의</a:t>
            </a:r>
            <a:endParaRPr lang="en-US" altLang="ko-Kore-KR" b="1" dirty="0"/>
          </a:p>
        </p:txBody>
      </p:sp>
      <p:sp>
        <p:nvSpPr>
          <p:cNvPr id="8" name="슬라이드 번호 개체 틀 4">
            <a:extLst>
              <a:ext uri="{FF2B5EF4-FFF2-40B4-BE49-F238E27FC236}">
                <a16:creationId xmlns:a16="http://schemas.microsoft.com/office/drawing/2014/main" id="{9F266784-E60F-C04C-837A-9B3815E8A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2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Shape 133">
                <a:extLst>
                  <a:ext uri="{FF2B5EF4-FFF2-40B4-BE49-F238E27FC236}">
                    <a16:creationId xmlns:a16="http://schemas.microsoft.com/office/drawing/2014/main" id="{1159A095-4281-184C-B327-1B52C322EAA0}"/>
                  </a:ext>
                </a:extLst>
              </p:cNvPr>
              <p:cNvSpPr/>
              <p:nvPr/>
            </p:nvSpPr>
            <p:spPr>
              <a:xfrm>
                <a:off x="1966069" y="3426551"/>
                <a:ext cx="21401931" cy="9929449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12700" tIns="12700" rIns="12700" bIns="12700" anchor="t">
                <a:spAutoFit/>
              </a:bodyPr>
              <a:lstStyle/>
              <a:p>
                <a:pPr marL="685800" indent="-685800" defTabSz="457200">
                  <a:spcBef>
                    <a:spcPts val="1200"/>
                  </a:spcBef>
                  <a:spcAft>
                    <a:spcPts val="1500"/>
                  </a:spcAft>
                  <a:buFont typeface="Arial" panose="020B0604020202020204" pitchFamily="34" charset="0"/>
                  <a:buChar char="•"/>
                  <a:defRPr sz="4500" spc="-45">
                    <a:solidFill>
                      <a:srgbClr val="53585F"/>
                    </a:solidFill>
                    <a:latin typeface="SpoqaHanSans-Bold"/>
                    <a:ea typeface="SpoqaHanSans-Bold"/>
                    <a:cs typeface="SpoqaHanSans-Bold"/>
                    <a:sym typeface="SpoqaHanSans-Bold"/>
                  </a:defRPr>
                </a:pPr>
                <a:r>
                  <a:rPr kumimoji="1" lang="ko-Kore-KR" altLang="en-US" sz="4400" b="1" dirty="0">
                    <a:latin typeface="Spoqa Han Sans Neo Bold" panose="020B0500000000000000" pitchFamily="34" charset="-128"/>
                    <a:ea typeface="Spoqa Han Sans Neo Bold" panose="020B0500000000000000" pitchFamily="34" charset="-128"/>
                    <a:sym typeface="SpoqaHanSans-Bold"/>
                  </a:rPr>
                  <a:t>주어진 함수를 최대</a:t>
                </a:r>
                <a:r>
                  <a:rPr kumimoji="1" lang="en-US" altLang="ko-Kore-KR" sz="4400" b="1" dirty="0">
                    <a:latin typeface="Spoqa Han Sans Neo Bold" panose="020B0500000000000000" pitchFamily="34" charset="-128"/>
                    <a:ea typeface="Spoqa Han Sans Neo Bold" panose="020B0500000000000000" pitchFamily="34" charset="-128"/>
                    <a:sym typeface="SpoqaHanSans-Bold"/>
                  </a:rPr>
                  <a:t>/</a:t>
                </a:r>
                <a:r>
                  <a:rPr kumimoji="1" lang="ko-Kore-KR" altLang="en-US" sz="4400" b="1" dirty="0">
                    <a:latin typeface="Spoqa Han Sans Neo Bold" panose="020B0500000000000000" pitchFamily="34" charset="-128"/>
                    <a:ea typeface="Spoqa Han Sans Neo Bold" panose="020B0500000000000000" pitchFamily="34" charset="-128"/>
                    <a:sym typeface="SpoqaHanSans-Bold"/>
                  </a:rPr>
                  <a:t>최소화 시키는 값을 선택하는 문제</a:t>
                </a:r>
                <a:r>
                  <a:rPr kumimoji="1" lang="en-US" altLang="ko-Kore-KR" sz="4400" b="1" dirty="0">
                    <a:latin typeface="Spoqa Han Sans Neo Bold" panose="020B0500000000000000" pitchFamily="34" charset="-128"/>
                    <a:ea typeface="Spoqa Han Sans Neo Bold" panose="020B0500000000000000" pitchFamily="34" charset="-128"/>
                    <a:sym typeface="SpoqaHanSans-Bold"/>
                  </a:rPr>
                  <a:t>.</a:t>
                </a:r>
                <a:endParaRPr kumimoji="1" lang="en-US" altLang="ko-Kore-KR" sz="2800" dirty="0"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 lvl="1" defTabSz="457200">
                  <a:spcBef>
                    <a:spcPts val="1200"/>
                  </a:spcBef>
                  <a:spcAft>
                    <a:spcPts val="1500"/>
                  </a:spcAft>
                  <a:defRPr sz="4500" spc="-45">
                    <a:solidFill>
                      <a:srgbClr val="53585F"/>
                    </a:solidFill>
                    <a:latin typeface="SpoqaHanSans-Bold"/>
                    <a:ea typeface="SpoqaHanSans-Bold"/>
                    <a:cs typeface="SpoqaHanSans-Bold"/>
                    <a:sym typeface="SpoqaHanSans-Bold"/>
                  </a:defRPr>
                </a:pPr>
                <a:r>
                  <a:rPr kumimoji="1" lang="ko-KR" altLang="en-US" sz="3600" b="0" dirty="0"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예</a:t>
                </a:r>
                <a:r>
                  <a:rPr kumimoji="1" lang="en-US" altLang="ko-KR" sz="3600" b="0" dirty="0"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)</a:t>
                </a:r>
              </a:p>
              <a:p>
                <a:pPr lvl="1" defTabSz="457200">
                  <a:spcBef>
                    <a:spcPts val="1200"/>
                  </a:spcBef>
                  <a:spcAft>
                    <a:spcPts val="1500"/>
                  </a:spcAft>
                  <a:defRPr sz="4500" spc="-45">
                    <a:solidFill>
                      <a:srgbClr val="53585F"/>
                    </a:solidFill>
                    <a:latin typeface="SpoqaHanSans-Bold"/>
                    <a:ea typeface="SpoqaHanSans-Bold"/>
                    <a:cs typeface="SpoqaHanSans-Bold"/>
                    <a:sym typeface="SpoqaHanSans-Bold"/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600" b="0" i="1" smtClean="0"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𝑚𝑎𝑥𝑖𝑚𝑖𝑧𝑒</m:t>
                      </m:r>
                      <m:r>
                        <a:rPr kumimoji="1" lang="en-US" altLang="ko-KR" sz="3600" b="0" i="1" smtClean="0"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 (</m:t>
                      </m:r>
                      <m:func>
                        <m:funcPr>
                          <m:ctrlPr>
                            <a:rPr kumimoji="1" lang="en-US" altLang="ko-KR" sz="3600" b="0" i="1" smtClean="0"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kumimoji="1" lang="en-US" altLang="ko-KR" sz="3600" b="0" i="1" smtClean="0"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ko-KR" sz="3600" b="0" i="0" smtClean="0">
                                  <a:latin typeface="Cambria Math" panose="02040503050406030204" pitchFamily="18" charset="0"/>
                                  <a:ea typeface="Spoqa Han Sans Neo" panose="020B0500000000000000" pitchFamily="34" charset="-128"/>
                                  <a:sym typeface="Wingdings" pitchFamily="2" charset="2"/>
                                </a:rPr>
                                <m:t>max</m:t>
                              </m:r>
                            </m:e>
                            <m:lim>
                              <m:r>
                                <a:rPr kumimoji="1" lang="en-US" altLang="ko-KR" sz="3600" b="0" i="1" smtClean="0"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𝑤</m:t>
                              </m:r>
                            </m:lim>
                          </m:limLow>
                        </m:fName>
                        <m:e>
                          <m:r>
                            <a:rPr kumimoji="1" lang="en-US" altLang="ko-KR" sz="3600" b="0" i="1" smtClean="0"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)</m:t>
                          </m:r>
                        </m:e>
                      </m:func>
                      <m:r>
                        <a:rPr kumimoji="1" lang="en-US" altLang="ko-KR" sz="3600" b="0" i="1" smtClean="0"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  </m:t>
                      </m:r>
                      <m:r>
                        <a:rPr kumimoji="1" lang="en-US" altLang="ko-KR" sz="3600" i="1"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 </m:t>
                      </m:r>
                      <m:r>
                        <a:rPr kumimoji="1" lang="en-US" altLang="ko-KR" sz="3600" b="0" i="1" smtClean="0"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    </m:t>
                      </m:r>
                      <m:sSub>
                        <m:sSubPr>
                          <m:ctrlPr>
                            <a:rPr kumimoji="1" lang="en-US" altLang="ko-KR" sz="3600" b="0" i="1" smtClean="0"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sSubPr>
                        <m:e>
                          <m:r>
                            <a:rPr kumimoji="1" lang="en-US" altLang="ko-KR" sz="3600" b="0" i="1" smtClean="0"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𝑓</m:t>
                          </m:r>
                        </m:e>
                        <m:sub>
                          <m:r>
                            <a:rPr kumimoji="1" lang="en-US" altLang="ko-KR" sz="3600" b="0" i="1" smtClean="0"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kumimoji="1" lang="en-US" altLang="ko-KR" sz="3600" b="0" i="1" smtClean="0"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dPr>
                        <m:e>
                          <m:r>
                            <a:rPr kumimoji="1" lang="en-US" altLang="ko-KR" sz="3600" b="0" i="1" smtClean="0"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𝑤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kumimoji="1" lang="en-US" altLang="ko-KR" sz="3600" b="0" i="1" smtClean="0"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𝑠𝑢𝑏𝑗𝑒𝑐𝑡</m:t>
                      </m:r>
                      <m:r>
                        <a:rPr kumimoji="1" lang="en-US" altLang="ko-KR" sz="3600" b="0" i="1" smtClean="0"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 </m:t>
                      </m:r>
                      <m:r>
                        <a:rPr kumimoji="1" lang="en-US" altLang="ko-KR" sz="3600" b="0" i="1" smtClean="0"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𝑡𝑜</m:t>
                      </m:r>
                      <m:r>
                        <a:rPr kumimoji="1" lang="en-US" altLang="ko-KR" sz="3600" b="0" i="1" smtClean="0"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 </m:t>
                      </m:r>
                      <m:d>
                        <m:dPr>
                          <m:ctrlPr>
                            <a:rPr kumimoji="1" lang="en-US" altLang="ko-KR" sz="3600" b="0" i="1" smtClean="0"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dPr>
                        <m:e>
                          <m:r>
                            <a:rPr kumimoji="1" lang="en-US" altLang="ko-KR" sz="3600" b="0" i="1" smtClean="0"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𝑠</m:t>
                          </m:r>
                          <m:r>
                            <a:rPr kumimoji="1" lang="en-US" altLang="ko-KR" sz="3600" b="0" i="1" smtClean="0"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.</m:t>
                          </m:r>
                          <m:r>
                            <a:rPr kumimoji="1" lang="en-US" altLang="ko-KR" sz="3600" b="0" i="1" smtClean="0"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𝑡</m:t>
                          </m:r>
                          <m:r>
                            <a:rPr kumimoji="1" lang="en-US" altLang="ko-KR" sz="3600" b="0" i="1" smtClean="0"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.</m:t>
                          </m:r>
                        </m:e>
                      </m:d>
                      <m:r>
                        <a:rPr kumimoji="1" lang="en-US" altLang="ko-KR" sz="3600" b="0" i="1" smtClean="0"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        </m:t>
                      </m:r>
                      <m:sSub>
                        <m:sSubPr>
                          <m:ctrlPr>
                            <a:rPr kumimoji="1" lang="en-US" altLang="ko-KR" sz="3600" b="0" i="1" smtClean="0"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sSubPr>
                        <m:e>
                          <m:r>
                            <a:rPr kumimoji="1" lang="en-US" altLang="ko-KR" sz="3600" b="0" i="1" smtClean="0"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𝑓</m:t>
                          </m:r>
                        </m:e>
                        <m:sub>
                          <m:r>
                            <a:rPr kumimoji="1" lang="en-US" altLang="ko-KR" sz="3600" b="0" i="1" smtClean="0"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kumimoji="1" lang="en-US" altLang="ko-KR" sz="3600" b="0" i="1" smtClean="0"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dPr>
                        <m:e>
                          <m:r>
                            <a:rPr kumimoji="1" lang="en-US" altLang="ko-KR" sz="3600" b="0" i="1" smtClean="0"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𝑤</m:t>
                          </m:r>
                        </m:e>
                      </m:d>
                      <m:r>
                        <a:rPr kumimoji="1" lang="en-US" altLang="ko-KR" sz="3600" b="0" i="1" smtClean="0"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≥</m:t>
                      </m:r>
                      <m:sSub>
                        <m:sSubPr>
                          <m:ctrlPr>
                            <a:rPr kumimoji="1" lang="en-US" altLang="ko-KR" sz="3600" b="0" i="1" smtClean="0"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sSubPr>
                        <m:e>
                          <m:r>
                            <a:rPr kumimoji="1" lang="en-US" altLang="ko-KR" sz="3600" b="0" i="1" smtClean="0"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𝑏</m:t>
                          </m:r>
                        </m:e>
                        <m:sub>
                          <m:r>
                            <a:rPr kumimoji="1" lang="en-US" altLang="ko-KR" sz="3600" b="0" i="1" smtClean="0"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𝑖</m:t>
                          </m:r>
                        </m:sub>
                      </m:sSub>
                      <m:r>
                        <a:rPr kumimoji="1" lang="en-US" altLang="ko-KR" sz="3600" b="0" i="1" smtClean="0"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,   </m:t>
                      </m:r>
                      <m:r>
                        <a:rPr kumimoji="1" lang="en-US" altLang="ko-KR" sz="3600" b="0" i="1" smtClean="0"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𝑖</m:t>
                      </m:r>
                      <m:r>
                        <a:rPr kumimoji="1" lang="en-US" altLang="ko-KR" sz="3600" b="0" i="1" smtClean="0"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=1, …, </m:t>
                      </m:r>
                      <m:r>
                        <a:rPr kumimoji="1" lang="en-US" altLang="ko-KR" sz="3600" b="0" i="1" smtClean="0"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𝑚</m:t>
                      </m:r>
                    </m:oMath>
                  </m:oMathPara>
                </a14:m>
                <a:endParaRPr kumimoji="1" lang="en-US" altLang="ko-KR" sz="3600" b="0" dirty="0">
                  <a:latin typeface="Spoqa Han Sans Neo" panose="020B0500000000000000" pitchFamily="34" charset="-128"/>
                  <a:ea typeface="Spoqa Han Sans Neo" panose="020B0500000000000000" pitchFamily="34" charset="-128"/>
                  <a:sym typeface="Wingdings" pitchFamily="2" charset="2"/>
                </a:endParaRPr>
              </a:p>
              <a:p>
                <a:pPr lvl="1" defTabSz="457200">
                  <a:spcBef>
                    <a:spcPts val="1200"/>
                  </a:spcBef>
                  <a:spcAft>
                    <a:spcPts val="1500"/>
                  </a:spcAft>
                  <a:defRPr sz="4500" spc="-45">
                    <a:solidFill>
                      <a:srgbClr val="53585F"/>
                    </a:solidFill>
                    <a:latin typeface="SpoqaHanSans-Bold"/>
                    <a:ea typeface="SpoqaHanSans-Bold"/>
                    <a:cs typeface="SpoqaHanSans-Bold"/>
                    <a:sym typeface="SpoqaHanSans-Bold"/>
                  </a:defRPr>
                </a:pPr>
                <a:endParaRPr kumimoji="1" lang="en-US" altLang="ko-KR" sz="2800" dirty="0">
                  <a:latin typeface="Spoqa Han Sans Neo" panose="020B0500000000000000" pitchFamily="34" charset="-128"/>
                  <a:ea typeface="Spoqa Han Sans Neo" panose="020B0500000000000000" pitchFamily="34" charset="-128"/>
                  <a:sym typeface="Wingdings" pitchFamily="2" charset="2"/>
                </a:endParaRPr>
              </a:p>
              <a:p>
                <a:pPr marL="1028642" lvl="1" indent="-571500" defTabSz="457200">
                  <a:spcBef>
                    <a:spcPts val="1200"/>
                  </a:spcBef>
                  <a:spcAft>
                    <a:spcPts val="1500"/>
                  </a:spcAft>
                  <a:buFont typeface="Wingdings" pitchFamily="2" charset="2"/>
                  <a:buChar char="à"/>
                  <a:defRPr sz="4500" spc="-45">
                    <a:solidFill>
                      <a:srgbClr val="53585F"/>
                    </a:solidFill>
                    <a:latin typeface="SpoqaHanSans-Bold"/>
                    <a:ea typeface="SpoqaHanSans-Bold"/>
                    <a:cs typeface="SpoqaHanSans-Bold"/>
                    <a:sym typeface="SpoqaHanSans-Bold"/>
                  </a:defRPr>
                </a:pPr>
                <a:r>
                  <a:rPr kumimoji="1" lang="ko-KR" altLang="en-US" sz="3600" dirty="0"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우리는 제한 함수의 조건을 만족하면서</a:t>
                </a:r>
                <a:r>
                  <a:rPr kumimoji="1" lang="en-US" altLang="ko-KR" sz="3600" dirty="0"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, </a:t>
                </a:r>
                <a:r>
                  <a:rPr kumimoji="1" lang="ko-KR" altLang="en-US" sz="3600" dirty="0"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목적함수를 최대</a:t>
                </a:r>
                <a:r>
                  <a:rPr kumimoji="1" lang="en-US" altLang="ko-KR" sz="3600" dirty="0"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(</a:t>
                </a:r>
                <a:r>
                  <a:rPr kumimoji="1" lang="ko-KR" altLang="en-US" sz="3600" dirty="0"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최소</a:t>
                </a:r>
                <a:r>
                  <a:rPr kumimoji="1" lang="en-US" altLang="ko-KR" sz="3600" dirty="0"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)</a:t>
                </a:r>
                <a:r>
                  <a:rPr kumimoji="1" lang="ko-KR" altLang="en-US" sz="3600" dirty="0"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화 시키는 최적의 </a:t>
                </a:r>
                <a:r>
                  <a:rPr kumimoji="1" lang="ko-KR" altLang="en-US" sz="3600" dirty="0" err="1"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파라미터</a:t>
                </a:r>
                <a:r>
                  <a:rPr kumimoji="1" lang="en-US" altLang="ko-KR" sz="3600" dirty="0"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(</a:t>
                </a:r>
                <a:r>
                  <a:rPr kumimoji="1" lang="ko-KR" altLang="en-US" sz="3600" dirty="0"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최적화 변수</a:t>
                </a:r>
                <a:r>
                  <a:rPr kumimoji="1" lang="en-US" altLang="ko-KR" sz="3600" dirty="0"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)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ko-KR" sz="3600" b="0" i="1" smtClean="0"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</m:ctrlPr>
                      </m:sSupPr>
                      <m:e>
                        <m:r>
                          <a:rPr kumimoji="1" lang="en-US" altLang="ko-KR" sz="3600" b="0" i="1" smtClean="0"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𝑤</m:t>
                        </m:r>
                      </m:e>
                      <m:sup>
                        <m:r>
                          <a:rPr kumimoji="1" lang="en-US" altLang="ko-KR" sz="3600" b="0" i="1" smtClean="0"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∗</m:t>
                        </m:r>
                      </m:sup>
                    </m:sSup>
                  </m:oMath>
                </a14:m>
                <a:r>
                  <a:rPr kumimoji="1" lang="ko-KR" altLang="en-US" sz="3600" dirty="0" err="1"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를</a:t>
                </a:r>
                <a:r>
                  <a:rPr kumimoji="1" lang="ko-KR" altLang="en-US" sz="3600" dirty="0"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 찾는 것이 목적</a:t>
                </a:r>
                <a:r>
                  <a:rPr kumimoji="1" lang="en-US" altLang="ko-KR" sz="3600" dirty="0"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!</a:t>
                </a:r>
              </a:p>
              <a:p>
                <a:pPr lvl="1" defTabSz="457200">
                  <a:spcBef>
                    <a:spcPts val="1200"/>
                  </a:spcBef>
                  <a:spcAft>
                    <a:spcPts val="1500"/>
                  </a:spcAft>
                  <a:defRPr sz="4500" spc="-45">
                    <a:solidFill>
                      <a:srgbClr val="53585F"/>
                    </a:solidFill>
                    <a:latin typeface="SpoqaHanSans-Bold"/>
                    <a:ea typeface="SpoqaHanSans-Bold"/>
                    <a:cs typeface="SpoqaHanSans-Bold"/>
                    <a:sym typeface="SpoqaHanSans-Bold"/>
                  </a:defRPr>
                </a:pPr>
                <a:r>
                  <a:rPr kumimoji="1" lang="en-US" altLang="ko-KR" sz="3600" dirty="0"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 </a:t>
                </a:r>
                <a:r>
                  <a:rPr kumimoji="1" lang="ko-KR" altLang="en-US" sz="3600" dirty="0"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여기서</a:t>
                </a:r>
                <a:r>
                  <a:rPr kumimoji="1" lang="en-US" altLang="ko-KR" sz="3600" dirty="0"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,  </a:t>
                </a:r>
                <a:r>
                  <a:rPr kumimoji="1" lang="ko-KR" altLang="en-US" sz="3600" dirty="0"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각각은</a:t>
                </a:r>
                <a:endParaRPr kumimoji="1" lang="en-US" altLang="ko-KR" sz="3600" dirty="0">
                  <a:latin typeface="Spoqa Han Sans Neo" panose="020B0500000000000000" pitchFamily="34" charset="-128"/>
                  <a:ea typeface="Spoqa Han Sans Neo" panose="020B0500000000000000" pitchFamily="34" charset="-128"/>
                  <a:sym typeface="Wingdings" pitchFamily="2" charset="2"/>
                </a:endParaRPr>
              </a:p>
              <a:p>
                <a:pPr marL="1942929" lvl="3" indent="-571500" defTabSz="457200">
                  <a:spcBef>
                    <a:spcPts val="1200"/>
                  </a:spcBef>
                  <a:spcAft>
                    <a:spcPts val="1500"/>
                  </a:spcAft>
                  <a:buFont typeface="Arial" panose="020B0604020202020204" pitchFamily="34" charset="0"/>
                  <a:buChar char="•"/>
                  <a:defRPr sz="4500" spc="-45">
                    <a:solidFill>
                      <a:srgbClr val="53585F"/>
                    </a:solidFill>
                    <a:latin typeface="SpoqaHanSans-Bold"/>
                    <a:ea typeface="SpoqaHanSans-Bold"/>
                    <a:cs typeface="SpoqaHanSans-Bold"/>
                    <a:sym typeface="SpoqaHanSans-Bold"/>
                  </a:defRPr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36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kumimoji="1" lang="en-US" altLang="ko-KR" sz="36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𝑓</m:t>
                        </m:r>
                      </m:e>
                      <m:sub>
                        <m:r>
                          <a:rPr kumimoji="1" lang="en-US" altLang="ko-KR" sz="36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0</m:t>
                        </m:r>
                      </m:sub>
                    </m:sSub>
                    <m:r>
                      <a:rPr kumimoji="1" lang="en-US" altLang="ko-KR" sz="36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:</m:t>
                    </m:r>
                    <m:sSup>
                      <m:sSupPr>
                        <m:ctrlPr>
                          <a:rPr kumimoji="1" lang="en-US" altLang="ko-KR" sz="36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</m:ctrlPr>
                      </m:sSupPr>
                      <m:e>
                        <m:r>
                          <a:rPr kumimoji="1" lang="en-US" altLang="ko-KR" sz="36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𝑅</m:t>
                        </m:r>
                      </m:e>
                      <m:sup>
                        <m:r>
                          <a:rPr kumimoji="1" lang="en-US" altLang="ko-KR" sz="36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𝑛</m:t>
                        </m:r>
                      </m:sup>
                    </m:sSup>
                    <m:r>
                      <a:rPr kumimoji="1" lang="en-US" altLang="ko-KR" sz="36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→</m:t>
                    </m:r>
                    <m:r>
                      <a:rPr kumimoji="1" lang="en-US" altLang="ko-KR" sz="36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𝑅</m:t>
                    </m:r>
                  </m:oMath>
                </a14:m>
                <a:r>
                  <a:rPr kumimoji="1"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 </a:t>
                </a:r>
                <a:r>
                  <a:rPr kumimoji="1"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 </a:t>
                </a:r>
                <a:r>
                  <a:rPr kumimoji="1"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 </a:t>
                </a:r>
                <a:r>
                  <a:rPr kumimoji="1"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목적 함수 </a:t>
                </a:r>
                <a:r>
                  <a:rPr kumimoji="1"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(objective function)</a:t>
                </a:r>
              </a:p>
              <a:p>
                <a:pPr marL="1942929" lvl="3" indent="-571500" defTabSz="457200">
                  <a:spcBef>
                    <a:spcPts val="1200"/>
                  </a:spcBef>
                  <a:spcAft>
                    <a:spcPts val="1500"/>
                  </a:spcAft>
                  <a:buFont typeface="Arial" panose="020B0604020202020204" pitchFamily="34" charset="0"/>
                  <a:buChar char="•"/>
                  <a:defRPr sz="4500" spc="-45">
                    <a:solidFill>
                      <a:srgbClr val="53585F"/>
                    </a:solidFill>
                    <a:latin typeface="SpoqaHanSans-Bold"/>
                    <a:ea typeface="SpoqaHanSans-Bold"/>
                    <a:cs typeface="SpoqaHanSans-Bold"/>
                    <a:sym typeface="SpoqaHanSans-Bold"/>
                  </a:defRPr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36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kumimoji="1" lang="en-US" altLang="ko-KR" sz="36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𝑓</m:t>
                        </m:r>
                      </m:e>
                      <m:sub>
                        <m:r>
                          <a:rPr kumimoji="1" lang="en-US" altLang="ko-KR" sz="36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𝑖</m:t>
                        </m:r>
                      </m:sub>
                    </m:sSub>
                    <m:r>
                      <a:rPr kumimoji="1" lang="en-US" altLang="ko-KR" sz="36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:</m:t>
                    </m:r>
                    <m:sSup>
                      <m:sSupPr>
                        <m:ctrlPr>
                          <a:rPr kumimoji="1" lang="en-US" altLang="ko-KR" sz="36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</m:ctrlPr>
                      </m:sSupPr>
                      <m:e>
                        <m:r>
                          <a:rPr kumimoji="1" lang="en-US" altLang="ko-KR" sz="36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𝑅</m:t>
                        </m:r>
                      </m:e>
                      <m:sup>
                        <m:r>
                          <a:rPr kumimoji="1" lang="en-US" altLang="ko-KR" sz="36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𝑛</m:t>
                        </m:r>
                      </m:sup>
                    </m:sSup>
                    <m:r>
                      <a:rPr kumimoji="1" lang="en-US" altLang="ko-KR" sz="36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→</m:t>
                    </m:r>
                    <m:r>
                      <a:rPr kumimoji="1" lang="en-US" altLang="ko-KR" sz="36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𝑅</m:t>
                    </m:r>
                    <m:r>
                      <a:rPr kumimoji="1" lang="en-US" altLang="ko-KR" sz="36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, </m:t>
                    </m:r>
                    <m:r>
                      <a:rPr kumimoji="1" lang="en-US" altLang="ko-KR" sz="36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𝑖</m:t>
                    </m:r>
                    <m:r>
                      <a:rPr kumimoji="1" lang="en-US" altLang="ko-KR" sz="36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=1, …, </m:t>
                    </m:r>
                    <m:r>
                      <a:rPr kumimoji="1" lang="en-US" altLang="ko-KR" sz="36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𝑚</m:t>
                    </m:r>
                  </m:oMath>
                </a14:m>
                <a:r>
                  <a:rPr kumimoji="1" lang="en-US" altLang="ko-KR" sz="3600" i="1" dirty="0">
                    <a:solidFill>
                      <a:srgbClr val="53585F"/>
                    </a:solidFill>
                    <a:latin typeface="Spoqa Han Sans Neo Bold" panose="020B0500000000000000" pitchFamily="34" charset="-128"/>
                    <a:ea typeface="Spoqa Han Sans Neo Bold" panose="020B0500000000000000" pitchFamily="34" charset="-128"/>
                    <a:sym typeface="Wingdings" pitchFamily="2" charset="2"/>
                  </a:rPr>
                  <a:t> </a:t>
                </a:r>
                <a:r>
                  <a:rPr kumimoji="1"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 </a:t>
                </a:r>
                <a:r>
                  <a:rPr kumimoji="1"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제한 함수 </a:t>
                </a:r>
                <a:r>
                  <a:rPr kumimoji="1"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(constraints function)</a:t>
                </a:r>
              </a:p>
              <a:p>
                <a:pPr marL="1942929" lvl="3" indent="-571500" defTabSz="457200">
                  <a:spcBef>
                    <a:spcPts val="1200"/>
                  </a:spcBef>
                  <a:spcAft>
                    <a:spcPts val="1500"/>
                  </a:spcAft>
                  <a:buFont typeface="Arial" panose="020B0604020202020204" pitchFamily="34" charset="0"/>
                  <a:buChar char="•"/>
                  <a:defRPr sz="4500" spc="-45">
                    <a:solidFill>
                      <a:srgbClr val="53585F"/>
                    </a:solidFill>
                    <a:latin typeface="SpoqaHanSans-Bold"/>
                    <a:ea typeface="SpoqaHanSans-Bold"/>
                    <a:cs typeface="SpoqaHanSans-Bold"/>
                    <a:sym typeface="SpoqaHanSans-Bold"/>
                  </a:defRPr>
                </a:pPr>
                <a14:m>
                  <m:oMath xmlns:m="http://schemas.openxmlformats.org/officeDocument/2006/math">
                    <m:r>
                      <a:rPr kumimoji="1" lang="en-US" altLang="ko-KR" sz="36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𝑤</m:t>
                    </m:r>
                    <m:r>
                      <a:rPr kumimoji="1" lang="en-US" altLang="ko-KR" sz="36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=(</m:t>
                    </m:r>
                    <m:sSub>
                      <m:sSubPr>
                        <m:ctrlPr>
                          <a:rPr kumimoji="1" lang="en-US" altLang="ko-KR" sz="36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kumimoji="1" lang="en-US" altLang="ko-KR" sz="36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𝑤</m:t>
                        </m:r>
                      </m:e>
                      <m:sub>
                        <m:r>
                          <a:rPr kumimoji="1" lang="en-US" altLang="ko-KR" sz="36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1</m:t>
                        </m:r>
                      </m:sub>
                    </m:sSub>
                    <m:r>
                      <a:rPr kumimoji="1" lang="en-US" altLang="ko-KR" sz="36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,…, </m:t>
                    </m:r>
                    <m:sSub>
                      <m:sSubPr>
                        <m:ctrlPr>
                          <a:rPr kumimoji="1" lang="en-US" altLang="ko-KR" sz="36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kumimoji="1" lang="en-US" altLang="ko-KR" sz="36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𝑤</m:t>
                        </m:r>
                      </m:e>
                      <m:sub>
                        <m:r>
                          <a:rPr kumimoji="1" lang="en-US" altLang="ko-KR" sz="36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𝑛</m:t>
                        </m:r>
                      </m:sub>
                    </m:sSub>
                    <m:r>
                      <a:rPr kumimoji="1" lang="en-US" altLang="ko-KR" sz="36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)</m:t>
                    </m:r>
                  </m:oMath>
                </a14:m>
                <a:r>
                  <a:rPr kumimoji="1"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   </a:t>
                </a:r>
                <a:r>
                  <a:rPr kumimoji="1"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최적화 변수 </a:t>
                </a:r>
                <a:r>
                  <a:rPr kumimoji="1"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(optimization variables)</a:t>
                </a:r>
              </a:p>
              <a:p>
                <a:pPr lvl="2" defTabSz="457200">
                  <a:spcBef>
                    <a:spcPts val="1200"/>
                  </a:spcBef>
                  <a:spcAft>
                    <a:spcPts val="1500"/>
                  </a:spcAft>
                  <a:defRPr sz="4500" spc="-45">
                    <a:solidFill>
                      <a:srgbClr val="53585F"/>
                    </a:solidFill>
                    <a:latin typeface="SpoqaHanSans-Bold"/>
                    <a:ea typeface="SpoqaHanSans-Bold"/>
                    <a:cs typeface="SpoqaHanSans-Bold"/>
                    <a:sym typeface="SpoqaHanSans-Bold"/>
                  </a:defRPr>
                </a:pPr>
                <a:r>
                  <a:rPr kumimoji="1"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을 의미한다</a:t>
                </a:r>
                <a:r>
                  <a:rPr kumimoji="1"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.</a:t>
                </a:r>
              </a:p>
            </p:txBody>
          </p:sp>
        </mc:Choice>
        <mc:Fallback xmlns="">
          <p:sp>
            <p:nvSpPr>
              <p:cNvPr id="9" name="Shape 133">
                <a:extLst>
                  <a:ext uri="{FF2B5EF4-FFF2-40B4-BE49-F238E27FC236}">
                    <a16:creationId xmlns:a16="http://schemas.microsoft.com/office/drawing/2014/main" id="{1159A095-4281-184C-B327-1B52C322EA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6069" y="3426551"/>
                <a:ext cx="21401931" cy="9929449"/>
              </a:xfrm>
              <a:prstGeom prst="rect">
                <a:avLst/>
              </a:prstGeom>
              <a:blipFill>
                <a:blip r:embed="rId4"/>
                <a:stretch>
                  <a:fillRect l="-1424" t="-1533" b="-511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="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Shape 222">
            <a:extLst>
              <a:ext uri="{FF2B5EF4-FFF2-40B4-BE49-F238E27FC236}">
                <a16:creationId xmlns:a16="http://schemas.microsoft.com/office/drawing/2014/main" id="{A89C50EA-41CB-5642-B736-027358DD022F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4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1" name="Shape 223">
            <a:extLst>
              <a:ext uri="{FF2B5EF4-FFF2-40B4-BE49-F238E27FC236}">
                <a16:creationId xmlns:a16="http://schemas.microsoft.com/office/drawing/2014/main" id="{761E3641-8C78-A643-9D6D-1E458D2D2C43}"/>
              </a:ext>
            </a:extLst>
          </p:cNvPr>
          <p:cNvSpPr/>
          <p:nvPr/>
        </p:nvSpPr>
        <p:spPr>
          <a:xfrm>
            <a:off x="20828000" y="2200124"/>
            <a:ext cx="2540000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R" altLang="en-US" dirty="0"/>
              <a:t>최적화 </a:t>
            </a:r>
            <a:r>
              <a:rPr lang="en-US" altLang="ko-KR" dirty="0"/>
              <a:t>[Optimization]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705337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224">
            <a:extLst>
              <a:ext uri="{FF2B5EF4-FFF2-40B4-BE49-F238E27FC236}">
                <a16:creationId xmlns:a16="http://schemas.microsoft.com/office/drawing/2014/main" id="{579A8D10-BC25-C34F-8F94-E55FD2372F35}"/>
              </a:ext>
            </a:extLst>
          </p:cNvPr>
          <p:cNvSpPr/>
          <p:nvPr/>
        </p:nvSpPr>
        <p:spPr>
          <a:xfrm>
            <a:off x="1524000" y="1460302"/>
            <a:ext cx="16499854" cy="487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ore-KR" b="1" dirty="0"/>
              <a:t>Recap: </a:t>
            </a:r>
            <a:r>
              <a:rPr lang="ko-KR" altLang="en-US" dirty="0"/>
              <a:t>경험적 위험도</a:t>
            </a:r>
            <a:r>
              <a:rPr lang="en-US" altLang="ko-KR" dirty="0"/>
              <a:t>(empirical risk),</a:t>
            </a:r>
            <a:r>
              <a:rPr lang="ko-KR" altLang="en-US" dirty="0"/>
              <a:t> 그리고 머신</a:t>
            </a:r>
            <a:r>
              <a:rPr lang="en-US" altLang="ko-KR" dirty="0"/>
              <a:t> </a:t>
            </a:r>
            <a:r>
              <a:rPr lang="ko-KR" altLang="en-US" dirty="0"/>
              <a:t>러닝의 일반화 </a:t>
            </a:r>
            <a:r>
              <a:rPr lang="en-US" altLang="ko-KR" dirty="0"/>
              <a:t>(generalization)</a:t>
            </a:r>
            <a:endParaRPr lang="en-US" altLang="ko-Kore-KR" b="1" dirty="0"/>
          </a:p>
        </p:txBody>
      </p:sp>
      <p:sp>
        <p:nvSpPr>
          <p:cNvPr id="17" name="슬라이드 번호 개체 틀 4">
            <a:extLst>
              <a:ext uri="{FF2B5EF4-FFF2-40B4-BE49-F238E27FC236}">
                <a16:creationId xmlns:a16="http://schemas.microsoft.com/office/drawing/2014/main" id="{103780E0-235B-8749-9316-0B73604FDB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39179" y="13061191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20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19" name="Shape 222">
            <a:extLst>
              <a:ext uri="{FF2B5EF4-FFF2-40B4-BE49-F238E27FC236}">
                <a16:creationId xmlns:a16="http://schemas.microsoft.com/office/drawing/2014/main" id="{D46E4FB7-4E76-CA4B-A767-5E1E0DCE388B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4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20" name="Shape 223">
            <a:extLst>
              <a:ext uri="{FF2B5EF4-FFF2-40B4-BE49-F238E27FC236}">
                <a16:creationId xmlns:a16="http://schemas.microsoft.com/office/drawing/2014/main" id="{AB048E89-3329-E94A-9971-126D2453AE96}"/>
              </a:ext>
            </a:extLst>
          </p:cNvPr>
          <p:cNvSpPr/>
          <p:nvPr/>
        </p:nvSpPr>
        <p:spPr>
          <a:xfrm>
            <a:off x="20828000" y="2200124"/>
            <a:ext cx="2540000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R" altLang="en-US" dirty="0"/>
              <a:t>최적화 </a:t>
            </a:r>
            <a:r>
              <a:rPr lang="en-US" altLang="ko-KR" dirty="0"/>
              <a:t>[Optimization]</a:t>
            </a:r>
            <a:endParaRPr lang="ko-KR" altLang="en-US" dirty="0"/>
          </a:p>
        </p:txBody>
      </p:sp>
      <p:sp>
        <p:nvSpPr>
          <p:cNvPr id="12" name="Shape 133">
            <a:extLst>
              <a:ext uri="{FF2B5EF4-FFF2-40B4-BE49-F238E27FC236}">
                <a16:creationId xmlns:a16="http://schemas.microsoft.com/office/drawing/2014/main" id="{E48D322F-F29A-164C-83D5-724E6FBA8620}"/>
              </a:ext>
            </a:extLst>
          </p:cNvPr>
          <p:cNvSpPr/>
          <p:nvPr/>
        </p:nvSpPr>
        <p:spPr>
          <a:xfrm>
            <a:off x="2398118" y="3617640"/>
            <a:ext cx="17498020" cy="16030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 marL="685800" indent="-685800" defTabSz="457200">
              <a:spcBef>
                <a:spcPts val="1200"/>
              </a:spcBef>
              <a:spcAft>
                <a:spcPts val="1500"/>
              </a:spcAft>
              <a:buFont typeface="Arial" panose="020B0604020202020204" pitchFamily="34" charset="0"/>
              <a:buChar char="•"/>
              <a:defRPr sz="4500" spc="-45">
                <a:solidFill>
                  <a:srgbClr val="53585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R" altLang="en-US" sz="4800" b="1" dirty="0">
                <a:latin typeface="Spoqa Han Sans Neo Bold" panose="020B0500000000000000" pitchFamily="34" charset="-128"/>
                <a:ea typeface="SpoqaHanSans-Bold"/>
              </a:rPr>
              <a:t>일반화 에러</a:t>
            </a:r>
            <a:r>
              <a:rPr lang="en-US" altLang="ko-KR" sz="4800" b="1" dirty="0">
                <a:latin typeface="Spoqa Han Sans Neo Bold" panose="020B0500000000000000" pitchFamily="34" charset="-128"/>
                <a:ea typeface="SpoqaHanSans-Bold"/>
              </a:rPr>
              <a:t>(generalization error), </a:t>
            </a:r>
            <a:r>
              <a:rPr lang="ko-KR" altLang="en-US" sz="4800" b="1" dirty="0">
                <a:latin typeface="Spoqa Han Sans Neo Bold" panose="020B0500000000000000" pitchFamily="34" charset="-128"/>
                <a:ea typeface="SpoqaHanSans-Bold"/>
              </a:rPr>
              <a:t>실제 위험도</a:t>
            </a:r>
            <a:r>
              <a:rPr lang="en-US" altLang="ko-KR" sz="4800" b="1" dirty="0">
                <a:latin typeface="Spoqa Han Sans Neo Bold" panose="020B0500000000000000" pitchFamily="34" charset="-128"/>
                <a:ea typeface="SpoqaHanSans-Bold"/>
              </a:rPr>
              <a:t>(true risk)</a:t>
            </a:r>
            <a:endParaRPr lang="en-US" altLang="ko-KR" sz="3200" dirty="0">
              <a:latin typeface="Spoqa Han Sans Neo Bold" panose="020B0500000000000000" pitchFamily="34" charset="-128"/>
              <a:ea typeface="SpoqaHanSans-Bold"/>
            </a:endParaRPr>
          </a:p>
          <a:p>
            <a:pPr lvl="1" defTabSz="457200">
              <a:spcBef>
                <a:spcPts val="1200"/>
              </a:spcBef>
              <a:spcAft>
                <a:spcPts val="1500"/>
              </a:spcAft>
              <a:defRPr sz="4500" spc="-45">
                <a:solidFill>
                  <a:srgbClr val="53585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-US" altLang="ko-KR" sz="3200" dirty="0">
              <a:latin typeface="Spoqa Han Sans Neo Bold" panose="020B0500000000000000" pitchFamily="34" charset="-128"/>
              <a:ea typeface="SpoqaHanSans-Bold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26C695D-952A-9645-86D2-CE6036D1645D}"/>
                  </a:ext>
                </a:extLst>
              </p:cNvPr>
              <p:cNvSpPr txBox="1"/>
              <p:nvPr/>
            </p:nvSpPr>
            <p:spPr>
              <a:xfrm>
                <a:off x="3354718" y="4858751"/>
                <a:ext cx="16541420" cy="79640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ko-KR" altLang="en-US" sz="3600" dirty="0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일반적인 지도학습에서</a:t>
                </a:r>
                <a:r>
                  <a:rPr kumimoji="1" lang="en-US" altLang="ko-KR" sz="3600" dirty="0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,</a:t>
                </a:r>
                <a:r>
                  <a:rPr kumimoji="1" lang="ko-KR" altLang="en-US" sz="3600" dirty="0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음수가 아닌 실수</a:t>
                </a:r>
                <a:r>
                  <a:rPr kumimoji="1" lang="en-US" altLang="ko-KR" sz="3600" dirty="0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(real-value)</a:t>
                </a:r>
                <a:r>
                  <a:rPr kumimoji="1" lang="ko-KR" altLang="en-US" sz="3600" dirty="0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인 손실 함수</a:t>
                </a:r>
                <a:r>
                  <a:rPr kumimoji="1" lang="en-US" altLang="ko-KR" sz="3600" dirty="0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(loss)</a:t>
                </a:r>
                <a:r>
                  <a:rPr kumimoji="1" lang="ko-KR" altLang="en-US" sz="3600" dirty="0" err="1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를</a:t>
                </a:r>
                <a:r>
                  <a:rPr kumimoji="1" lang="en-US" altLang="ko-KR" sz="3600" dirty="0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, </a:t>
                </a:r>
                <a:r>
                  <a:rPr kumimoji="1" lang="ko-KR" altLang="en-US" sz="3600" dirty="0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머신 러닝 모델 </a:t>
                </a:r>
                <a14:m>
                  <m:oMath xmlns:m="http://schemas.openxmlformats.org/officeDocument/2006/math">
                    <m:r>
                      <a:rPr kumimoji="1" lang="en-US" altLang="ko-Kore-KR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kumimoji="1" lang="ko-KR" altLang="en-US" sz="3600" dirty="0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에 대해서 나타낼 때</a:t>
                </a:r>
                <a:r>
                  <a:rPr kumimoji="1" lang="en-US" altLang="ko-KR" sz="3600" dirty="0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,</a:t>
                </a:r>
                <a:r>
                  <a:rPr kumimoji="1" lang="ko-KR" altLang="en-US" sz="3600" dirty="0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ko-Kore-KR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kumimoji="1" lang="en-US" altLang="ko-Kore-KR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Kore-KR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kumimoji="1" lang="en-US" altLang="ko-Kore-KR" sz="3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ko-Kore-KR" sz="3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kumimoji="1" lang="en-US" altLang="ko-Kore-KR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kumimoji="1" lang="en-US" altLang="ko-Kore-KR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kumimoji="1" lang="en-US" altLang="ko-Kore-KR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r>
                      <a:rPr kumimoji="1" lang="en-US" altLang="ko-Kore-KR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kumimoji="1" lang="en-US" altLang="ko-Kore-KR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kumimoji="1" lang="en-US" altLang="ko-Kore-KR" sz="3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kumimoji="1" lang="en-US" altLang="ko-Kore-KR" sz="3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kumimoji="1" lang="en-US" altLang="ko-Kore-KR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kumimoji="1" lang="en-US" altLang="ko-Kore-KR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kumimoji="1" lang="en-US" altLang="ko-Kore-KR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ko-Kore-KR" altLang="en-US" sz="3600" dirty="0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라</a:t>
                </a:r>
                <a:r>
                  <a:rPr kumimoji="1" lang="ko-KR" altLang="en-US" sz="3600" dirty="0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면</a:t>
                </a:r>
                <a:r>
                  <a:rPr kumimoji="1" lang="en-US" altLang="ko-KR" sz="3600" dirty="0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,</a:t>
                </a:r>
              </a:p>
              <a:p>
                <a:endParaRPr kumimoji="1" lang="en-US" altLang="ko-Kore-KR" sz="3600" dirty="0"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r>
                  <a:rPr kumimoji="1" lang="ko-KR" altLang="en-US" sz="3600" dirty="0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어떤 새로운 데이터 </a:t>
                </a:r>
                <a14:m>
                  <m:oMath xmlns:m="http://schemas.openxmlformats.org/officeDocument/2006/math">
                    <m:r>
                      <a:rPr kumimoji="1" lang="en-US" altLang="ko-KR" sz="3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kumimoji="1" lang="en-US" altLang="ko-Kore-KR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kumimoji="1" lang="en-US" altLang="ko-Kore-KR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kumimoji="1" lang="en-US" altLang="ko-Kore-KR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kumimoji="1" lang="en-US" altLang="ko-KR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ko-KR" sz="3600" dirty="0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</a:t>
                </a:r>
                <a:r>
                  <a:rPr kumimoji="1" lang="ko-KR" altLang="en-US" sz="3600" dirty="0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에 대해</a:t>
                </a:r>
                <a:r>
                  <a:rPr kumimoji="1" lang="en-US" altLang="ko-KR" sz="3600" dirty="0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,</a:t>
                </a:r>
                <a:r>
                  <a:rPr kumimoji="1" lang="ko-KR" altLang="en-US" sz="3600" dirty="0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</a:t>
                </a:r>
                <a:r>
                  <a:rPr kumimoji="1" lang="en-US" altLang="ko-KR" sz="3600" dirty="0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ML</a:t>
                </a:r>
                <a:r>
                  <a:rPr kumimoji="1" lang="ko-KR" altLang="en-US" sz="3600" dirty="0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모델 </a:t>
                </a:r>
                <a14:m>
                  <m:oMath xmlns:m="http://schemas.openxmlformats.org/officeDocument/2006/math">
                    <m:r>
                      <a:rPr kumimoji="1" lang="en-US" altLang="ko-Kore-KR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kumimoji="1" lang="en-US" altLang="ko-Kore-KR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ko-KR" altLang="en-US" sz="3600" dirty="0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의 실제 위험도</a:t>
                </a:r>
                <a:r>
                  <a:rPr kumimoji="1" lang="en-US" altLang="ko-KR" sz="3600" dirty="0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(true risk)</a:t>
                </a:r>
                <a:r>
                  <a:rPr kumimoji="1" lang="ko-KR" altLang="en-US" sz="3600" dirty="0" err="1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를</a:t>
                </a:r>
                <a:r>
                  <a:rPr kumimoji="1" lang="ko-KR" altLang="en-US" sz="3600" dirty="0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아래와 같이 정의할 수 있다 </a:t>
                </a:r>
                <a:r>
                  <a:rPr kumimoji="1" lang="en-US" altLang="ko-KR" sz="3600" dirty="0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!</a:t>
                </a:r>
              </a:p>
              <a:p>
                <a:endParaRPr kumimoji="1" lang="en-US" altLang="ko-KR" sz="3600" dirty="0"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ore-KR" sz="3600" i="1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kumimoji="1" lang="en-US" altLang="ko-Kore-KR" sz="36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ko-Kore-KR" sz="36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kumimoji="1" lang="en-US" altLang="ko-Kore-KR" sz="3600" i="1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kumimoji="1" lang="en-US" altLang="ko-Kore-KR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r>
                        <a:rPr kumimoji="1" lang="en-US" altLang="ko-Kore-KR" sz="3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kumimoji="1" lang="en-US" altLang="ko-Kore-KR" sz="3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kumimoji="1" lang="en-US" altLang="ko-Kore-KR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ore-KR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kumimoji="1" lang="en-US" altLang="ko-Kore-KR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ko-Kore-KR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kumimoji="1" lang="en-US" altLang="ko-Kore-KR" sz="3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kumimoji="1" lang="en-US" altLang="ko-Kore-KR" sz="3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kumimoji="1" lang="en-US" altLang="ko-Kore-KR" sz="3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)]=∫</m:t>
                      </m:r>
                      <m:r>
                        <a:rPr kumimoji="1" lang="en-US" altLang="ko-Kore-KR" sz="3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r>
                        <a:rPr kumimoji="1" lang="en-US" altLang="ko-Kore-KR" sz="3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kumimoji="1" lang="en-US" altLang="ko-Kore-KR" sz="3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kumimoji="1" lang="en-US" altLang="ko-Kore-KR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ore-KR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ko-Kore-KR" sz="3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kumimoji="1" lang="en-US" altLang="ko-Kore-KR" sz="3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kumimoji="1" lang="en-US" altLang="ko-Kore-KR" sz="3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 </m:t>
                      </m:r>
                      <m:r>
                        <a:rPr kumimoji="1" lang="en-US" altLang="ko-Kore-KR" sz="3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𝑑𝑃</m:t>
                      </m:r>
                      <m:r>
                        <a:rPr kumimoji="1" lang="en-US" altLang="ko-Kore-KR" sz="3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kumimoji="1" lang="en-US" altLang="ko-Kore-KR" sz="3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kumimoji="1" lang="en-US" altLang="ko-Kore-KR" sz="3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kumimoji="1" lang="en-US" altLang="ko-Kore-KR" sz="3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kumimoji="1" lang="en-US" altLang="ko-Kore-KR" sz="3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ko-Kore-KR" altLang="en-US" sz="3600" dirty="0"/>
              </a:p>
              <a:p>
                <a:endParaRPr kumimoji="1" lang="en-US" altLang="ko-Kore-KR" sz="3600" dirty="0"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endParaRPr kumimoji="1" lang="en-US" altLang="ko-KR" sz="3600" dirty="0"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r>
                  <a:rPr kumimoji="1" lang="ko-KR" altLang="en-US" sz="3600" dirty="0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이때</a:t>
                </a:r>
                <a:r>
                  <a:rPr kumimoji="1" lang="en-US" altLang="ko-KR" sz="3600" dirty="0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,</a:t>
                </a:r>
                <a:r>
                  <a:rPr kumimoji="1" lang="ko-KR" altLang="en-US" sz="3600" dirty="0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이 값을</a:t>
                </a:r>
                <a:r>
                  <a:rPr kumimoji="1" lang="ko-KR" altLang="en-US" sz="3600" b="1" dirty="0">
                    <a:latin typeface="Spoqa Han Sans Neo Bold" panose="020B0500000000000000" pitchFamily="34" charset="-128"/>
                    <a:ea typeface="Spoqa Han Sans Neo Bold" panose="020B0500000000000000" pitchFamily="34" charset="-128"/>
                  </a:rPr>
                  <a:t> 일반화 에러 </a:t>
                </a:r>
                <a:r>
                  <a:rPr kumimoji="1" lang="en-US" altLang="ko-KR" sz="3600" b="1" dirty="0">
                    <a:latin typeface="Spoqa Han Sans Neo Bold" panose="020B0500000000000000" pitchFamily="34" charset="-128"/>
                    <a:ea typeface="Spoqa Han Sans Neo Bold" panose="020B0500000000000000" pitchFamily="34" charset="-128"/>
                  </a:rPr>
                  <a:t>(generalization error)</a:t>
                </a:r>
                <a:r>
                  <a:rPr kumimoji="1" lang="ko-KR" altLang="en-US" sz="3600" b="1" dirty="0">
                    <a:latin typeface="Spoqa Han Sans Neo Bold" panose="020B0500000000000000" pitchFamily="34" charset="-128"/>
                    <a:ea typeface="Spoqa Han Sans Neo Bold" panose="020B0500000000000000" pitchFamily="34" charset="-128"/>
                  </a:rPr>
                  <a:t> 라고도 한다</a:t>
                </a:r>
                <a:r>
                  <a:rPr kumimoji="1" lang="en-US" altLang="ko-KR" sz="3600" b="1" dirty="0">
                    <a:latin typeface="Spoqa Han Sans Neo Bold" panose="020B0500000000000000" pitchFamily="34" charset="-128"/>
                    <a:ea typeface="Spoqa Han Sans Neo Bold" panose="020B0500000000000000" pitchFamily="34" charset="-128"/>
                  </a:rPr>
                  <a:t>!</a:t>
                </a:r>
              </a:p>
              <a:p>
                <a:endParaRPr kumimoji="1" lang="en-US" altLang="ko-Kore-KR" sz="3600" dirty="0"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r>
                  <a:rPr kumimoji="1" lang="ko-KR" altLang="en-US" sz="3600" b="1" dirty="0" err="1">
                    <a:latin typeface="Spoqa Han Sans Neo Bold" panose="020B0500000000000000" pitchFamily="34" charset="-128"/>
                    <a:ea typeface="Spoqa Han Sans Neo Bold" panose="020B0500000000000000" pitchFamily="34" charset="-128"/>
                  </a:rPr>
                  <a:t>딥러닝을</a:t>
                </a:r>
                <a:r>
                  <a:rPr kumimoji="1" lang="ko-KR" altLang="en-US" sz="3600" b="1" dirty="0">
                    <a:latin typeface="Spoqa Han Sans Neo Bold" panose="020B0500000000000000" pitchFamily="34" charset="-128"/>
                    <a:ea typeface="Spoqa Han Sans Neo Bold" panose="020B0500000000000000" pitchFamily="34" charset="-128"/>
                  </a:rPr>
                  <a:t> 포함한 머신 러닝의 목표</a:t>
                </a:r>
                <a:r>
                  <a:rPr kumimoji="1" lang="ko-KR" altLang="en-US" sz="3600" dirty="0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는 일반화 에러를 최소화 하는 최고의 모델 </a:t>
                </a:r>
                <a14:m>
                  <m:oMath xmlns:m="http://schemas.openxmlformats.org/officeDocument/2006/math">
                    <m:r>
                      <a:rPr kumimoji="1" lang="en-US" altLang="ko-Kore-KR" sz="3600" i="1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kumimoji="1" lang="ko-KR" altLang="en-US" sz="3600" dirty="0" err="1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를</a:t>
                </a:r>
                <a:r>
                  <a:rPr kumimoji="1" lang="ko-KR" altLang="en-US" sz="3600" dirty="0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찾는 것이다 </a:t>
                </a:r>
                <a:r>
                  <a:rPr kumimoji="1" lang="en-US" altLang="ko-KR" sz="3600" dirty="0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!</a:t>
                </a:r>
              </a:p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ko-Kore-KR" sz="3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ore-KR" sz="36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kumimoji="1" lang="en-US" altLang="ko-Kore-KR" sz="36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kumimoji="1" lang="en-US" altLang="ko-Kore-KR" sz="36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kumimoji="1" lang="en-US" altLang="ko-Kore-KR" sz="36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1" lang="en-US" altLang="ko-Kore-KR" sz="3600" b="0" i="0" smtClean="0">
                            <a:latin typeface="Cambria Math" panose="02040503050406030204" pitchFamily="18" charset="0"/>
                          </a:rPr>
                          <m:t>arg</m:t>
                        </m:r>
                      </m:fName>
                      <m:e>
                        <m:func>
                          <m:funcPr>
                            <m:ctrlPr>
                              <a:rPr kumimoji="1" lang="en-US" altLang="ko-Kore-KR" sz="36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kumimoji="1" lang="en-US" altLang="ko-Kore-KR" sz="3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kumimoji="1" lang="en-US" altLang="ko-Kore-KR" sz="3600" b="0" i="0" smtClean="0">
                                    <a:latin typeface="Cambria Math" panose="02040503050406030204" pitchFamily="18" charset="0"/>
                                  </a:rPr>
                                  <m:t>min</m:t>
                                </m:r>
                              </m:e>
                              <m:lim>
                                <m:r>
                                  <a:rPr kumimoji="1" lang="en-US" altLang="ko-Kore-KR" sz="3600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kumimoji="1" lang="en-US" altLang="ko-Kore-KR" sz="3600" b="0" i="1" smtClean="0"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kumimoji="1" lang="en-US" altLang="ko-Kore-KR" sz="3600" b="0" i="1" smtClean="0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lim>
                            </m:limLow>
                          </m:fName>
                          <m:e>
                            <m:r>
                              <a:rPr kumimoji="1" lang="en-US" altLang="ko-Kore-KR" sz="36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  <m:r>
                              <a:rPr kumimoji="1" lang="en-US" altLang="ko-Kore-KR" sz="36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kumimoji="1" lang="en-US" altLang="ko-Kore-KR" sz="36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kumimoji="1" lang="en-US" altLang="ko-Kore-KR" sz="36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e>
                    </m:func>
                  </m:oMath>
                </a14:m>
                <a:r>
                  <a:rPr kumimoji="1" lang="en-US" altLang="ko-Kore-KR" sz="3600" dirty="0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26C695D-952A-9645-86D2-CE6036D164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4718" y="4858751"/>
                <a:ext cx="16541420" cy="7964040"/>
              </a:xfrm>
              <a:prstGeom prst="rect">
                <a:avLst/>
              </a:prstGeom>
              <a:blipFill>
                <a:blip r:embed="rId4"/>
                <a:stretch>
                  <a:fillRect l="-1151" t="-1115" b="-2548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960160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224">
            <a:extLst>
              <a:ext uri="{FF2B5EF4-FFF2-40B4-BE49-F238E27FC236}">
                <a16:creationId xmlns:a16="http://schemas.microsoft.com/office/drawing/2014/main" id="{579A8D10-BC25-C34F-8F94-E55FD2372F35}"/>
              </a:ext>
            </a:extLst>
          </p:cNvPr>
          <p:cNvSpPr/>
          <p:nvPr/>
        </p:nvSpPr>
        <p:spPr>
          <a:xfrm>
            <a:off x="1524000" y="1460302"/>
            <a:ext cx="16499854" cy="487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ore-KR" b="1" dirty="0"/>
              <a:t>Recap: </a:t>
            </a:r>
            <a:r>
              <a:rPr lang="ko-KR" altLang="en-US" dirty="0"/>
              <a:t>경험적 위험도</a:t>
            </a:r>
            <a:r>
              <a:rPr lang="en-US" altLang="ko-KR" dirty="0"/>
              <a:t>(empirical risk),</a:t>
            </a:r>
            <a:r>
              <a:rPr lang="ko-KR" altLang="en-US" dirty="0"/>
              <a:t> 그리고 머신</a:t>
            </a:r>
            <a:r>
              <a:rPr lang="en-US" altLang="ko-KR" dirty="0"/>
              <a:t> </a:t>
            </a:r>
            <a:r>
              <a:rPr lang="ko-KR" altLang="en-US" dirty="0"/>
              <a:t>러닝의 일반화 </a:t>
            </a:r>
            <a:r>
              <a:rPr lang="en-US" altLang="ko-KR" dirty="0"/>
              <a:t>(generalization)</a:t>
            </a:r>
            <a:endParaRPr lang="en-US" altLang="ko-Kore-KR" b="1" dirty="0"/>
          </a:p>
        </p:txBody>
      </p:sp>
      <p:sp>
        <p:nvSpPr>
          <p:cNvPr id="17" name="슬라이드 번호 개체 틀 4">
            <a:extLst>
              <a:ext uri="{FF2B5EF4-FFF2-40B4-BE49-F238E27FC236}">
                <a16:creationId xmlns:a16="http://schemas.microsoft.com/office/drawing/2014/main" id="{103780E0-235B-8749-9316-0B73604FDB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39179" y="13061191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21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19" name="Shape 222">
            <a:extLst>
              <a:ext uri="{FF2B5EF4-FFF2-40B4-BE49-F238E27FC236}">
                <a16:creationId xmlns:a16="http://schemas.microsoft.com/office/drawing/2014/main" id="{D46E4FB7-4E76-CA4B-A767-5E1E0DCE388B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4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20" name="Shape 223">
            <a:extLst>
              <a:ext uri="{FF2B5EF4-FFF2-40B4-BE49-F238E27FC236}">
                <a16:creationId xmlns:a16="http://schemas.microsoft.com/office/drawing/2014/main" id="{AB048E89-3329-E94A-9971-126D2453AE96}"/>
              </a:ext>
            </a:extLst>
          </p:cNvPr>
          <p:cNvSpPr/>
          <p:nvPr/>
        </p:nvSpPr>
        <p:spPr>
          <a:xfrm>
            <a:off x="20828000" y="2200124"/>
            <a:ext cx="2540000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R" altLang="en-US" dirty="0"/>
              <a:t>최적화 </a:t>
            </a:r>
            <a:r>
              <a:rPr lang="en-US" altLang="ko-KR" dirty="0"/>
              <a:t>[Optimization]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5134526-9B47-2148-82B1-5944E4BA063C}"/>
                  </a:ext>
                </a:extLst>
              </p:cNvPr>
              <p:cNvSpPr txBox="1"/>
              <p:nvPr/>
            </p:nvSpPr>
            <p:spPr>
              <a:xfrm>
                <a:off x="3354718" y="4858751"/>
                <a:ext cx="16541420" cy="85261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ko-KR" altLang="en-US" sz="3600" dirty="0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그렇지만</a:t>
                </a:r>
                <a:r>
                  <a:rPr kumimoji="1" lang="en-US" altLang="ko-KR" sz="3600" dirty="0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,</a:t>
                </a:r>
                <a:r>
                  <a:rPr kumimoji="1" lang="ko-KR" altLang="en-US" sz="3600" dirty="0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일반적으로 우리는 실제 환경 데이터의 확률 분포 </a:t>
                </a:r>
                <a14:m>
                  <m:oMath xmlns:m="http://schemas.openxmlformats.org/officeDocument/2006/math">
                    <m:r>
                      <a:rPr kumimoji="1" lang="en-US" altLang="ko-KR" sz="3600" b="0" i="1" smtClean="0"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𝑃</m:t>
                    </m:r>
                    <m:r>
                      <a:rPr kumimoji="1" lang="en-US" altLang="ko-KR" sz="3600" b="0" i="1" smtClean="0"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(</m:t>
                    </m:r>
                    <m:r>
                      <a:rPr kumimoji="1" lang="en-US" altLang="ko-KR" sz="3600" b="0" i="1" smtClean="0"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𝑥</m:t>
                    </m:r>
                    <m:r>
                      <a:rPr kumimoji="1" lang="en-US" altLang="ko-KR" sz="3600" b="0" i="1" smtClean="0"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, </m:t>
                    </m:r>
                    <m:r>
                      <a:rPr kumimoji="1" lang="en-US" altLang="ko-KR" sz="3600" b="0" i="1" smtClean="0"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𝑦</m:t>
                    </m:r>
                    <m:r>
                      <a:rPr kumimoji="1" lang="en-US" altLang="ko-KR" sz="3600" b="0" i="1" smtClean="0"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)</m:t>
                    </m:r>
                  </m:oMath>
                </a14:m>
                <a:r>
                  <a:rPr kumimoji="1" lang="ko-KR" altLang="en-US" sz="3600" dirty="0" err="1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를</a:t>
                </a:r>
                <a:r>
                  <a:rPr kumimoji="1" lang="ko-KR" altLang="en-US" sz="3600" dirty="0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알지 못한다</a:t>
                </a:r>
                <a:r>
                  <a:rPr kumimoji="1" lang="en-US" altLang="ko-KR" sz="3600" dirty="0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!</a:t>
                </a:r>
              </a:p>
              <a:p>
                <a:r>
                  <a:rPr kumimoji="1" lang="ko-KR" altLang="en-US" sz="3600" dirty="0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즉</a:t>
                </a:r>
                <a:r>
                  <a:rPr kumimoji="1" lang="en-US" altLang="ko-KR" sz="3600" dirty="0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,</a:t>
                </a:r>
                <a:r>
                  <a:rPr kumimoji="1" lang="ko-KR" altLang="en-US" sz="3600" dirty="0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실제 위험도</a:t>
                </a:r>
                <a:r>
                  <a:rPr kumimoji="1" lang="en-US" altLang="ko-KR" sz="3600" dirty="0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(risk error)</a:t>
                </a:r>
                <a:r>
                  <a:rPr kumimoji="1" lang="ko-KR" altLang="en-US" sz="3600" dirty="0" err="1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를</a:t>
                </a:r>
                <a:r>
                  <a:rPr kumimoji="1" lang="ko-KR" altLang="en-US" sz="3600" dirty="0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알 수 없다 </a:t>
                </a:r>
                <a:r>
                  <a:rPr kumimoji="1" lang="en-US" altLang="ko-KR" sz="3600" dirty="0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!</a:t>
                </a:r>
              </a:p>
              <a:p>
                <a:endParaRPr kumimoji="1" lang="en-US" altLang="ko-KR" sz="3600" dirty="0"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r>
                  <a:rPr kumimoji="1" lang="ko-KR" altLang="en-US" sz="3600" dirty="0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그렇기 때문에 </a:t>
                </a:r>
                <a:r>
                  <a:rPr kumimoji="1" lang="ko-KR" altLang="en-US" sz="3600" b="1" dirty="0">
                    <a:latin typeface="Spoqa Han Sans Neo Bold" panose="020B0500000000000000" pitchFamily="34" charset="-128"/>
                    <a:ea typeface="Spoqa Han Sans Neo Bold" panose="020B0500000000000000" pitchFamily="34" charset="-128"/>
                  </a:rPr>
                  <a:t>경험적 위험도</a:t>
                </a:r>
                <a:r>
                  <a:rPr kumimoji="1" lang="en-US" altLang="ko-KR" sz="3600" b="1" dirty="0">
                    <a:latin typeface="Spoqa Han Sans Neo Bold" panose="020B0500000000000000" pitchFamily="34" charset="-128"/>
                    <a:ea typeface="Spoqa Han Sans Neo Bold" panose="020B0500000000000000" pitchFamily="34" charset="-128"/>
                  </a:rPr>
                  <a:t>(empirical risk)</a:t>
                </a:r>
                <a:r>
                  <a:rPr kumimoji="1" lang="ko-KR" altLang="en-US" sz="3600" dirty="0" err="1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를</a:t>
                </a:r>
                <a:r>
                  <a:rPr kumimoji="1" lang="ko-KR" altLang="en-US" sz="3600" dirty="0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대신 최소화하여 근사 한다 </a:t>
                </a:r>
                <a:r>
                  <a:rPr kumimoji="1" lang="en-US" altLang="ko-KR" sz="3600" dirty="0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!</a:t>
                </a:r>
              </a:p>
              <a:p>
                <a:endParaRPr kumimoji="1" lang="en-US" altLang="ko-KR" sz="3600" dirty="0"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sz="36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kumimoji="1" lang="en-US" altLang="ko-KR" sz="3600" b="0" i="1" smtClean="0">
                              <a:latin typeface="Cambria Math" panose="02040503050406030204" pitchFamily="18" charset="0"/>
                            </a:rPr>
                            <m:t>𝑒𝑚𝑝</m:t>
                          </m:r>
                        </m:sub>
                      </m:sSub>
                      <m:d>
                        <m:dPr>
                          <m:ctrlPr>
                            <a:rPr kumimoji="1" lang="en-US" altLang="ko-Kore-KR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ore-KR" sz="36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kumimoji="1" lang="en-US" altLang="ko-Kore-KR" sz="36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ko-Kore-KR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ko-Kore-KR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ko-Kore-KR" sz="3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kumimoji="1" lang="en-US" altLang="ko-Kore-KR" sz="3600" b="0" i="1" smtClean="0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ctrlPr>
                            <a:rPr kumimoji="1" lang="en-US" altLang="ko-Kore-KR" sz="36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kumimoji="1" lang="en-US" altLang="ko-Kore-KR" sz="3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ko-Kore-KR" sz="36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ko-Kore-KR" sz="3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kumimoji="1" lang="en-US" altLang="ko-Kore-KR" sz="36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kumimoji="1" lang="en-US" altLang="ko-Kore-KR" sz="3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ko-Kore-KR" sz="3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kumimoji="1" lang="en-US" altLang="ko-Kore-KR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ko-Kore-KR" sz="3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ore-KR" sz="36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ko-Kore-KR" sz="36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kumimoji="1" lang="en-US" altLang="ko-Kore-KR" sz="36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kumimoji="1" lang="en-US" altLang="ko-Kore-KR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ore-KR" sz="36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ore-KR" sz="3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1" lang="en-US" altLang="ko-Kore-KR" sz="3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kumimoji="1" lang="en-US" altLang="ko-Kore-KR" sz="3600" b="0" i="1" dirty="0">
                  <a:latin typeface="Cambria Math" panose="02040503050406030204" pitchFamily="18" charset="0"/>
                </a:endParaRPr>
              </a:p>
              <a:p>
                <a:pPr algn="ctr"/>
                <a:endParaRPr kumimoji="1" lang="en-US" altLang="ko-Kore-KR" sz="3600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1" lang="en-US" altLang="ko-Kore-KR" sz="36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1" lang="en-US" altLang="ko-Kore-KR" sz="36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r>
                      <a:rPr kumimoji="1" lang="en-US" altLang="ko-Kore-KR" sz="36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kumimoji="1" lang="en-US" altLang="ko-Kore-KR" sz="36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1" lang="en-US" altLang="ko-Kore-KR" sz="3600" b="0" i="0" smtClean="0">
                            <a:latin typeface="Cambria Math" panose="02040503050406030204" pitchFamily="18" charset="0"/>
                          </a:rPr>
                          <m:t>arg</m:t>
                        </m:r>
                      </m:fName>
                      <m:e>
                        <m:func>
                          <m:funcPr>
                            <m:ctrlPr>
                              <a:rPr kumimoji="1" lang="en-US" altLang="ko-Kore-KR" sz="36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kumimoji="1" lang="en-US" altLang="ko-Kore-KR" sz="3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kumimoji="1" lang="en-US" altLang="ko-Kore-KR" sz="3600" b="0" i="0" smtClean="0">
                                    <a:latin typeface="Cambria Math" panose="02040503050406030204" pitchFamily="18" charset="0"/>
                                  </a:rPr>
                                  <m:t>min</m:t>
                                </m:r>
                              </m:e>
                              <m:lim>
                                <m:r>
                                  <a:rPr kumimoji="1" lang="en-US" altLang="ko-Kore-KR" sz="3600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kumimoji="1" lang="en-US" altLang="ko-Kore-KR" sz="3600" b="0" i="1" smtClean="0"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kumimoji="1" lang="en-US" altLang="ko-Kore-KR" sz="3600" b="0" i="1" smtClean="0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lim>
                            </m:limLow>
                          </m:fName>
                          <m:e>
                            <m:sSub>
                              <m:sSubPr>
                                <m:ctrlPr>
                                  <a:rPr kumimoji="1" lang="en-US" altLang="ko-Kore-KR" sz="3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ore-KR" sz="3600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kumimoji="1" lang="en-US" altLang="ko-Kore-KR" sz="3600" b="0" i="1" smtClean="0">
                                    <a:latin typeface="Cambria Math" panose="02040503050406030204" pitchFamily="18" charset="0"/>
                                  </a:rPr>
                                  <m:t>𝑒𝑚𝑝</m:t>
                                </m:r>
                              </m:sub>
                            </m:sSub>
                            <m:r>
                              <a:rPr kumimoji="1" lang="en-US" altLang="ko-Kore-KR" sz="36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kumimoji="1" lang="en-US" altLang="ko-Kore-KR" sz="36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kumimoji="1" lang="en-US" altLang="ko-Kore-KR" sz="36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e>
                    </m:func>
                  </m:oMath>
                </a14:m>
                <a:r>
                  <a:rPr kumimoji="1" lang="en-US" altLang="ko-Kore-KR" sz="3600" dirty="0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</a:t>
                </a:r>
              </a:p>
              <a:p>
                <a:pPr algn="ctr"/>
                <a:endParaRPr kumimoji="1" lang="en-US" altLang="ko-Kore-KR" sz="3600" dirty="0"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r>
                  <a:rPr kumimoji="1" lang="ko-KR" altLang="en-US" sz="3600" dirty="0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이러한 최소화하는 과정을 경험적 위험도 최소화 </a:t>
                </a:r>
                <a:r>
                  <a:rPr kumimoji="1" lang="en-US" altLang="ko-KR" sz="3600" dirty="0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(empirical risk minimization;</a:t>
                </a:r>
                <a:r>
                  <a:rPr kumimoji="1" lang="ko-KR" altLang="en-US" sz="3600" dirty="0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</a:t>
                </a:r>
                <a:r>
                  <a:rPr kumimoji="1" lang="en-US" altLang="ko-KR" sz="3600" dirty="0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ERM)</a:t>
                </a:r>
                <a:r>
                  <a:rPr kumimoji="1" lang="ko-KR" altLang="en-US" sz="3600" dirty="0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이라고 한다</a:t>
                </a:r>
                <a:r>
                  <a:rPr kumimoji="1" lang="en-US" altLang="ko-KR" sz="3600" dirty="0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.</a:t>
                </a:r>
              </a:p>
              <a:p>
                <a:r>
                  <a:rPr kumimoji="1" lang="ko-KR" altLang="en-US" sz="3600" b="1" dirty="0">
                    <a:latin typeface="Spoqa Han Sans Neo Bold" panose="020B0500000000000000" pitchFamily="34" charset="-128"/>
                    <a:ea typeface="Spoqa Han Sans Neo Bold" panose="020B0500000000000000" pitchFamily="34" charset="-128"/>
                  </a:rPr>
                  <a:t>그러나</a:t>
                </a:r>
                <a:r>
                  <a:rPr kumimoji="1" lang="en-US" altLang="ko-KR" sz="3600" b="1" dirty="0">
                    <a:latin typeface="Spoqa Han Sans Neo Bold" panose="020B0500000000000000" pitchFamily="34" charset="-128"/>
                    <a:ea typeface="Spoqa Han Sans Neo Bold" panose="020B0500000000000000" pitchFamily="34" charset="-128"/>
                  </a:rPr>
                  <a:t>,</a:t>
                </a:r>
                <a:r>
                  <a:rPr kumimoji="1" lang="ko-KR" altLang="en-US" sz="3600" b="1" dirty="0">
                    <a:latin typeface="Spoqa Han Sans Neo Bold" panose="020B0500000000000000" pitchFamily="34" charset="-128"/>
                    <a:ea typeface="Spoqa Han Sans Neo Bold" panose="020B0500000000000000" pitchFamily="34" charset="-128"/>
                  </a:rPr>
                  <a:t> 이 경험적 최소화는 </a:t>
                </a:r>
                <a:r>
                  <a:rPr kumimoji="1" lang="en-US" altLang="ko-KR" sz="3600" b="1" dirty="0">
                    <a:latin typeface="Spoqa Han Sans Neo Bold" panose="020B0500000000000000" pitchFamily="34" charset="-128"/>
                    <a:ea typeface="Spoqa Han Sans Neo Bold" panose="020B0500000000000000" pitchFamily="34" charset="-128"/>
                  </a:rPr>
                  <a:t>‘</a:t>
                </a:r>
                <a:r>
                  <a:rPr kumimoji="1" lang="ko-KR" altLang="en-US" sz="3600" b="1" dirty="0">
                    <a:latin typeface="Spoqa Han Sans Neo Bold" panose="020B0500000000000000" pitchFamily="34" charset="-128"/>
                    <a:ea typeface="Spoqa Han Sans Neo Bold" panose="020B0500000000000000" pitchFamily="34" charset="-128"/>
                  </a:rPr>
                  <a:t>근사</a:t>
                </a:r>
                <a:r>
                  <a:rPr kumimoji="1" lang="en-US" altLang="ko-KR" sz="3600" b="1" dirty="0">
                    <a:latin typeface="Spoqa Han Sans Neo Bold" panose="020B0500000000000000" pitchFamily="34" charset="-128"/>
                    <a:ea typeface="Spoqa Han Sans Neo Bold" panose="020B0500000000000000" pitchFamily="34" charset="-128"/>
                  </a:rPr>
                  <a:t>’</a:t>
                </a:r>
                <a:r>
                  <a:rPr kumimoji="1" lang="ko-KR" altLang="en-US" sz="3600" b="1" dirty="0">
                    <a:latin typeface="Spoqa Han Sans Neo Bold" panose="020B0500000000000000" pitchFamily="34" charset="-128"/>
                    <a:ea typeface="Spoqa Han Sans Neo Bold" panose="020B0500000000000000" pitchFamily="34" charset="-128"/>
                  </a:rPr>
                  <a:t>라는 의미처럼</a:t>
                </a:r>
                <a:r>
                  <a:rPr kumimoji="1" lang="en-US" altLang="ko-KR" sz="3600" b="1" dirty="0">
                    <a:latin typeface="Spoqa Han Sans Neo Bold" panose="020B0500000000000000" pitchFamily="34" charset="-128"/>
                    <a:ea typeface="Spoqa Han Sans Neo Bold" panose="020B0500000000000000" pitchFamily="34" charset="-128"/>
                  </a:rPr>
                  <a:t>,</a:t>
                </a:r>
                <a:r>
                  <a:rPr kumimoji="1" lang="ko-KR" altLang="en-US" sz="3600" b="1" dirty="0">
                    <a:latin typeface="Spoqa Han Sans Neo Bold" panose="020B0500000000000000" pitchFamily="34" charset="-128"/>
                    <a:ea typeface="Spoqa Han Sans Neo Bold" panose="020B0500000000000000" pitchFamily="34" charset="-128"/>
                  </a:rPr>
                  <a:t> 실제 위험도의 최소화를 의미하지 않는다 </a:t>
                </a:r>
                <a:r>
                  <a:rPr kumimoji="1" lang="en-US" altLang="ko-KR" sz="3600" b="1" dirty="0">
                    <a:latin typeface="Spoqa Han Sans Neo Bold" panose="020B0500000000000000" pitchFamily="34" charset="-128"/>
                    <a:ea typeface="Spoqa Han Sans Neo Bold" panose="020B0500000000000000" pitchFamily="34" charset="-128"/>
                  </a:rPr>
                  <a:t>!</a:t>
                </a:r>
                <a:r>
                  <a:rPr kumimoji="1" lang="ko-KR" altLang="en-US" sz="3600" b="1" dirty="0">
                    <a:latin typeface="Spoqa Han Sans Neo Bold" panose="020B0500000000000000" pitchFamily="34" charset="-128"/>
                    <a:ea typeface="Spoqa Han Sans Neo Bold" panose="020B0500000000000000" pitchFamily="34" charset="-128"/>
                  </a:rPr>
                  <a:t>  </a:t>
                </a:r>
                <a:r>
                  <a:rPr kumimoji="1" lang="en-US" altLang="ko-KR" sz="3600" b="1" dirty="0">
                    <a:latin typeface="Spoqa Han Sans Neo Bold" panose="020B0500000000000000" pitchFamily="34" charset="-128"/>
                    <a:ea typeface="Spoqa Han Sans Neo Bold" panose="020B0500000000000000" pitchFamily="34" charset="-128"/>
                    <a:sym typeface="Wingdings" pitchFamily="2" charset="2"/>
                  </a:rPr>
                  <a:t> </a:t>
                </a:r>
                <a:r>
                  <a:rPr kumimoji="1" lang="ko-KR" altLang="en-US" sz="3600" b="1" dirty="0">
                    <a:latin typeface="Spoqa Han Sans Neo Bold" panose="020B0500000000000000" pitchFamily="34" charset="-128"/>
                    <a:ea typeface="Spoqa Han Sans Neo Bold" panose="020B0500000000000000" pitchFamily="34" charset="-128"/>
                    <a:sym typeface="Wingdings" pitchFamily="2" charset="2"/>
                  </a:rPr>
                  <a:t>모델 검증을 위해 </a:t>
                </a:r>
                <a:r>
                  <a:rPr kumimoji="1" lang="en-US" altLang="ko-KR" sz="3600" b="1" dirty="0">
                    <a:latin typeface="Spoqa Han Sans Neo Bold" panose="020B0500000000000000" pitchFamily="34" charset="-128"/>
                    <a:ea typeface="Spoqa Han Sans Neo Bold" panose="020B0500000000000000" pitchFamily="34" charset="-128"/>
                    <a:sym typeface="Wingdings" pitchFamily="2" charset="2"/>
                  </a:rPr>
                  <a:t>Train</a:t>
                </a:r>
                <a:r>
                  <a:rPr kumimoji="1" lang="ko-KR" altLang="en-US" sz="3600" b="1" dirty="0">
                    <a:latin typeface="Spoqa Han Sans Neo Bold" panose="020B0500000000000000" pitchFamily="34" charset="-128"/>
                    <a:ea typeface="Spoqa Han Sans Neo Bold" panose="020B0500000000000000" pitchFamily="34" charset="-128"/>
                    <a:sym typeface="Wingdings" pitchFamily="2" charset="2"/>
                  </a:rPr>
                  <a:t>외에 </a:t>
                </a:r>
                <a:r>
                  <a:rPr kumimoji="1" lang="en-US" altLang="ko-KR" sz="3600" b="1" dirty="0">
                    <a:latin typeface="Spoqa Han Sans Neo Bold" panose="020B0500000000000000" pitchFamily="34" charset="-128"/>
                    <a:ea typeface="Spoqa Han Sans Neo Bold" panose="020B0500000000000000" pitchFamily="34" charset="-128"/>
                    <a:sym typeface="Wingdings" pitchFamily="2" charset="2"/>
                  </a:rPr>
                  <a:t>Valid/Test </a:t>
                </a:r>
                <a:r>
                  <a:rPr kumimoji="1" lang="ko-KR" altLang="en-US" sz="3600" b="1" dirty="0" err="1">
                    <a:latin typeface="Spoqa Han Sans Neo Bold" panose="020B0500000000000000" pitchFamily="34" charset="-128"/>
                    <a:ea typeface="Spoqa Han Sans Neo Bold" panose="020B0500000000000000" pitchFamily="34" charset="-128"/>
                    <a:sym typeface="Wingdings" pitchFamily="2" charset="2"/>
                  </a:rPr>
                  <a:t>를</a:t>
                </a:r>
                <a:r>
                  <a:rPr kumimoji="1" lang="ko-KR" altLang="en-US" sz="3600" b="1" dirty="0">
                    <a:latin typeface="Spoqa Han Sans Neo Bold" panose="020B0500000000000000" pitchFamily="34" charset="-128"/>
                    <a:ea typeface="Spoqa Han Sans Neo Bold" panose="020B0500000000000000" pitchFamily="34" charset="-128"/>
                    <a:sym typeface="Wingdings" pitchFamily="2" charset="2"/>
                  </a:rPr>
                  <a:t> 따로 하는 이유</a:t>
                </a:r>
                <a:r>
                  <a:rPr kumimoji="1" lang="en-US" altLang="ko-KR" sz="3600" b="1" dirty="0">
                    <a:latin typeface="Spoqa Han Sans Neo Bold" panose="020B0500000000000000" pitchFamily="34" charset="-128"/>
                    <a:ea typeface="Spoqa Han Sans Neo Bold" panose="020B0500000000000000" pitchFamily="34" charset="-128"/>
                    <a:sym typeface="Wingdings" pitchFamily="2" charset="2"/>
                  </a:rPr>
                  <a:t>! </a:t>
                </a:r>
                <a:endParaRPr kumimoji="1" lang="en-US" altLang="ko-Kore-KR" sz="3600" b="1" dirty="0">
                  <a:latin typeface="Spoqa Han Sans Neo Bold" panose="020B0500000000000000" pitchFamily="34" charset="-128"/>
                  <a:ea typeface="Spoqa Han Sans Neo Bold" panose="020B0500000000000000" pitchFamily="34" charset="-128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5134526-9B47-2148-82B1-5944E4BA06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4718" y="4858751"/>
                <a:ext cx="16541420" cy="8526180"/>
              </a:xfrm>
              <a:prstGeom prst="rect">
                <a:avLst/>
              </a:prstGeom>
              <a:blipFill>
                <a:blip r:embed="rId4"/>
                <a:stretch>
                  <a:fillRect l="-1151" t="-892" b="-178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Shape 133">
            <a:extLst>
              <a:ext uri="{FF2B5EF4-FFF2-40B4-BE49-F238E27FC236}">
                <a16:creationId xmlns:a16="http://schemas.microsoft.com/office/drawing/2014/main" id="{5C5D68C0-E0D3-AC43-A897-543113CA0166}"/>
              </a:ext>
            </a:extLst>
          </p:cNvPr>
          <p:cNvSpPr/>
          <p:nvPr/>
        </p:nvSpPr>
        <p:spPr>
          <a:xfrm>
            <a:off x="2398118" y="3617640"/>
            <a:ext cx="17498020" cy="16030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 marL="685800" indent="-685800" algn="l" defTabSz="457200">
              <a:spcBef>
                <a:spcPts val="1200"/>
              </a:spcBef>
              <a:spcAft>
                <a:spcPts val="1500"/>
              </a:spcAft>
              <a:buFont typeface="Arial" panose="020B0604020202020204" pitchFamily="34" charset="0"/>
              <a:buChar char="•"/>
              <a:defRPr sz="4500" spc="-45">
                <a:solidFill>
                  <a:srgbClr val="53585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R" altLang="en-US" sz="4800" b="1" dirty="0">
                <a:latin typeface="Spoqa Han Sans Neo Bold" panose="020B0500000000000000" pitchFamily="34" charset="-128"/>
                <a:ea typeface="SpoqaHanSans-Bold"/>
              </a:rPr>
              <a:t>경험적 위험도</a:t>
            </a:r>
            <a:r>
              <a:rPr lang="en-US" altLang="ko-KR" sz="4800" b="1" dirty="0">
                <a:latin typeface="Spoqa Han Sans Neo Bold" panose="020B0500000000000000" pitchFamily="34" charset="-128"/>
                <a:ea typeface="SpoqaHanSans-Bold"/>
              </a:rPr>
              <a:t>(empirical risk)</a:t>
            </a:r>
            <a:endParaRPr lang="en-US" altLang="ko-KR" sz="3200" dirty="0">
              <a:latin typeface="Spoqa Han Sans Neo Bold" panose="020B0500000000000000" pitchFamily="34" charset="-128"/>
              <a:ea typeface="SpoqaHanSans-Bold"/>
            </a:endParaRPr>
          </a:p>
          <a:p>
            <a:pPr lvl="1" defTabSz="457200">
              <a:spcBef>
                <a:spcPts val="1200"/>
              </a:spcBef>
              <a:spcAft>
                <a:spcPts val="1500"/>
              </a:spcAft>
              <a:defRPr sz="4500" spc="-45">
                <a:solidFill>
                  <a:srgbClr val="53585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-US" altLang="ko-KR" sz="3200" dirty="0">
              <a:latin typeface="Spoqa Han Sans Neo Bold" panose="020B0500000000000000" pitchFamily="34" charset="-128"/>
              <a:ea typeface="SpoqaHanSans-Bold"/>
            </a:endParaRPr>
          </a:p>
        </p:txBody>
      </p:sp>
    </p:spTree>
    <p:extLst>
      <p:ext uri="{BB962C8B-B14F-4D97-AF65-F5344CB8AC3E}">
        <p14:creationId xmlns:p14="http://schemas.microsoft.com/office/powerpoint/2010/main" val="30442125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224">
            <a:extLst>
              <a:ext uri="{FF2B5EF4-FFF2-40B4-BE49-F238E27FC236}">
                <a16:creationId xmlns:a16="http://schemas.microsoft.com/office/drawing/2014/main" id="{579A8D10-BC25-C34F-8F94-E55FD2372F35}"/>
              </a:ext>
            </a:extLst>
          </p:cNvPr>
          <p:cNvSpPr/>
          <p:nvPr/>
        </p:nvSpPr>
        <p:spPr>
          <a:xfrm>
            <a:off x="1524000" y="1460302"/>
            <a:ext cx="16499854" cy="487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ore-KR" altLang="en-US" b="1" dirty="0"/>
              <a:t>배치</a:t>
            </a:r>
            <a:r>
              <a:rPr lang="en-US" altLang="ko-Kore-KR" b="1" dirty="0"/>
              <a:t>(batch)</a:t>
            </a:r>
            <a:r>
              <a:rPr lang="ko-Kore-KR" altLang="en-US" b="1" dirty="0"/>
              <a:t>와 미니배치</a:t>
            </a:r>
            <a:r>
              <a:rPr lang="en-US" altLang="ko-Kore-KR" b="1" dirty="0"/>
              <a:t>(minibatch)</a:t>
            </a:r>
          </a:p>
        </p:txBody>
      </p:sp>
      <p:sp>
        <p:nvSpPr>
          <p:cNvPr id="17" name="슬라이드 번호 개체 틀 4">
            <a:extLst>
              <a:ext uri="{FF2B5EF4-FFF2-40B4-BE49-F238E27FC236}">
                <a16:creationId xmlns:a16="http://schemas.microsoft.com/office/drawing/2014/main" id="{103780E0-235B-8749-9316-0B73604FDB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39179" y="13061191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22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19" name="Shape 222">
            <a:extLst>
              <a:ext uri="{FF2B5EF4-FFF2-40B4-BE49-F238E27FC236}">
                <a16:creationId xmlns:a16="http://schemas.microsoft.com/office/drawing/2014/main" id="{D46E4FB7-4E76-CA4B-A767-5E1E0DCE388B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4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20" name="Shape 223">
            <a:extLst>
              <a:ext uri="{FF2B5EF4-FFF2-40B4-BE49-F238E27FC236}">
                <a16:creationId xmlns:a16="http://schemas.microsoft.com/office/drawing/2014/main" id="{AB048E89-3329-E94A-9971-126D2453AE96}"/>
              </a:ext>
            </a:extLst>
          </p:cNvPr>
          <p:cNvSpPr/>
          <p:nvPr/>
        </p:nvSpPr>
        <p:spPr>
          <a:xfrm>
            <a:off x="20828000" y="2200124"/>
            <a:ext cx="2540000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R" altLang="en-US" dirty="0"/>
              <a:t>최적화 </a:t>
            </a:r>
            <a:r>
              <a:rPr lang="en-US" altLang="ko-KR" dirty="0"/>
              <a:t>[Optimization]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Shape 133">
                <a:extLst>
                  <a:ext uri="{FF2B5EF4-FFF2-40B4-BE49-F238E27FC236}">
                    <a16:creationId xmlns:a16="http://schemas.microsoft.com/office/drawing/2014/main" id="{AF1AFE7C-AA14-5E4C-8882-A058F05EC377}"/>
                  </a:ext>
                </a:extLst>
              </p:cNvPr>
              <p:cNvSpPr/>
              <p:nvPr/>
            </p:nvSpPr>
            <p:spPr>
              <a:xfrm>
                <a:off x="2301639" y="3671086"/>
                <a:ext cx="17129761" cy="9750105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12700" tIns="12700" rIns="12700" bIns="12700" anchor="t">
                <a:spAutoFit/>
              </a:bodyPr>
              <a:lstStyle/>
              <a:p>
                <a:pPr algn="just" latinLnBrk="1"/>
                <a:r>
                  <a:rPr lang="ko-Kore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일반적인 </a:t>
                </a:r>
                <a:r>
                  <a:rPr lang="en-US" altLang="ko-Kore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ML</a:t>
                </a:r>
                <a:r>
                  <a:rPr lang="ko-Kore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에서</a:t>
                </a:r>
                <a:r>
                  <a:rPr lang="en-US" altLang="ko-Kore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, </a:t>
                </a:r>
                <a:r>
                  <a:rPr lang="ko-Kore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우리는 </a:t>
                </a:r>
                <a:r>
                  <a:rPr lang="en-US" altLang="ko-Kore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train </a:t>
                </a:r>
                <a:r>
                  <a:rPr lang="ko-Kore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데이터로 학습할 것이기에</a:t>
                </a:r>
                <a:r>
                  <a:rPr lang="en-US" altLang="ko-Kore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, </a:t>
                </a:r>
                <a:r>
                  <a:rPr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empirical risk</a:t>
                </a:r>
                <a:r>
                  <a:rPr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 </a:t>
                </a:r>
                <a:r>
                  <a:rPr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minimize </a:t>
                </a:r>
                <a:r>
                  <a:rPr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할 것이다</a:t>
                </a:r>
                <a:r>
                  <a:rPr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.</a:t>
                </a:r>
              </a:p>
              <a:p>
                <a:pPr algn="just" latinLnBrk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kumimoji="1" lang="en-US" altLang="ko-Kore-KR" sz="36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ko-Kore-KR" sz="36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r>
                        <a:rPr kumimoji="1" lang="en-US" altLang="ko-KR" sz="36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ko-KR" sz="36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kumimoji="1" lang="en-US" altLang="ko-KR" sz="36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func>
                        <m:funcPr>
                          <m:ctrlPr>
                            <a:rPr kumimoji="1" lang="en-US" altLang="ko-Kore-KR" sz="36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ko-Kore-KR" sz="360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kumimoji="1" lang="en-US" altLang="ko-Kore-KR" sz="36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kumimoji="1" lang="en-US" altLang="ko-Kore-KR" sz="36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kumimoji="1" lang="en-US" altLang="ko-Kore-KR" sz="360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kumimoji="1" lang="en-US" altLang="ko-Kore-KR" sz="36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r>
                                    <a:rPr kumimoji="1" lang="en-US" altLang="ko-Kore-KR" sz="36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kumimoji="1" lang="en-US" altLang="ko-Kore-KR" sz="36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lim>
                              </m:limLow>
                            </m:fName>
                            <m:e>
                              <m:sSub>
                                <m:sSubPr>
                                  <m:ctrlPr>
                                    <a:rPr kumimoji="1" lang="en-US" altLang="ko-Kore-KR" sz="36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ore-KR" sz="36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kumimoji="1" lang="en-US" altLang="ko-Kore-KR" sz="36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</a:rPr>
                                    <m:t>𝑒𝑚𝑝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kumimoji="1" lang="en-US" altLang="ko-Kore-KR" sz="36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ko-Kore-KR" sz="36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kumimoji="1" lang="en-US" altLang="ko-Kore-KR" sz="3600" b="0" i="1" smtClean="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1" lang="en-US" altLang="ko-Kore-KR" sz="3600" b="0" i="1" smtClean="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d>
                                </m:e>
                              </m:d>
                            </m:e>
                          </m:func>
                          <m:r>
                            <a:rPr kumimoji="1" lang="en-US" altLang="ko-Kore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nary>
                            <m:naryPr>
                              <m:chr m:val="∑"/>
                              <m:ctrlPr>
                                <a:rPr kumimoji="1" lang="en-US" altLang="ko-Kore-KR" sz="36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kumimoji="1" lang="en-US" altLang="ko-Kore-KR" sz="36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kumimoji="1" lang="en-US" altLang="ko-Kore-KR" sz="36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m:rPr>
                                  <m:brk m:alnAt="7"/>
                                </m:rPr>
                                <a:rPr kumimoji="1" lang="en-US" altLang="ko-Kore-KR" sz="36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kumimoji="1" lang="en-US" altLang="ko-Kore-KR" sz="36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ore-KR" sz="36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kumimoji="1" lang="en-US" altLang="ko-Kore-KR" sz="36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kumimoji="1" lang="en-US" altLang="ko-Kore-KR" sz="36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kumimoji="1" lang="en-US" altLang="ko-Kore-KR" sz="36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kumimoji="1" lang="en-US" altLang="ko-Kore-KR" sz="36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func>
                      <m:r>
                        <a:rPr kumimoji="1" lang="en-US" altLang="ko-Kore-KR" sz="36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altLang="ko-KR" sz="36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  <a:sym typeface="Wingdings" pitchFamily="2" charset="2"/>
                </a:endParaRPr>
              </a:p>
              <a:p>
                <a:pPr algn="just" latinLnBrk="1"/>
                <a:endParaRPr lang="en-US" altLang="ko-KR" sz="36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  <a:sym typeface="Wingdings" pitchFamily="2" charset="2"/>
                </a:endParaRPr>
              </a:p>
              <a:p>
                <a:pPr algn="just" latinLnBrk="1"/>
                <a:r>
                  <a:rPr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예를 들어</a:t>
                </a:r>
                <a:r>
                  <a:rPr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, maximum likelihood estimation(MLE)</a:t>
                </a:r>
                <a:r>
                  <a:rPr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라면</a:t>
                </a:r>
                <a:r>
                  <a:rPr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,</a:t>
                </a:r>
              </a:p>
              <a:p>
                <a:pPr algn="just" latinLnBrk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sSupPr>
                        <m:e>
                          <m:r>
                            <a:rPr lang="en-US" altLang="ko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𝜃</m:t>
                          </m:r>
                        </m:e>
                        <m:sup>
                          <m:r>
                            <a:rPr lang="en-US" altLang="ko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∗</m:t>
                          </m:r>
                        </m:sup>
                      </m:sSup>
                      <m:r>
                        <a:rPr lang="en-US" altLang="ko-KR" sz="36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=</m:t>
                      </m:r>
                      <m:func>
                        <m:funcPr>
                          <m:ctrlPr>
                            <a:rPr lang="en-US" altLang="ko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3600" b="0" i="0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" panose="020B0500000000000000" pitchFamily="34" charset="-128"/>
                              <a:sym typeface="Wingdings" pitchFamily="2" charset="2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US" altLang="ko-KR" sz="36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altLang="ko-KR" sz="36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3600" b="0" i="0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" panose="020B0500000000000000" pitchFamily="34" charset="-128"/>
                                      <a:sym typeface="Wingdings" pitchFamily="2" charset="2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US" altLang="ko-KR" sz="36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𝜃</m:t>
                                  </m:r>
                                </m:lim>
                              </m:limLow>
                            </m:fName>
                            <m:e>
                              <m:nary>
                                <m:naryPr>
                                  <m:chr m:val="∑"/>
                                  <m:ctrlPr>
                                    <a:rPr lang="en-US" altLang="ko-KR" sz="36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</m:ctrlPr>
                                </m:naryPr>
                                <m:sub>
                                  <m:r>
                                    <a:rPr lang="en-US" altLang="ko-KR" sz="36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altLang="ko-KR" sz="36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𝑚</m:t>
                                  </m:r>
                                </m:sup>
                                <m:e>
                                  <m:func>
                                    <m:funcPr>
                                      <m:ctrlPr>
                                        <a:rPr lang="en-US" altLang="ko-KR" sz="3600" b="0" i="1" smtClean="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  <a:sym typeface="Wingdings" pitchFamily="2" charset="2"/>
                                        </a:rPr>
                                      </m:ctrlPr>
                                    </m:funcPr>
                                    <m:fName>
                                      <m:sSub>
                                        <m:sSubPr>
                                          <m:ctrlPr>
                                            <a:rPr lang="en-US" altLang="ko-KR" sz="3600" b="0" i="1" smtClean="0">
                                              <a:solidFill>
                                                <a:srgbClr val="53585F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  <a:sym typeface="Wingdings" pitchFamily="2" charset="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ko-KR" sz="3600" b="0" i="0" smtClean="0">
                                              <a:solidFill>
                                                <a:srgbClr val="53585F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" panose="020B0500000000000000" pitchFamily="34" charset="-128"/>
                                              <a:sym typeface="Wingdings" pitchFamily="2" charset="2"/>
                                            </a:rPr>
                                            <m:t>log</m:t>
                                          </m:r>
                                        </m:e>
                                        <m:sub>
                                          <m:sSub>
                                            <m:sSubPr>
                                              <m:ctrlPr>
                                                <a:rPr lang="en-US" altLang="ko-KR" sz="3600" b="0" i="1" smtClean="0">
                                                  <a:solidFill>
                                                    <a:srgbClr val="53585F"/>
                                                  </a:solidFill>
                                                  <a:latin typeface="Cambria Math" panose="02040503050406030204" pitchFamily="18" charset="0"/>
                                                  <a:ea typeface="Spoqa Han Sans Neo Bold" panose="020B0500000000000000" pitchFamily="34" charset="-128"/>
                                                  <a:sym typeface="Wingdings" pitchFamily="2" charset="2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ko-KR" sz="3600" b="0" i="1" smtClean="0">
                                                  <a:solidFill>
                                                    <a:srgbClr val="53585F"/>
                                                  </a:solidFill>
                                                  <a:latin typeface="Cambria Math" panose="02040503050406030204" pitchFamily="18" charset="0"/>
                                                  <a:ea typeface="Spoqa Han Sans Neo Bold" panose="020B0500000000000000" pitchFamily="34" charset="-128"/>
                                                  <a:sym typeface="Wingdings" pitchFamily="2" charset="2"/>
                                                </a:rPr>
                                                <m:t>𝑝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sz="3600" b="0" i="1" smtClean="0">
                                                  <a:solidFill>
                                                    <a:srgbClr val="53585F"/>
                                                  </a:solidFill>
                                                  <a:latin typeface="Cambria Math" panose="02040503050406030204" pitchFamily="18" charset="0"/>
                                                  <a:ea typeface="Spoqa Han Sans Neo Bold" panose="020B0500000000000000" pitchFamily="34" charset="-128"/>
                                                  <a:sym typeface="Wingdings" pitchFamily="2" charset="2"/>
                                                </a:rPr>
                                                <m:t>𝑚𝑜𝑑𝑒𝑙</m:t>
                                              </m:r>
                                            </m:sub>
                                          </m:sSub>
                                        </m:sub>
                                      </m:sSub>
                                    </m:fName>
                                    <m:e>
                                      <m:r>
                                        <a:rPr lang="en-US" altLang="ko-KR" sz="3600" b="0" i="1" smtClean="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  <a:sym typeface="Wingdings" pitchFamily="2" charset="2"/>
                                        </a:rPr>
                                        <m:t>(</m:t>
                                      </m:r>
                                      <m:sSup>
                                        <m:sSupPr>
                                          <m:ctrlPr>
                                            <a:rPr lang="en-US" altLang="ko-KR" sz="3600" b="0" i="1" smtClean="0">
                                              <a:solidFill>
                                                <a:srgbClr val="53585F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  <a:sym typeface="Wingdings" pitchFamily="2" charset="2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ko-KR" sz="3600" b="0" i="1" smtClean="0">
                                              <a:solidFill>
                                                <a:srgbClr val="53585F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  <a:sym typeface="Wingdings" pitchFamily="2" charset="2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en-US" altLang="ko-KR" sz="3600" b="0" i="1" smtClean="0">
                                              <a:solidFill>
                                                <a:srgbClr val="53585F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  <a:sym typeface="Wingdings" pitchFamily="2" charset="2"/>
                                            </a:rPr>
                                            <m:t>𝑖</m:t>
                                          </m:r>
                                        </m:sup>
                                      </m:sSup>
                                      <m:r>
                                        <a:rPr lang="en-US" altLang="ko-KR" sz="3600" b="0" i="1" smtClean="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  <a:sym typeface="Wingdings" pitchFamily="2" charset="2"/>
                                        </a:rPr>
                                        <m:t>, </m:t>
                                      </m:r>
                                      <m:sSup>
                                        <m:sSupPr>
                                          <m:ctrlPr>
                                            <a:rPr lang="en-US" altLang="ko-KR" sz="3600" b="0" i="1" smtClean="0">
                                              <a:solidFill>
                                                <a:srgbClr val="53585F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  <a:sym typeface="Wingdings" pitchFamily="2" charset="2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ko-KR" sz="3600" b="0" i="1" smtClean="0">
                                              <a:solidFill>
                                                <a:srgbClr val="53585F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  <a:sym typeface="Wingdings" pitchFamily="2" charset="2"/>
                                            </a:rPr>
                                            <m:t>𝑦</m:t>
                                          </m:r>
                                        </m:e>
                                        <m:sup>
                                          <m:r>
                                            <a:rPr lang="en-US" altLang="ko-KR" sz="3600" b="0" i="1" smtClean="0">
                                              <a:solidFill>
                                                <a:srgbClr val="53585F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  <a:sym typeface="Wingdings" pitchFamily="2" charset="2"/>
                                            </a:rPr>
                                            <m:t>𝑖</m:t>
                                          </m:r>
                                        </m:sup>
                                      </m:sSup>
                                      <m:r>
                                        <a:rPr lang="en-US" altLang="ko-KR" sz="3600" b="0" i="1" smtClean="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  <a:sym typeface="Wingdings" pitchFamily="2" charset="2"/>
                                        </a:rPr>
                                        <m:t>;</m:t>
                                      </m:r>
                                      <m:r>
                                        <a:rPr lang="en-US" altLang="ko-KR" sz="3600" b="0" i="1" smtClean="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  <a:sym typeface="Wingdings" pitchFamily="2" charset="2"/>
                                        </a:rPr>
                                        <m:t>𝜃</m:t>
                                      </m:r>
                                      <m:r>
                                        <a:rPr lang="en-US" altLang="ko-KR" sz="3600" b="0" i="1" smtClean="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  <a:sym typeface="Wingdings" pitchFamily="2" charset="2"/>
                                        </a:rPr>
                                        <m:t>)</m:t>
                                      </m:r>
                                    </m:e>
                                  </m:func>
                                </m:e>
                              </m:nary>
                            </m:e>
                          </m:func>
                        </m:e>
                      </m:func>
                    </m:oMath>
                  </m:oMathPara>
                </a14:m>
                <a:endParaRPr lang="en-US" altLang="ko-KR" sz="36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  <a:sym typeface="Wingdings" pitchFamily="2" charset="2"/>
                </a:endParaRPr>
              </a:p>
              <a:p>
                <a:pPr algn="just" latinLnBrk="1"/>
                <a:endParaRPr lang="en-US" altLang="ko-Kore-KR" sz="36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  <a:sym typeface="Wingdings" pitchFamily="2" charset="2"/>
                </a:endParaRPr>
              </a:p>
              <a:p>
                <a:pPr algn="just" latinLnBrk="1"/>
                <a:r>
                  <a:rPr lang="ko-Kore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으로 튜닝하는 것이 목적이고 이때 목적함수는 아래와 같다</a:t>
                </a:r>
                <a:r>
                  <a:rPr lang="en-US" altLang="ko-Kore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.</a:t>
                </a:r>
              </a:p>
              <a:p>
                <a:pPr algn="just" latinLnBrk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𝐽</m:t>
                      </m:r>
                      <m:d>
                        <m:dPr>
                          <m:ctrlPr>
                            <a:rPr lang="en-US" altLang="ko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dPr>
                        <m:e>
                          <m:r>
                            <a:rPr lang="en-US" altLang="ko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𝜃</m:t>
                          </m:r>
                        </m:e>
                      </m:d>
                      <m:r>
                        <a:rPr lang="en-US" altLang="ko-KR" sz="36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=</m:t>
                      </m:r>
                      <m:sSub>
                        <m:sSubPr>
                          <m:ctrlPr>
                            <a:rPr lang="en-US" altLang="ko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sSubPr>
                        <m:e>
                          <m:r>
                            <a:rPr lang="en-US" altLang="ko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𝐸</m:t>
                          </m:r>
                        </m:e>
                        <m:sub>
                          <m:r>
                            <a:rPr lang="en-US" altLang="ko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𝑥</m:t>
                          </m:r>
                          <m:r>
                            <a:rPr lang="en-US" altLang="ko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,</m:t>
                          </m:r>
                          <m:r>
                            <a:rPr lang="en-US" altLang="ko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𝑦</m:t>
                          </m:r>
                          <m:r>
                            <a:rPr lang="en-US" altLang="ko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altLang="ko-KR" sz="36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ko-KR" sz="36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sz="36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𝑝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ko-KR" sz="36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𝑑𝑎𝑡𝑎</m:t>
                              </m:r>
                            </m:sub>
                          </m:sSub>
                        </m:sub>
                      </m:sSub>
                      <m:func>
                        <m:funcPr>
                          <m:ctrlPr>
                            <a:rPr lang="en-US" altLang="ko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3600" b="0" i="0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" panose="020B0500000000000000" pitchFamily="34" charset="-128"/>
                              <a:sym typeface="Wingdings" pitchFamily="2" charset="2"/>
                            </a:rPr>
                            <m:t>log</m:t>
                          </m:r>
                        </m:fName>
                        <m:e>
                          <m:sSub>
                            <m:sSubPr>
                              <m:ctrlPr>
                                <a:rPr lang="en-US" altLang="ko-KR" sz="36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</m:ctrlPr>
                            </m:sSubPr>
                            <m:e>
                              <m:r>
                                <a:rPr lang="en-US" altLang="ko-KR" sz="36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altLang="ko-KR" sz="36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𝑚𝑜𝑑𝑒𝑙</m:t>
                              </m:r>
                            </m:sub>
                          </m:sSub>
                        </m:e>
                      </m:func>
                      <m:r>
                        <a:rPr lang="en-US" altLang="ko-KR" sz="36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(</m:t>
                      </m:r>
                      <m:r>
                        <a:rPr lang="en-US" altLang="ko-KR" sz="36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𝑥</m:t>
                      </m:r>
                      <m:r>
                        <a:rPr lang="en-US" altLang="ko-KR" sz="36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, </m:t>
                      </m:r>
                      <m:r>
                        <a:rPr lang="en-US" altLang="ko-KR" sz="36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𝑦</m:t>
                      </m:r>
                      <m:r>
                        <a:rPr lang="en-US" altLang="ko-KR" sz="36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;</m:t>
                      </m:r>
                      <m:r>
                        <a:rPr lang="en-US" altLang="ko-KR" sz="36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𝜃</m:t>
                      </m:r>
                      <m:r>
                        <a:rPr lang="en-US" altLang="ko-KR" sz="36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)</m:t>
                      </m:r>
                    </m:oMath>
                  </m:oMathPara>
                </a14:m>
                <a:endParaRPr lang="en-US" altLang="ko-KR" sz="36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  <a:sym typeface="Wingdings" pitchFamily="2" charset="2"/>
                </a:endParaRPr>
              </a:p>
              <a:p>
                <a:pPr algn="just" latinLnBrk="1"/>
                <a:endParaRPr lang="en-US" altLang="ko-KR" sz="36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  <a:sym typeface="Wingdings" pitchFamily="2" charset="2"/>
                </a:endParaRPr>
              </a:p>
              <a:p>
                <a:pPr algn="just" latinLnBrk="1"/>
                <a:r>
                  <a:rPr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그러나</a:t>
                </a:r>
                <a:r>
                  <a:rPr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, </a:t>
                </a:r>
                <a:r>
                  <a:rPr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모든 것을 </a:t>
                </a:r>
                <a:r>
                  <a:rPr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exact</a:t>
                </a:r>
                <a:r>
                  <a:rPr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하게 한번에 하면 매우 비싸기 때문에</a:t>
                </a:r>
                <a:r>
                  <a:rPr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.. (GD</a:t>
                </a:r>
                <a:r>
                  <a:rPr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는 너무 느리다</a:t>
                </a:r>
                <a:r>
                  <a:rPr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)</a:t>
                </a:r>
              </a:p>
              <a:p>
                <a:pPr algn="just" latinLnBrk="1"/>
                <a:endParaRPr lang="en-US" altLang="ko-KR" sz="36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  <a:sym typeface="Wingdings" pitchFamily="2" charset="2"/>
                </a:endParaRPr>
              </a:p>
              <a:p>
                <a:pPr algn="just" latinLnBrk="1"/>
                <a:r>
                  <a:rPr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학습 데이터를 쪼개서 몇 개씩 배치로 모아 학습하고 추후 </a:t>
                </a:r>
                <a:r>
                  <a:rPr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test data</a:t>
                </a:r>
                <a:r>
                  <a:rPr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로 따로 </a:t>
                </a:r>
                <a:r>
                  <a:rPr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error </a:t>
                </a:r>
                <a:r>
                  <a:rPr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구해서 테스트해도 되지 않을까</a:t>
                </a:r>
                <a:r>
                  <a:rPr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?</a:t>
                </a:r>
              </a:p>
            </p:txBody>
          </p:sp>
        </mc:Choice>
        <mc:Fallback xmlns="">
          <p:sp>
            <p:nvSpPr>
              <p:cNvPr id="32" name="Shape 133">
                <a:extLst>
                  <a:ext uri="{FF2B5EF4-FFF2-40B4-BE49-F238E27FC236}">
                    <a16:creationId xmlns:a16="http://schemas.microsoft.com/office/drawing/2014/main" id="{AF1AFE7C-AA14-5E4C-8882-A058F05EC3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1639" y="3671086"/>
                <a:ext cx="17129761" cy="9750105"/>
              </a:xfrm>
              <a:prstGeom prst="rect">
                <a:avLst/>
              </a:prstGeom>
              <a:blipFill>
                <a:blip r:embed="rId4"/>
                <a:stretch>
                  <a:fillRect l="-1556" t="-7542" r="-1481" b="-1821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="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344424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224">
            <a:extLst>
              <a:ext uri="{FF2B5EF4-FFF2-40B4-BE49-F238E27FC236}">
                <a16:creationId xmlns:a16="http://schemas.microsoft.com/office/drawing/2014/main" id="{579A8D10-BC25-C34F-8F94-E55FD2372F35}"/>
              </a:ext>
            </a:extLst>
          </p:cNvPr>
          <p:cNvSpPr/>
          <p:nvPr/>
        </p:nvSpPr>
        <p:spPr>
          <a:xfrm>
            <a:off x="1524000" y="1460302"/>
            <a:ext cx="16499854" cy="487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ore-KR" altLang="en-US" b="1" dirty="0"/>
              <a:t>배치</a:t>
            </a:r>
            <a:r>
              <a:rPr lang="en-US" altLang="ko-Kore-KR" b="1" dirty="0"/>
              <a:t>(batch)</a:t>
            </a:r>
            <a:r>
              <a:rPr lang="ko-Kore-KR" altLang="en-US" b="1" dirty="0"/>
              <a:t>와 미니배치</a:t>
            </a:r>
            <a:r>
              <a:rPr lang="en-US" altLang="ko-Kore-KR" b="1" dirty="0"/>
              <a:t>(minibatch)</a:t>
            </a:r>
          </a:p>
        </p:txBody>
      </p:sp>
      <p:sp>
        <p:nvSpPr>
          <p:cNvPr id="17" name="슬라이드 번호 개체 틀 4">
            <a:extLst>
              <a:ext uri="{FF2B5EF4-FFF2-40B4-BE49-F238E27FC236}">
                <a16:creationId xmlns:a16="http://schemas.microsoft.com/office/drawing/2014/main" id="{103780E0-235B-8749-9316-0B73604FDB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39179" y="13061191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23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19" name="Shape 222">
            <a:extLst>
              <a:ext uri="{FF2B5EF4-FFF2-40B4-BE49-F238E27FC236}">
                <a16:creationId xmlns:a16="http://schemas.microsoft.com/office/drawing/2014/main" id="{D46E4FB7-4E76-CA4B-A767-5E1E0DCE388B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4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20" name="Shape 223">
            <a:extLst>
              <a:ext uri="{FF2B5EF4-FFF2-40B4-BE49-F238E27FC236}">
                <a16:creationId xmlns:a16="http://schemas.microsoft.com/office/drawing/2014/main" id="{AB048E89-3329-E94A-9971-126D2453AE96}"/>
              </a:ext>
            </a:extLst>
          </p:cNvPr>
          <p:cNvSpPr/>
          <p:nvPr/>
        </p:nvSpPr>
        <p:spPr>
          <a:xfrm>
            <a:off x="20828000" y="2200124"/>
            <a:ext cx="2540000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R" altLang="en-US" dirty="0"/>
              <a:t>최적화 </a:t>
            </a:r>
            <a:r>
              <a:rPr lang="en-US" altLang="ko-KR" dirty="0"/>
              <a:t>[Optimization]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Shape 133">
                <a:extLst>
                  <a:ext uri="{FF2B5EF4-FFF2-40B4-BE49-F238E27FC236}">
                    <a16:creationId xmlns:a16="http://schemas.microsoft.com/office/drawing/2014/main" id="{AF1AFE7C-AA14-5E4C-8882-A058F05EC377}"/>
                  </a:ext>
                </a:extLst>
              </p:cNvPr>
              <p:cNvSpPr/>
              <p:nvPr/>
            </p:nvSpPr>
            <p:spPr>
              <a:xfrm>
                <a:off x="2369714" y="3403494"/>
                <a:ext cx="18455899" cy="10252166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12700" tIns="12700" rIns="12700" bIns="12700" anchor="t">
                <a:spAutoFit/>
              </a:bodyPr>
              <a:lstStyle/>
              <a:p>
                <a:pPr algn="just" latinLnBrk="1"/>
                <a:r>
                  <a:rPr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경사</a:t>
                </a:r>
                <a:r>
                  <a:rPr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 </a:t>
                </a:r>
                <a:r>
                  <a:rPr lang="ko-KR" altLang="en-US" sz="3600" dirty="0" err="1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하강법</a:t>
                </a:r>
                <a:r>
                  <a:rPr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 </a:t>
                </a:r>
                <a:r>
                  <a:rPr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(gradient descent method)</a:t>
                </a:r>
                <a:r>
                  <a:rPr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에서 전체 학습 데이터를 사용하고 이를 배치</a:t>
                </a:r>
                <a:r>
                  <a:rPr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(batch) </a:t>
                </a:r>
                <a:br>
                  <a:rPr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</a:br>
                <a:r>
                  <a:rPr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혹은 결정론적</a:t>
                </a:r>
                <a:r>
                  <a:rPr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(deterministic) </a:t>
                </a:r>
                <a:r>
                  <a:rPr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경사 하강 법 이라고도 한다</a:t>
                </a:r>
                <a:r>
                  <a:rPr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.</a:t>
                </a:r>
              </a:p>
              <a:p>
                <a:pPr algn="just" latinLnBrk="1"/>
                <a:endParaRPr lang="en-US" altLang="ko-KR" sz="36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  <a:sym typeface="Wingdings" pitchFamily="2" charset="2"/>
                </a:endParaRPr>
              </a:p>
              <a:p>
                <a:pPr algn="just" latinLnBrk="1"/>
                <a:r>
                  <a:rPr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이를 수식으로 나타내면</a:t>
                </a:r>
                <a:r>
                  <a:rPr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, </a:t>
                </a:r>
                <a:r>
                  <a:rPr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아래와 같다</a:t>
                </a:r>
                <a:r>
                  <a:rPr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!</a:t>
                </a:r>
              </a:p>
              <a:p>
                <a:pPr algn="just" latinLnBrk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600" i="1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kumimoji="1" lang="en-US" altLang="ko-KR" sz="360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36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</a:rPr>
                        <m:t>≔</m:t>
                      </m:r>
                      <m:r>
                        <a:rPr kumimoji="1" lang="en-US" altLang="ko-KR" sz="3600" i="1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36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kumimoji="1" lang="en-US" altLang="ko-KR" sz="36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kumimoji="1" lang="en-US" altLang="ko-KR" sz="36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nary>
                        <m:naryPr>
                          <m:chr m:val="∑"/>
                          <m:ctrlPr>
                            <a:rPr kumimoji="1" lang="en-US" altLang="ko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kumimoji="1" lang="en-US" altLang="ko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ko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ko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kumimoji="1" lang="en-US" altLang="ko-KR" sz="3600" b="0" i="0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  <m:sSub>
                            <m:sSubPr>
                              <m:ctrlPr>
                                <a:rPr kumimoji="1" lang="en-US" altLang="ko-KR" sz="36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36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kumimoji="1" lang="en-US" altLang="ko-KR" sz="36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1" lang="en-US" altLang="ko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ko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kumimoji="1" lang="en-US" altLang="ko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altLang="ko-KR" sz="36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  <a:sym typeface="Wingdings" pitchFamily="2" charset="2"/>
                </a:endParaRPr>
              </a:p>
              <a:p>
                <a:pPr algn="just" latinLnBrk="1"/>
                <a:r>
                  <a:rPr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 </a:t>
                </a:r>
              </a:p>
              <a:p>
                <a:pPr algn="just" latinLnBrk="1"/>
                <a:r>
                  <a:rPr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만약</a:t>
                </a:r>
                <a:r>
                  <a:rPr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, </a:t>
                </a:r>
                <a:r>
                  <a:rPr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반대로 한 번 최적화할 때 한 개의 샘플만 골라 한다면</a:t>
                </a:r>
                <a:r>
                  <a:rPr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, </a:t>
                </a:r>
              </a:p>
              <a:p>
                <a:pPr algn="just" latinLnBrk="1"/>
                <a:r>
                  <a:rPr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이를 확률론적인</a:t>
                </a:r>
                <a:r>
                  <a:rPr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(stochastic)</a:t>
                </a:r>
                <a:r>
                  <a:rPr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 혹은 온라인</a:t>
                </a:r>
                <a:r>
                  <a:rPr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(online) </a:t>
                </a:r>
                <a:r>
                  <a:rPr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방법이라고 한다</a:t>
                </a:r>
                <a:r>
                  <a:rPr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.</a:t>
                </a:r>
              </a:p>
              <a:p>
                <a:pPr algn="just" latinLnBrk="1"/>
                <a:endParaRPr lang="en-US" altLang="ko-KR" sz="36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  <a:sym typeface="Wingdings" pitchFamily="2" charset="2"/>
                </a:endParaRPr>
              </a:p>
              <a:p>
                <a:pPr algn="just" latinLnBrk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600" i="1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kumimoji="1" lang="en-US" altLang="ko-KR" sz="3600" i="1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</a:rPr>
                        <m:t> ≔ </m:t>
                      </m:r>
                      <m:r>
                        <a:rPr kumimoji="1" lang="en-US" altLang="ko-KR" sz="3600" i="1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kumimoji="1" lang="en-US" altLang="ko-KR" sz="360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36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kumimoji="1" lang="en-US" altLang="ko-KR" sz="36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m:rPr>
                          <m:sty m:val="p"/>
                        </m:rPr>
                        <a:rPr kumimoji="1" lang="en-US" altLang="ko-KR" sz="3600" b="0" i="0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</a:rPr>
                        <m:t>∇</m:t>
                      </m:r>
                      <m:sSub>
                        <m:sSubPr>
                          <m:ctrlPr>
                            <a:rPr kumimoji="1" lang="en-US" altLang="ko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kumimoji="1" lang="en-US" altLang="ko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kumimoji="1" lang="en-US" altLang="ko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kumimoji="1" lang="en-US" altLang="ko-KR" sz="36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</a:rPr>
                        <m:t>,    </m:t>
                      </m:r>
                      <m:r>
                        <a:rPr kumimoji="1" lang="en-US" altLang="ko-KR" sz="36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kumimoji="1" lang="en-US" altLang="ko-KR" sz="36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</a:rPr>
                        <m:t>∈{1, …, </m:t>
                      </m:r>
                      <m:r>
                        <a:rPr kumimoji="1" lang="en-US" altLang="ko-KR" sz="36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kumimoji="1" lang="en-US" altLang="ko-KR" sz="36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altLang="ko-KR" sz="36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  <a:sym typeface="Wingdings" pitchFamily="2" charset="2"/>
                </a:endParaRPr>
              </a:p>
              <a:p>
                <a:pPr algn="just" latinLnBrk="1"/>
                <a:endParaRPr lang="en-US" altLang="ko-KR" sz="36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  <a:sym typeface="Wingdings" pitchFamily="2" charset="2"/>
                </a:endParaRPr>
              </a:p>
              <a:p>
                <a:pPr algn="just" latinLnBrk="1"/>
                <a:r>
                  <a:rPr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많은 </a:t>
                </a:r>
                <a:r>
                  <a:rPr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ML </a:t>
                </a:r>
                <a:r>
                  <a:rPr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모델이 </a:t>
                </a:r>
                <a:r>
                  <a:rPr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stochastic</a:t>
                </a:r>
                <a:r>
                  <a:rPr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한 방법이되</a:t>
                </a:r>
                <a:r>
                  <a:rPr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,</a:t>
                </a:r>
                <a:r>
                  <a:rPr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 한 개보다는 많은 샘플로 학습하는데 </a:t>
                </a:r>
                <a:endParaRPr lang="en-US" altLang="ko-KR" sz="36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  <a:sym typeface="Wingdings" pitchFamily="2" charset="2"/>
                </a:endParaRPr>
              </a:p>
              <a:p>
                <a:pPr algn="just" latinLnBrk="1"/>
                <a:r>
                  <a:rPr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이를 미니</a:t>
                </a:r>
                <a:r>
                  <a:rPr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 </a:t>
                </a:r>
                <a:r>
                  <a:rPr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배치</a:t>
                </a:r>
                <a:r>
                  <a:rPr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(minibatch) </a:t>
                </a:r>
                <a:r>
                  <a:rPr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혹은 확률론적인 미니 배치</a:t>
                </a:r>
                <a:r>
                  <a:rPr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(minibatch stochastic)</a:t>
                </a:r>
                <a:r>
                  <a:rPr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 </a:t>
                </a:r>
                <a:endParaRPr lang="en-US" altLang="ko-KR" sz="36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  <a:sym typeface="Wingdings" pitchFamily="2" charset="2"/>
                </a:endParaRPr>
              </a:p>
              <a:p>
                <a:pPr algn="just" latinLnBrk="1"/>
                <a:r>
                  <a:rPr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방법이라고 한다</a:t>
                </a:r>
                <a:r>
                  <a:rPr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.</a:t>
                </a:r>
              </a:p>
              <a:p>
                <a:pPr algn="just" latinLnBrk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600" i="1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kumimoji="1" lang="en-US" altLang="ko-KR" sz="3600" i="1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</a:rPr>
                        <m:t> ≔ </m:t>
                      </m:r>
                      <m:r>
                        <a:rPr kumimoji="1" lang="en-US" altLang="ko-KR" sz="3600" i="1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kumimoji="1" lang="en-US" altLang="ko-KR" sz="3600" i="1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kumimoji="1" lang="en-US" altLang="ko-KR" sz="3600" i="1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nary>
                        <m:naryPr>
                          <m:chr m:val="∑"/>
                          <m:ctrlPr>
                            <a:rPr kumimoji="1" lang="en-US" altLang="ko-KR" sz="36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kumimoji="1" lang="en-US" altLang="ko-KR" sz="36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ko-KR" sz="36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ko-KR" sz="36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kumimoji="1" lang="en-US" altLang="ko-KR" sz="360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  <m:sSub>
                            <m:sSubPr>
                              <m:ctrlPr>
                                <a:rPr kumimoji="1" lang="en-US" altLang="ko-KR" sz="36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36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kumimoji="1" lang="en-US" altLang="ko-KR" sz="36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36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kumimoji="1" lang="en-US" altLang="ko-KR" sz="36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ctrlPr>
                                <a:rPr kumimoji="1" lang="en-US" altLang="ko-KR" sz="36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ko-KR" sz="36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</m:nary>
                      <m:r>
                        <a:rPr kumimoji="1" lang="en-US" altLang="ko-KR" sz="36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</a:rPr>
                        <m:t>,      </m:t>
                      </m:r>
                      <m:sSub>
                        <m:sSubPr>
                          <m:ctrlPr>
                            <a:rPr kumimoji="1" lang="en-US" altLang="ko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kumimoji="1" lang="en-US" altLang="ko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kumimoji="1" lang="en-US" altLang="ko-KR" sz="36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</a:rPr>
                        <m:t>∈{1, …, </m:t>
                      </m:r>
                      <m:r>
                        <a:rPr kumimoji="1" lang="en-US" altLang="ko-KR" sz="36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kumimoji="1" lang="en-US" altLang="ko-KR" sz="36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altLang="ko-KR" sz="36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  <a:sym typeface="Wingdings" pitchFamily="2" charset="2"/>
                </a:endParaRPr>
              </a:p>
            </p:txBody>
          </p:sp>
        </mc:Choice>
        <mc:Fallback xmlns="">
          <p:sp>
            <p:nvSpPr>
              <p:cNvPr id="32" name="Shape 133">
                <a:extLst>
                  <a:ext uri="{FF2B5EF4-FFF2-40B4-BE49-F238E27FC236}">
                    <a16:creationId xmlns:a16="http://schemas.microsoft.com/office/drawing/2014/main" id="{AF1AFE7C-AA14-5E4C-8882-A058F05EC3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9714" y="3403494"/>
                <a:ext cx="18455899" cy="10252166"/>
              </a:xfrm>
              <a:prstGeom prst="rect">
                <a:avLst/>
              </a:prstGeom>
              <a:blipFill>
                <a:blip r:embed="rId4"/>
                <a:stretch>
                  <a:fillRect l="-1376" t="-1112" r="-1444" b="-26082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a14="http://schemas.microsoft.com/office/drawing/2010/main" xmlns=""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057537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19">
            <a:extLst>
              <a:ext uri="{FF2B5EF4-FFF2-40B4-BE49-F238E27FC236}">
                <a16:creationId xmlns:a16="http://schemas.microsoft.com/office/drawing/2014/main" id="{D9A90743-360F-9F47-81AC-6C2ED2F39B42}"/>
              </a:ext>
            </a:extLst>
          </p:cNvPr>
          <p:cNvSpPr/>
          <p:nvPr/>
        </p:nvSpPr>
        <p:spPr>
          <a:xfrm>
            <a:off x="2413000" y="3689648"/>
            <a:ext cx="17526000" cy="24878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algn="r">
              <a:defRPr sz="7500" spc="-75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ore-KR" altLang="en-US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딥러닝을 위한 최적화</a:t>
            </a:r>
            <a:endParaRPr b="1" dirty="0">
              <a:latin typeface="SpoqaHanSans-Bold" panose="020B0500000000000000" pitchFamily="34" charset="-128"/>
              <a:ea typeface="SpoqaHanSans-Bold" panose="020B0500000000000000" pitchFamily="34" charset="-128"/>
            </a:endParaRPr>
          </a:p>
          <a:p>
            <a:pPr algn="r">
              <a:defRPr sz="4000" spc="-3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-US" altLang="ko-KR" b="1" dirty="0">
              <a:solidFill>
                <a:srgbClr val="ED234B"/>
              </a:solidFill>
              <a:latin typeface="SpoqaHanSans-Bold" panose="020B0500000000000000" pitchFamily="34" charset="-128"/>
              <a:ea typeface="SpoqaHanSans-Bold" panose="020B0500000000000000" pitchFamily="34" charset="-128"/>
            </a:endParaRPr>
          </a:p>
          <a:p>
            <a:pPr algn="r">
              <a:defRPr sz="4000" spc="-3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b="1" dirty="0">
                <a:solidFill>
                  <a:srgbClr val="ED234B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4. </a:t>
            </a:r>
            <a:r>
              <a:rPr lang="ko-KR" altLang="en-US" b="1" dirty="0">
                <a:solidFill>
                  <a:srgbClr val="ED234B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 </a:t>
            </a:r>
            <a:r>
              <a:rPr lang="ko-KR" altLang="en-US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최적화의 난제들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A639319-AC48-A94C-AE92-228E87EFF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24</a:t>
            </a:fld>
            <a:endParaRPr kumimoji="1" lang="ko-Kore-KR" altLang="en-US" sz="150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623145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224">
            <a:extLst>
              <a:ext uri="{FF2B5EF4-FFF2-40B4-BE49-F238E27FC236}">
                <a16:creationId xmlns:a16="http://schemas.microsoft.com/office/drawing/2014/main" id="{579A8D10-BC25-C34F-8F94-E55FD2372F35}"/>
              </a:ext>
            </a:extLst>
          </p:cNvPr>
          <p:cNvSpPr/>
          <p:nvPr/>
        </p:nvSpPr>
        <p:spPr>
          <a:xfrm>
            <a:off x="1524000" y="1460302"/>
            <a:ext cx="16499854" cy="487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ore-KR" altLang="en-US" b="1" dirty="0"/>
              <a:t>경사하강법의 난제</a:t>
            </a:r>
            <a:endParaRPr lang="en-US" altLang="ko-Kore-KR" b="1" dirty="0"/>
          </a:p>
        </p:txBody>
      </p:sp>
      <p:sp>
        <p:nvSpPr>
          <p:cNvPr id="17" name="슬라이드 번호 개체 틀 4">
            <a:extLst>
              <a:ext uri="{FF2B5EF4-FFF2-40B4-BE49-F238E27FC236}">
                <a16:creationId xmlns:a16="http://schemas.microsoft.com/office/drawing/2014/main" id="{103780E0-235B-8749-9316-0B73604FDB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39179" y="13061191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25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19" name="Shape 222">
            <a:extLst>
              <a:ext uri="{FF2B5EF4-FFF2-40B4-BE49-F238E27FC236}">
                <a16:creationId xmlns:a16="http://schemas.microsoft.com/office/drawing/2014/main" id="{D46E4FB7-4E76-CA4B-A767-5E1E0DCE388B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4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20" name="Shape 223">
            <a:extLst>
              <a:ext uri="{FF2B5EF4-FFF2-40B4-BE49-F238E27FC236}">
                <a16:creationId xmlns:a16="http://schemas.microsoft.com/office/drawing/2014/main" id="{AB048E89-3329-E94A-9971-126D2453AE96}"/>
              </a:ext>
            </a:extLst>
          </p:cNvPr>
          <p:cNvSpPr/>
          <p:nvPr/>
        </p:nvSpPr>
        <p:spPr>
          <a:xfrm>
            <a:off x="20828000" y="2200124"/>
            <a:ext cx="2540000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R" altLang="en-US" dirty="0"/>
              <a:t>최적화 </a:t>
            </a:r>
            <a:r>
              <a:rPr lang="en-US" altLang="ko-KR" dirty="0"/>
              <a:t>[Optimization]</a:t>
            </a:r>
            <a:endParaRPr lang="ko-KR" altLang="en-US" dirty="0"/>
          </a:p>
        </p:txBody>
      </p:sp>
      <p:sp>
        <p:nvSpPr>
          <p:cNvPr id="32" name="Shape 133">
            <a:extLst>
              <a:ext uri="{FF2B5EF4-FFF2-40B4-BE49-F238E27FC236}">
                <a16:creationId xmlns:a16="http://schemas.microsoft.com/office/drawing/2014/main" id="{AF1AFE7C-AA14-5E4C-8882-A058F05EC377}"/>
              </a:ext>
            </a:extLst>
          </p:cNvPr>
          <p:cNvSpPr/>
          <p:nvPr/>
        </p:nvSpPr>
        <p:spPr>
          <a:xfrm>
            <a:off x="1889760" y="3738774"/>
            <a:ext cx="18006378" cy="94436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xmlns:a14="http://schemas.microsoft.com/office/drawing/2010/main" xmlns:mc="http://schemas.openxmlformats.org/markup-compatibility/2006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 algn="just" latinLnBrk="1"/>
            <a:r>
              <a:rPr lang="ko-KR" altLang="en-US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실제 </a:t>
            </a:r>
            <a:r>
              <a:rPr lang="en-US" altLang="ko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minibatch </a:t>
            </a:r>
            <a:r>
              <a:rPr lang="ko-KR" altLang="en-US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등을 이용한 경사 </a:t>
            </a:r>
            <a:r>
              <a:rPr lang="ko-KR" altLang="en-US" sz="3600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하강법은</a:t>
            </a:r>
            <a:r>
              <a:rPr lang="ko-KR" altLang="en-US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 목적함수를 최적화할 때</a:t>
            </a:r>
            <a:r>
              <a:rPr lang="en-US" altLang="ko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, </a:t>
            </a:r>
          </a:p>
          <a:p>
            <a:pPr algn="just" latinLnBrk="1"/>
            <a:r>
              <a:rPr lang="ko-KR" altLang="en-US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실제로 어떤 종류의 </a:t>
            </a:r>
            <a:r>
              <a:rPr lang="ko-KR" altLang="en-US" sz="3600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임계점</a:t>
            </a:r>
            <a:r>
              <a:rPr lang="en-US" altLang="ko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(critical point)</a:t>
            </a:r>
            <a:r>
              <a:rPr lang="ko-KR" altLang="en-US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에 도달하지 못할 때가 있다</a:t>
            </a:r>
            <a:r>
              <a:rPr lang="en-US" altLang="ko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! </a:t>
            </a:r>
          </a:p>
          <a:p>
            <a:pPr algn="just" latinLnBrk="1"/>
            <a:endParaRPr lang="en-US" altLang="ko-KR" sz="36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  <a:sym typeface="Wingdings" pitchFamily="2" charset="2"/>
            </a:endParaRPr>
          </a:p>
          <a:p>
            <a:pPr algn="just" latinLnBrk="1"/>
            <a:r>
              <a:rPr lang="en-US" altLang="ko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 </a:t>
            </a:r>
            <a:r>
              <a:rPr lang="ko-KR" altLang="en-US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이런 상황을 </a:t>
            </a:r>
            <a:r>
              <a:rPr lang="en-US" altLang="ko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ill-conditioned </a:t>
            </a:r>
            <a:r>
              <a:rPr lang="ko-KR" altLang="en-US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되었다고 한다</a:t>
            </a:r>
            <a:r>
              <a:rPr lang="en-US" altLang="ko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.</a:t>
            </a:r>
          </a:p>
          <a:p>
            <a:pPr algn="just" latinLnBrk="1"/>
            <a:endParaRPr lang="en-US" altLang="ko-KR" sz="36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  <a:sym typeface="Wingdings" pitchFamily="2" charset="2"/>
            </a:endParaRPr>
          </a:p>
          <a:p>
            <a:pPr algn="just" latinLnBrk="1"/>
            <a:endParaRPr lang="en-US" altLang="ko-KR" sz="36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  <a:sym typeface="Wingdings" pitchFamily="2" charset="2"/>
            </a:endParaRPr>
          </a:p>
          <a:p>
            <a:pPr algn="just" latinLnBrk="1"/>
            <a:endParaRPr lang="en-US" altLang="ko-KR" sz="36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  <a:sym typeface="Wingdings" pitchFamily="2" charset="2"/>
            </a:endParaRPr>
          </a:p>
          <a:p>
            <a:pPr algn="just" latinLnBrk="1"/>
            <a:endParaRPr lang="en-US" altLang="ko-KR" sz="36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  <a:sym typeface="Wingdings" pitchFamily="2" charset="2"/>
            </a:endParaRPr>
          </a:p>
          <a:p>
            <a:pPr algn="just" latinLnBrk="1"/>
            <a:endParaRPr lang="en-US" altLang="ko-KR" sz="36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  <a:sym typeface="Wingdings" pitchFamily="2" charset="2"/>
            </a:endParaRPr>
          </a:p>
          <a:p>
            <a:pPr algn="just" latinLnBrk="1"/>
            <a:endParaRPr lang="en-US" altLang="ko-KR" sz="36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  <a:sym typeface="Wingdings" pitchFamily="2" charset="2"/>
            </a:endParaRPr>
          </a:p>
          <a:p>
            <a:pPr algn="just" latinLnBrk="1"/>
            <a:endParaRPr lang="en-US" altLang="ko-KR" sz="36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  <a:sym typeface="Wingdings" pitchFamily="2" charset="2"/>
            </a:endParaRPr>
          </a:p>
          <a:p>
            <a:pPr algn="just" latinLnBrk="1"/>
            <a:endParaRPr lang="en-US" altLang="ko-KR" sz="36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  <a:sym typeface="Wingdings" pitchFamily="2" charset="2"/>
            </a:endParaRPr>
          </a:p>
          <a:p>
            <a:pPr algn="just" latinLnBrk="1"/>
            <a:endParaRPr lang="en-US" altLang="ko-KR" sz="36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  <a:sym typeface="Wingdings" pitchFamily="2" charset="2"/>
            </a:endParaRPr>
          </a:p>
          <a:p>
            <a:pPr algn="just" latinLnBrk="1"/>
            <a:endParaRPr lang="en-US" altLang="ko-KR" sz="36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  <a:sym typeface="Wingdings" pitchFamily="2" charset="2"/>
            </a:endParaRPr>
          </a:p>
          <a:p>
            <a:pPr algn="just" latinLnBrk="1"/>
            <a:r>
              <a:rPr lang="ko-KR" altLang="en-US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그러나</a:t>
            </a:r>
            <a:r>
              <a:rPr lang="en-US" altLang="ko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, </a:t>
            </a:r>
            <a:r>
              <a:rPr lang="ko-KR" altLang="en-US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역설적이게도</a:t>
            </a:r>
            <a:r>
              <a:rPr lang="en-US" altLang="ko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, </a:t>
            </a:r>
            <a:r>
              <a:rPr lang="ko-KR" altLang="en-US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이와 관계없이 네트워크의 학습 프로세스는 성공적일 수 있다</a:t>
            </a:r>
            <a:r>
              <a:rPr lang="en-US" altLang="ko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.</a:t>
            </a:r>
          </a:p>
          <a:p>
            <a:pPr algn="just" latinLnBrk="1"/>
            <a:r>
              <a:rPr lang="ko-KR" altLang="en-US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위 그래프처럼 </a:t>
            </a:r>
            <a:r>
              <a:rPr lang="en-US" altLang="ko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Gradient norm</a:t>
            </a:r>
            <a:r>
              <a:rPr lang="ko-KR" altLang="en-US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이 커지더라도 </a:t>
            </a:r>
            <a:r>
              <a:rPr lang="en-US" altLang="ko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classification error (</a:t>
            </a:r>
            <a:r>
              <a:rPr lang="ko-KR" altLang="en-US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분류 오차</a:t>
            </a:r>
            <a:r>
              <a:rPr lang="en-US" altLang="ko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)</a:t>
            </a:r>
            <a:r>
              <a:rPr lang="ko-KR" altLang="en-US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는 매우 낮게 내려갈 수 있다</a:t>
            </a:r>
            <a:r>
              <a:rPr lang="en-US" altLang="ko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.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BC28872-3667-344B-9C01-E23B8C6AFE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270"/>
          <a:stretch/>
        </p:blipFill>
        <p:spPr bwMode="auto">
          <a:xfrm>
            <a:off x="3927475" y="6163295"/>
            <a:ext cx="13109448" cy="4927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46BB3D86-E523-6243-A370-DE7C7239EBD4}"/>
              </a:ext>
            </a:extLst>
          </p:cNvPr>
          <p:cNvSpPr/>
          <p:nvPr/>
        </p:nvSpPr>
        <p:spPr>
          <a:xfrm>
            <a:off x="5272534" y="13145933"/>
            <a:ext cx="90027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ore-KR" dirty="0">
                <a:solidFill>
                  <a:srgbClr val="222222"/>
                </a:solidFill>
                <a:latin typeface="Arial" panose="020B0604020202020204" pitchFamily="34" charset="0"/>
              </a:rPr>
              <a:t>Goodfellow, Ian, </a:t>
            </a:r>
            <a:r>
              <a:rPr lang="en" altLang="ko-Kore-KR" dirty="0" err="1">
                <a:solidFill>
                  <a:srgbClr val="222222"/>
                </a:solidFill>
                <a:latin typeface="Arial" panose="020B0604020202020204" pitchFamily="34" charset="0"/>
              </a:rPr>
              <a:t>Yoshua</a:t>
            </a:r>
            <a:r>
              <a:rPr lang="en" altLang="ko-Kore-KR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en" altLang="ko-Kore-KR" dirty="0" err="1">
                <a:solidFill>
                  <a:srgbClr val="222222"/>
                </a:solidFill>
                <a:latin typeface="Arial" panose="020B0604020202020204" pitchFamily="34" charset="0"/>
              </a:rPr>
              <a:t>Bengio</a:t>
            </a:r>
            <a:r>
              <a:rPr lang="en" altLang="ko-Kore-KR" dirty="0">
                <a:solidFill>
                  <a:srgbClr val="222222"/>
                </a:solidFill>
                <a:latin typeface="Arial" panose="020B0604020202020204" pitchFamily="34" charset="0"/>
              </a:rPr>
              <a:t>, and Aaron Courville. </a:t>
            </a:r>
            <a:r>
              <a:rPr lang="en" altLang="ko-Kore-KR" i="1" dirty="0">
                <a:solidFill>
                  <a:srgbClr val="222222"/>
                </a:solidFill>
                <a:latin typeface="Arial" panose="020B0604020202020204" pitchFamily="34" charset="0"/>
              </a:rPr>
              <a:t>Deep learning</a:t>
            </a:r>
            <a:r>
              <a:rPr lang="en" altLang="ko-Kore-KR" dirty="0">
                <a:solidFill>
                  <a:srgbClr val="222222"/>
                </a:solidFill>
                <a:latin typeface="Arial" panose="020B0604020202020204" pitchFamily="34" charset="0"/>
              </a:rPr>
              <a:t>. MIT press, 2016.</a:t>
            </a:r>
            <a:endParaRPr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8902180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224">
            <a:extLst>
              <a:ext uri="{FF2B5EF4-FFF2-40B4-BE49-F238E27FC236}">
                <a16:creationId xmlns:a16="http://schemas.microsoft.com/office/drawing/2014/main" id="{579A8D10-BC25-C34F-8F94-E55FD2372F35}"/>
              </a:ext>
            </a:extLst>
          </p:cNvPr>
          <p:cNvSpPr/>
          <p:nvPr/>
        </p:nvSpPr>
        <p:spPr>
          <a:xfrm>
            <a:off x="1524000" y="1460302"/>
            <a:ext cx="16499854" cy="487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ore-KR" altLang="en-US" b="1" dirty="0"/>
              <a:t>국소 최저</a:t>
            </a:r>
            <a:r>
              <a:rPr lang="en-US" altLang="ko-Kore-KR" b="1" dirty="0"/>
              <a:t>/</a:t>
            </a:r>
            <a:r>
              <a:rPr lang="ko-Kore-KR" altLang="en-US" b="1" dirty="0"/>
              <a:t>최대치 </a:t>
            </a:r>
            <a:r>
              <a:rPr lang="en-US" altLang="ko-Kore-KR" b="1" dirty="0"/>
              <a:t>(local minima</a:t>
            </a:r>
            <a:r>
              <a:rPr lang="en-US" altLang="ko-KR" b="1" dirty="0"/>
              <a:t>/maxima</a:t>
            </a:r>
            <a:r>
              <a:rPr lang="en-US" altLang="ko-Kore-KR" b="1" dirty="0"/>
              <a:t>)</a:t>
            </a:r>
          </a:p>
        </p:txBody>
      </p:sp>
      <p:sp>
        <p:nvSpPr>
          <p:cNvPr id="17" name="슬라이드 번호 개체 틀 4">
            <a:extLst>
              <a:ext uri="{FF2B5EF4-FFF2-40B4-BE49-F238E27FC236}">
                <a16:creationId xmlns:a16="http://schemas.microsoft.com/office/drawing/2014/main" id="{103780E0-235B-8749-9316-0B73604FDB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39179" y="13061191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26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19" name="Shape 222">
            <a:extLst>
              <a:ext uri="{FF2B5EF4-FFF2-40B4-BE49-F238E27FC236}">
                <a16:creationId xmlns:a16="http://schemas.microsoft.com/office/drawing/2014/main" id="{D46E4FB7-4E76-CA4B-A767-5E1E0DCE388B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4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20" name="Shape 223">
            <a:extLst>
              <a:ext uri="{FF2B5EF4-FFF2-40B4-BE49-F238E27FC236}">
                <a16:creationId xmlns:a16="http://schemas.microsoft.com/office/drawing/2014/main" id="{AB048E89-3329-E94A-9971-126D2453AE96}"/>
              </a:ext>
            </a:extLst>
          </p:cNvPr>
          <p:cNvSpPr/>
          <p:nvPr/>
        </p:nvSpPr>
        <p:spPr>
          <a:xfrm>
            <a:off x="20828000" y="2200124"/>
            <a:ext cx="2540000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R" altLang="en-US" dirty="0"/>
              <a:t>최적화 </a:t>
            </a:r>
            <a:r>
              <a:rPr lang="en-US" altLang="ko-KR" dirty="0"/>
              <a:t>[Optimization]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Shape 133">
                <a:extLst>
                  <a:ext uri="{FF2B5EF4-FFF2-40B4-BE49-F238E27FC236}">
                    <a16:creationId xmlns:a16="http://schemas.microsoft.com/office/drawing/2014/main" id="{AF1AFE7C-AA14-5E4C-8882-A058F05EC377}"/>
                  </a:ext>
                </a:extLst>
              </p:cNvPr>
              <p:cNvSpPr/>
              <p:nvPr/>
            </p:nvSpPr>
            <p:spPr>
              <a:xfrm>
                <a:off x="1890161" y="9145960"/>
                <a:ext cx="17541240" cy="3913572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12700" tIns="12700" rIns="12700" bIns="12700" anchor="t">
                <a:spAutoFit/>
              </a:bodyPr>
              <a:lstStyle/>
              <a:p>
                <a:pPr algn="just" latinLnBrk="1"/>
                <a:r>
                  <a:rPr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많은 </a:t>
                </a:r>
                <a:r>
                  <a:rPr lang="ko-KR" altLang="en-US" sz="3600" dirty="0" err="1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딥러닝</a:t>
                </a:r>
                <a:r>
                  <a:rPr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 문제들은 실제 </a:t>
                </a:r>
                <a:r>
                  <a:rPr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convex</a:t>
                </a:r>
                <a:r>
                  <a:rPr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가 아닐 수도 있고</a:t>
                </a:r>
                <a:r>
                  <a:rPr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, </a:t>
                </a:r>
                <a:r>
                  <a:rPr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이는 곧 많은</a:t>
                </a:r>
                <a:r>
                  <a:rPr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 global minima</a:t>
                </a:r>
                <a:r>
                  <a:rPr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가 아닌</a:t>
                </a:r>
                <a:r>
                  <a:rPr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,</a:t>
                </a:r>
                <a:r>
                  <a:rPr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 </a:t>
                </a:r>
                <a:r>
                  <a:rPr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local minima </a:t>
                </a:r>
                <a:r>
                  <a:rPr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값을 가지게 한다</a:t>
                </a:r>
                <a:r>
                  <a:rPr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.</a:t>
                </a:r>
              </a:p>
              <a:p>
                <a:pPr algn="just" latinLnBrk="1"/>
                <a:endParaRPr lang="en-US" altLang="ko-KR" sz="36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  <a:sym typeface="Wingdings" pitchFamily="2" charset="2"/>
                </a:endParaRPr>
              </a:p>
              <a:p>
                <a:pPr marL="571500" indent="-571500" algn="just" latinLnBrk="1">
                  <a:buFont typeface="Wingdings" pitchFamily="2" charset="2"/>
                  <a:buChar char="à"/>
                </a:pPr>
                <a:r>
                  <a:rPr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DNN</a:t>
                </a:r>
                <a:r>
                  <a:rPr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이 많은 </a:t>
                </a:r>
                <a:r>
                  <a:rPr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local minima</a:t>
                </a:r>
                <a:r>
                  <a:rPr lang="ko-KR" altLang="en-US" sz="3600" dirty="0" err="1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를</a:t>
                </a:r>
                <a:r>
                  <a:rPr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 가지는 주요한 이유는 은닉 층</a:t>
                </a:r>
                <a:r>
                  <a:rPr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(hidden layers)</a:t>
                </a:r>
                <a:r>
                  <a:rPr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들을</a:t>
                </a:r>
                <a:r>
                  <a:rPr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 </a:t>
                </a:r>
                <a:r>
                  <a:rPr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처리하는 경우의 조합이 엄청 많기 때문인데</a:t>
                </a:r>
                <a:r>
                  <a:rPr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, </a:t>
                </a:r>
                <a:r>
                  <a:rPr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 만약 </a:t>
                </a:r>
                <a:r>
                  <a:rPr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k</a:t>
                </a:r>
                <a:r>
                  <a:rPr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개의 </a:t>
                </a:r>
                <a:r>
                  <a:rPr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layer</a:t>
                </a:r>
                <a:r>
                  <a:rPr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와 각각 </a:t>
                </a:r>
                <a:r>
                  <a:rPr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n</a:t>
                </a:r>
                <a:r>
                  <a:rPr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개의 노드가 있다면</a:t>
                </a:r>
                <a:r>
                  <a:rPr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, </a:t>
                </a:r>
              </a:p>
              <a:p>
                <a:pPr algn="just" latinLnBrk="1"/>
                <a:r>
                  <a:rPr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	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36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</m:ctrlPr>
                      </m:sSupPr>
                      <m:e>
                        <m:r>
                          <a:rPr lang="en-US" altLang="ko-KR" sz="36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𝑛</m:t>
                        </m:r>
                        <m:r>
                          <a:rPr lang="en-US" altLang="ko-KR" sz="36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!</m:t>
                        </m:r>
                      </m:e>
                      <m:sup>
                        <m:r>
                          <a:rPr lang="en-US" altLang="ko-KR" sz="36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 </a:t>
                </a:r>
                <a:r>
                  <a:rPr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만큼 가능한 경우의 수가 나온다</a:t>
                </a:r>
                <a:r>
                  <a:rPr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...!</a:t>
                </a:r>
                <a:r>
                  <a:rPr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 </a:t>
                </a:r>
                <a:endParaRPr lang="en-US" altLang="ko-KR" sz="36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  <a:sym typeface="Wingdings" pitchFamily="2" charset="2"/>
                </a:endParaRPr>
              </a:p>
              <a:p>
                <a:pPr algn="just" latinLnBrk="1"/>
                <a:endParaRPr lang="en-US" altLang="ko-KR" sz="36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  <a:sym typeface="Wingdings" pitchFamily="2" charset="2"/>
                </a:endParaRPr>
              </a:p>
            </p:txBody>
          </p:sp>
        </mc:Choice>
        <mc:Fallback xmlns="">
          <p:sp>
            <p:nvSpPr>
              <p:cNvPr id="32" name="Shape 133">
                <a:extLst>
                  <a:ext uri="{FF2B5EF4-FFF2-40B4-BE49-F238E27FC236}">
                    <a16:creationId xmlns:a16="http://schemas.microsoft.com/office/drawing/2014/main" id="{AF1AFE7C-AA14-5E4C-8882-A058F05EC3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0161" y="9145960"/>
                <a:ext cx="17541240" cy="3913572"/>
              </a:xfrm>
              <a:prstGeom prst="rect">
                <a:avLst/>
              </a:prstGeom>
              <a:blipFill>
                <a:blip r:embed="rId4"/>
                <a:stretch>
                  <a:fillRect l="-1446" t="-3236" r="-1446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a14="http://schemas.microsoft.com/office/drawing/2010/main" xmlns=""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직사각형 1">
            <a:extLst>
              <a:ext uri="{FF2B5EF4-FFF2-40B4-BE49-F238E27FC236}">
                <a16:creationId xmlns:a16="http://schemas.microsoft.com/office/drawing/2014/main" id="{46BB3D86-E523-6243-A370-DE7C7239EBD4}"/>
              </a:ext>
            </a:extLst>
          </p:cNvPr>
          <p:cNvSpPr/>
          <p:nvPr/>
        </p:nvSpPr>
        <p:spPr>
          <a:xfrm>
            <a:off x="5272534" y="13145933"/>
            <a:ext cx="90027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ore-KR" dirty="0">
                <a:solidFill>
                  <a:srgbClr val="222222"/>
                </a:solidFill>
                <a:latin typeface="Arial" panose="020B0604020202020204" pitchFamily="34" charset="0"/>
              </a:rPr>
              <a:t>Goodfellow, Ian, </a:t>
            </a:r>
            <a:r>
              <a:rPr lang="en" altLang="ko-Kore-KR" dirty="0" err="1">
                <a:solidFill>
                  <a:srgbClr val="222222"/>
                </a:solidFill>
                <a:latin typeface="Arial" panose="020B0604020202020204" pitchFamily="34" charset="0"/>
              </a:rPr>
              <a:t>Yoshua</a:t>
            </a:r>
            <a:r>
              <a:rPr lang="en" altLang="ko-Kore-KR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en" altLang="ko-Kore-KR" dirty="0" err="1">
                <a:solidFill>
                  <a:srgbClr val="222222"/>
                </a:solidFill>
                <a:latin typeface="Arial" panose="020B0604020202020204" pitchFamily="34" charset="0"/>
              </a:rPr>
              <a:t>Bengio</a:t>
            </a:r>
            <a:r>
              <a:rPr lang="en" altLang="ko-Kore-KR" dirty="0">
                <a:solidFill>
                  <a:srgbClr val="222222"/>
                </a:solidFill>
                <a:latin typeface="Arial" panose="020B0604020202020204" pitchFamily="34" charset="0"/>
              </a:rPr>
              <a:t>, and Aaron Courville. </a:t>
            </a:r>
            <a:r>
              <a:rPr lang="en" altLang="ko-Kore-KR" i="1" dirty="0">
                <a:solidFill>
                  <a:srgbClr val="222222"/>
                </a:solidFill>
                <a:latin typeface="Arial" panose="020B0604020202020204" pitchFamily="34" charset="0"/>
              </a:rPr>
              <a:t>Deep learning</a:t>
            </a:r>
            <a:r>
              <a:rPr lang="en" altLang="ko-Kore-KR" dirty="0">
                <a:solidFill>
                  <a:srgbClr val="222222"/>
                </a:solidFill>
                <a:latin typeface="Arial" panose="020B0604020202020204" pitchFamily="34" charset="0"/>
              </a:rPr>
              <a:t>. MIT press, 2016.</a:t>
            </a:r>
            <a:endParaRPr lang="ko-Kore-KR" altLang="en-US" dirty="0"/>
          </a:p>
        </p:txBody>
      </p:sp>
      <p:pic>
        <p:nvPicPr>
          <p:cNvPr id="5122" name="Picture 2" descr="Illustration of local optimum and global optimum">
            <a:extLst>
              <a:ext uri="{FF2B5EF4-FFF2-40B4-BE49-F238E27FC236}">
                <a16:creationId xmlns:a16="http://schemas.microsoft.com/office/drawing/2014/main" id="{CF7AE45B-BFFE-6244-A961-7A5E4DA9D2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2169" y="1703958"/>
            <a:ext cx="7526105" cy="5710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81BFAC71-16BD-9E48-9C9B-7C8BE2A23131}"/>
              </a:ext>
            </a:extLst>
          </p:cNvPr>
          <p:cNvSpPr/>
          <p:nvPr/>
        </p:nvSpPr>
        <p:spPr>
          <a:xfrm>
            <a:off x="10119983" y="7566575"/>
            <a:ext cx="1098741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ore-KR" dirty="0">
                <a:solidFill>
                  <a:srgbClr val="222222"/>
                </a:solidFill>
                <a:latin typeface="Arial" panose="020B0604020202020204" pitchFamily="34" charset="0"/>
              </a:rPr>
              <a:t>Image is from </a:t>
            </a:r>
            <a:r>
              <a:rPr lang="en" altLang="ko-Kore-KR" dirty="0" err="1">
                <a:solidFill>
                  <a:srgbClr val="222222"/>
                </a:solidFill>
                <a:latin typeface="Arial" panose="020B0604020202020204" pitchFamily="34" charset="0"/>
              </a:rPr>
              <a:t>Jin</a:t>
            </a:r>
            <a:r>
              <a:rPr lang="en" altLang="ko-Kore-KR" dirty="0">
                <a:solidFill>
                  <a:srgbClr val="222222"/>
                </a:solidFill>
                <a:latin typeface="Arial" panose="020B0604020202020204" pitchFamily="34" charset="0"/>
              </a:rPr>
              <a:t>, Chao. </a:t>
            </a:r>
            <a:r>
              <a:rPr lang="en" altLang="ko-Kore-KR" i="1" dirty="0">
                <a:solidFill>
                  <a:srgbClr val="222222"/>
                </a:solidFill>
                <a:latin typeface="Arial" panose="020B0604020202020204" pitchFamily="34" charset="0"/>
              </a:rPr>
              <a:t>A sequential process monitoring approach using hidden Markov model for unobservable process drift</a:t>
            </a:r>
            <a:r>
              <a:rPr lang="en" altLang="ko-Kore-KR" dirty="0">
                <a:solidFill>
                  <a:srgbClr val="222222"/>
                </a:solidFill>
                <a:latin typeface="Arial" panose="020B0604020202020204" pitchFamily="34" charset="0"/>
              </a:rPr>
              <a:t>. Diss. University of Cincinnati, 2015.</a:t>
            </a:r>
            <a:endParaRPr lang="ko-Kore-KR" altLang="en-US" dirty="0"/>
          </a:p>
        </p:txBody>
      </p:sp>
      <p:pic>
        <p:nvPicPr>
          <p:cNvPr id="5126" name="Picture 6">
            <a:extLst>
              <a:ext uri="{FF2B5EF4-FFF2-40B4-BE49-F238E27FC236}">
                <a16:creationId xmlns:a16="http://schemas.microsoft.com/office/drawing/2014/main" id="{F3EE57C0-82D0-B145-86E6-97FA475D6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764" y="3213125"/>
            <a:ext cx="5872480" cy="4697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0D09EB1F-CA2D-C941-87C1-B373E38E8BD3}"/>
              </a:ext>
            </a:extLst>
          </p:cNvPr>
          <p:cNvSpPr/>
          <p:nvPr/>
        </p:nvSpPr>
        <p:spPr>
          <a:xfrm>
            <a:off x="3898215" y="7705075"/>
            <a:ext cx="50615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ore-KR" altLang="en-US" dirty="0"/>
              <a:t>https://en.wikipedia.org/wiki/Maxima_and_minima</a:t>
            </a:r>
          </a:p>
        </p:txBody>
      </p:sp>
    </p:spTree>
    <p:extLst>
      <p:ext uri="{BB962C8B-B14F-4D97-AF65-F5344CB8AC3E}">
        <p14:creationId xmlns:p14="http://schemas.microsoft.com/office/powerpoint/2010/main" val="10371952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224">
            <a:extLst>
              <a:ext uri="{FF2B5EF4-FFF2-40B4-BE49-F238E27FC236}">
                <a16:creationId xmlns:a16="http://schemas.microsoft.com/office/drawing/2014/main" id="{579A8D10-BC25-C34F-8F94-E55FD2372F35}"/>
              </a:ext>
            </a:extLst>
          </p:cNvPr>
          <p:cNvSpPr/>
          <p:nvPr/>
        </p:nvSpPr>
        <p:spPr>
          <a:xfrm>
            <a:off x="1524000" y="1460302"/>
            <a:ext cx="16499854" cy="107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ore-KR" b="1" dirty="0"/>
              <a:t>3</a:t>
            </a:r>
            <a:r>
              <a:rPr lang="ko-Kore-KR" altLang="en-US" b="1" dirty="0"/>
              <a:t>차원 이상에서는</a:t>
            </a:r>
            <a:r>
              <a:rPr lang="en-US" altLang="ko-Kore-KR" b="1" dirty="0"/>
              <a:t>, </a:t>
            </a:r>
            <a:r>
              <a:rPr lang="ko-Kore-KR" altLang="en-US" b="1" dirty="0"/>
              <a:t>특정 축에서는 </a:t>
            </a:r>
            <a:r>
              <a:rPr lang="en-US" altLang="ko-Kore-KR" b="1" dirty="0"/>
              <a:t>convex</a:t>
            </a:r>
            <a:r>
              <a:rPr lang="ko-Kore-KR" altLang="en-US" b="1" dirty="0"/>
              <a:t>스러우나</a:t>
            </a:r>
            <a:r>
              <a:rPr lang="en-US" altLang="ko-Kore-KR" b="1" dirty="0"/>
              <a:t>, </a:t>
            </a:r>
            <a:r>
              <a:rPr lang="ko-Kore-KR" altLang="en-US" b="1" dirty="0"/>
              <a:t>실제로는 </a:t>
            </a:r>
            <a:r>
              <a:rPr lang="en-US" altLang="ko-Kore-KR" b="1" dirty="0"/>
              <a:t>convex</a:t>
            </a:r>
            <a:r>
              <a:rPr lang="ko-Kore-KR" altLang="en-US" b="1" dirty="0"/>
              <a:t>가 아닌 경우가 있다</a:t>
            </a:r>
            <a:r>
              <a:rPr lang="en-US" altLang="ko-Kore-KR" b="1" dirty="0"/>
              <a:t>.</a:t>
            </a:r>
          </a:p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ore-KR" b="1" dirty="0">
                <a:sym typeface="Wingdings" pitchFamily="2" charset="2"/>
              </a:rPr>
              <a:t> Saddle Point (</a:t>
            </a:r>
            <a:r>
              <a:rPr lang="ko-Kore-KR" altLang="en-US" b="1" dirty="0">
                <a:sym typeface="Wingdings" pitchFamily="2" charset="2"/>
              </a:rPr>
              <a:t>안장점</a:t>
            </a:r>
            <a:r>
              <a:rPr lang="en-US" altLang="ko-Kore-KR" b="1" dirty="0">
                <a:sym typeface="Wingdings" pitchFamily="2" charset="2"/>
              </a:rPr>
              <a:t>), Plateaus (</a:t>
            </a:r>
            <a:r>
              <a:rPr lang="ko-Kore-KR" altLang="en-US" b="1" dirty="0">
                <a:sym typeface="Wingdings" pitchFamily="2" charset="2"/>
              </a:rPr>
              <a:t>고원 형태</a:t>
            </a:r>
            <a:r>
              <a:rPr lang="en-US" altLang="ko-Kore-KR" b="1" dirty="0">
                <a:sym typeface="Wingdings" pitchFamily="2" charset="2"/>
              </a:rPr>
              <a:t>) </a:t>
            </a:r>
            <a:r>
              <a:rPr lang="ko-Kore-KR" altLang="en-US" b="1" dirty="0">
                <a:sym typeface="Wingdings" pitchFamily="2" charset="2"/>
              </a:rPr>
              <a:t>등</a:t>
            </a:r>
            <a:endParaRPr lang="en-US" altLang="ko-Kore-KR" b="1" dirty="0"/>
          </a:p>
        </p:txBody>
      </p:sp>
      <p:sp>
        <p:nvSpPr>
          <p:cNvPr id="17" name="슬라이드 번호 개체 틀 4">
            <a:extLst>
              <a:ext uri="{FF2B5EF4-FFF2-40B4-BE49-F238E27FC236}">
                <a16:creationId xmlns:a16="http://schemas.microsoft.com/office/drawing/2014/main" id="{103780E0-235B-8749-9316-0B73604FDB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39179" y="13061191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27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19" name="Shape 222">
            <a:extLst>
              <a:ext uri="{FF2B5EF4-FFF2-40B4-BE49-F238E27FC236}">
                <a16:creationId xmlns:a16="http://schemas.microsoft.com/office/drawing/2014/main" id="{D46E4FB7-4E76-CA4B-A767-5E1E0DCE388B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4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20" name="Shape 223">
            <a:extLst>
              <a:ext uri="{FF2B5EF4-FFF2-40B4-BE49-F238E27FC236}">
                <a16:creationId xmlns:a16="http://schemas.microsoft.com/office/drawing/2014/main" id="{AB048E89-3329-E94A-9971-126D2453AE96}"/>
              </a:ext>
            </a:extLst>
          </p:cNvPr>
          <p:cNvSpPr/>
          <p:nvPr/>
        </p:nvSpPr>
        <p:spPr>
          <a:xfrm>
            <a:off x="20828000" y="2200124"/>
            <a:ext cx="2540000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R" altLang="en-US" dirty="0"/>
              <a:t>최적화 </a:t>
            </a:r>
            <a:r>
              <a:rPr lang="en-US" altLang="ko-KR" dirty="0"/>
              <a:t>[Optimization]</a:t>
            </a:r>
            <a:endParaRPr lang="ko-KR" altLang="en-US" dirty="0"/>
          </a:p>
        </p:txBody>
      </p:sp>
      <p:sp>
        <p:nvSpPr>
          <p:cNvPr id="32" name="Shape 133">
            <a:extLst>
              <a:ext uri="{FF2B5EF4-FFF2-40B4-BE49-F238E27FC236}">
                <a16:creationId xmlns:a16="http://schemas.microsoft.com/office/drawing/2014/main" id="{AF1AFE7C-AA14-5E4C-8882-A058F05EC377}"/>
              </a:ext>
            </a:extLst>
          </p:cNvPr>
          <p:cNvSpPr/>
          <p:nvPr/>
        </p:nvSpPr>
        <p:spPr>
          <a:xfrm>
            <a:off x="1890161" y="9671600"/>
            <a:ext cx="17541240" cy="39036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xmlns:a14="http://schemas.microsoft.com/office/drawing/2010/main" xmlns:mc="http://schemas.openxmlformats.org/markup-compatibility/2006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 algn="just" latinLnBrk="1"/>
            <a:r>
              <a:rPr lang="en-US" altLang="ko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 </a:t>
            </a:r>
            <a:r>
              <a:rPr lang="ko-KR" altLang="en-US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특히</a:t>
            </a:r>
            <a:r>
              <a:rPr lang="en-US" altLang="ko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, </a:t>
            </a:r>
            <a:r>
              <a:rPr lang="ko-KR" altLang="en-US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높은 차원의 </a:t>
            </a:r>
            <a:r>
              <a:rPr lang="en-US" altLang="ko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non-convex </a:t>
            </a:r>
            <a:r>
              <a:rPr lang="ko-KR" altLang="en-US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함수에서</a:t>
            </a:r>
            <a:r>
              <a:rPr lang="en-US" altLang="ko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, saddle point</a:t>
            </a:r>
            <a:r>
              <a:rPr lang="ko-KR" altLang="en-US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는 특정 축에서는 </a:t>
            </a:r>
            <a:r>
              <a:rPr lang="en-US" altLang="ko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local minima</a:t>
            </a:r>
            <a:r>
              <a:rPr lang="ko-KR" altLang="en-US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 </a:t>
            </a:r>
            <a:r>
              <a:rPr lang="ko-KR" altLang="en-US" sz="3600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를</a:t>
            </a:r>
            <a:r>
              <a:rPr lang="ko-KR" altLang="en-US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 가지나</a:t>
            </a:r>
            <a:r>
              <a:rPr lang="en-US" altLang="ko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, </a:t>
            </a:r>
            <a:r>
              <a:rPr lang="ko-KR" altLang="en-US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다른 축에서는 </a:t>
            </a:r>
            <a:r>
              <a:rPr lang="en-US" altLang="ko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local maximum</a:t>
            </a:r>
            <a:r>
              <a:rPr lang="ko-KR" altLang="en-US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을 가지는 지점이다</a:t>
            </a:r>
            <a:r>
              <a:rPr lang="en-US" altLang="ko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.</a:t>
            </a:r>
          </a:p>
          <a:p>
            <a:pPr algn="just" latinLnBrk="1"/>
            <a:endParaRPr lang="en-US" altLang="ko-KR" sz="36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  <a:sym typeface="Wingdings" pitchFamily="2" charset="2"/>
            </a:endParaRPr>
          </a:p>
          <a:p>
            <a:pPr marL="571500" indent="-571500" algn="just" latinLnBrk="1">
              <a:buFont typeface="Wingdings" pitchFamily="2" charset="2"/>
              <a:buChar char="à"/>
            </a:pPr>
            <a:r>
              <a:rPr lang="en-US" altLang="ko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SGD</a:t>
            </a:r>
            <a:r>
              <a:rPr lang="ko-KR" altLang="en-US" sz="3600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를</a:t>
            </a:r>
            <a:r>
              <a:rPr lang="ko-KR" altLang="en-US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 할 때</a:t>
            </a:r>
            <a:r>
              <a:rPr lang="en-US" altLang="ko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, saddle point </a:t>
            </a:r>
            <a:r>
              <a:rPr lang="ko-KR" altLang="en-US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등에 빠져</a:t>
            </a:r>
            <a:r>
              <a:rPr lang="en-US" altLang="ko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, global optima</a:t>
            </a:r>
            <a:r>
              <a:rPr lang="ko-KR" altLang="en-US" sz="3600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를</a:t>
            </a:r>
            <a:r>
              <a:rPr lang="ko-KR" altLang="en-US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 찾는데 실패하게 하는 요인이 될 수 있다</a:t>
            </a:r>
            <a:r>
              <a:rPr lang="en-US" altLang="ko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!</a:t>
            </a:r>
          </a:p>
          <a:p>
            <a:pPr marL="571500" indent="-571500" algn="just" latinLnBrk="1">
              <a:buFont typeface="Wingdings" pitchFamily="2" charset="2"/>
              <a:buChar char="à"/>
            </a:pPr>
            <a:endParaRPr lang="en-US" altLang="ko-KR" sz="36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  <a:sym typeface="Wingdings" pitchFamily="2" charset="2"/>
            </a:endParaRPr>
          </a:p>
          <a:p>
            <a:pPr marL="571500" indent="-571500" algn="just" latinLnBrk="1">
              <a:buFont typeface="Wingdings" pitchFamily="2" charset="2"/>
              <a:buChar char="à"/>
            </a:pPr>
            <a:r>
              <a:rPr lang="ko-KR" altLang="en-US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또한</a:t>
            </a:r>
            <a:r>
              <a:rPr lang="en-US" altLang="ko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, </a:t>
            </a:r>
            <a:r>
              <a:rPr lang="ko-KR" altLang="en-US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수렴 속도를 늦추는 범인 중에 하나다</a:t>
            </a:r>
            <a:r>
              <a:rPr lang="en-US" altLang="ko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!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1BFAC71-16BD-9E48-9C9B-7C8BE2A23131}"/>
              </a:ext>
            </a:extLst>
          </p:cNvPr>
          <p:cNvSpPr/>
          <p:nvPr/>
        </p:nvSpPr>
        <p:spPr>
          <a:xfrm>
            <a:off x="9917984" y="8451459"/>
            <a:ext cx="1098741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ore-KR" dirty="0">
                <a:solidFill>
                  <a:srgbClr val="222222"/>
                </a:solidFill>
                <a:latin typeface="Arial" panose="020B0604020202020204" pitchFamily="34" charset="0"/>
              </a:rPr>
              <a:t>Image is from </a:t>
            </a:r>
            <a:r>
              <a:rPr lang="en" altLang="ko-Kore-KR" dirty="0" err="1">
                <a:solidFill>
                  <a:srgbClr val="222222"/>
                </a:solidFill>
                <a:latin typeface="Arial" panose="020B0604020202020204" pitchFamily="34" charset="0"/>
              </a:rPr>
              <a:t>Jin</a:t>
            </a:r>
            <a:r>
              <a:rPr lang="en" altLang="ko-Kore-KR" dirty="0">
                <a:solidFill>
                  <a:srgbClr val="222222"/>
                </a:solidFill>
                <a:latin typeface="Arial" panose="020B0604020202020204" pitchFamily="34" charset="0"/>
              </a:rPr>
              <a:t>, Chao. </a:t>
            </a:r>
            <a:r>
              <a:rPr lang="en" altLang="ko-Kore-KR" i="1" dirty="0">
                <a:solidFill>
                  <a:srgbClr val="222222"/>
                </a:solidFill>
                <a:latin typeface="Arial" panose="020B0604020202020204" pitchFamily="34" charset="0"/>
              </a:rPr>
              <a:t>A sequential process monitoring approach using hidden Markov model for unobservable process drift</a:t>
            </a:r>
            <a:r>
              <a:rPr lang="en" altLang="ko-Kore-KR" dirty="0">
                <a:solidFill>
                  <a:srgbClr val="222222"/>
                </a:solidFill>
                <a:latin typeface="Arial" panose="020B0604020202020204" pitchFamily="34" charset="0"/>
              </a:rPr>
              <a:t>. Diss. University of Cincinnati, 2015.</a:t>
            </a:r>
            <a:endParaRPr lang="ko-Kore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D09EB1F-CA2D-C941-87C1-B373E38E8BD3}"/>
              </a:ext>
            </a:extLst>
          </p:cNvPr>
          <p:cNvSpPr/>
          <p:nvPr/>
        </p:nvSpPr>
        <p:spPr>
          <a:xfrm>
            <a:off x="3696216" y="8589959"/>
            <a:ext cx="50615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ore-KR" altLang="en-US" dirty="0"/>
              <a:t>https://en.wikipedia.org/wiki/Maxima_and_minima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3CC8AFC-3E87-634A-8CFD-BEEBF8F891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4825" y="3486138"/>
            <a:ext cx="7785956" cy="4778505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46BB3D86-E523-6243-A370-DE7C7239EBD4}"/>
              </a:ext>
            </a:extLst>
          </p:cNvPr>
          <p:cNvSpPr/>
          <p:nvPr/>
        </p:nvSpPr>
        <p:spPr>
          <a:xfrm>
            <a:off x="2874825" y="7747765"/>
            <a:ext cx="90027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ore-KR" dirty="0">
                <a:solidFill>
                  <a:srgbClr val="222222"/>
                </a:solidFill>
                <a:latin typeface="Arial" panose="020B0604020202020204" pitchFamily="34" charset="0"/>
              </a:rPr>
              <a:t>Goodfellow, Ian, </a:t>
            </a:r>
            <a:r>
              <a:rPr lang="en" altLang="ko-Kore-KR" dirty="0" err="1">
                <a:solidFill>
                  <a:srgbClr val="222222"/>
                </a:solidFill>
                <a:latin typeface="Arial" panose="020B0604020202020204" pitchFamily="34" charset="0"/>
              </a:rPr>
              <a:t>Yoshua</a:t>
            </a:r>
            <a:r>
              <a:rPr lang="en" altLang="ko-Kore-KR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en" altLang="ko-Kore-KR" dirty="0" err="1">
                <a:solidFill>
                  <a:srgbClr val="222222"/>
                </a:solidFill>
                <a:latin typeface="Arial" panose="020B0604020202020204" pitchFamily="34" charset="0"/>
              </a:rPr>
              <a:t>Bengio</a:t>
            </a:r>
            <a:r>
              <a:rPr lang="en" altLang="ko-Kore-KR" dirty="0">
                <a:solidFill>
                  <a:srgbClr val="222222"/>
                </a:solidFill>
                <a:latin typeface="Arial" panose="020B0604020202020204" pitchFamily="34" charset="0"/>
              </a:rPr>
              <a:t>, and Aaron Courville. </a:t>
            </a:r>
            <a:r>
              <a:rPr lang="en" altLang="ko-Kore-KR" i="1" dirty="0">
                <a:solidFill>
                  <a:srgbClr val="222222"/>
                </a:solidFill>
                <a:latin typeface="Arial" panose="020B0604020202020204" pitchFamily="34" charset="0"/>
              </a:rPr>
              <a:t>Deep learning</a:t>
            </a:r>
            <a:r>
              <a:rPr lang="en" altLang="ko-Kore-KR" dirty="0">
                <a:solidFill>
                  <a:srgbClr val="222222"/>
                </a:solidFill>
                <a:latin typeface="Arial" panose="020B0604020202020204" pitchFamily="34" charset="0"/>
              </a:rPr>
              <a:t>. MIT press, 2016.</a:t>
            </a:r>
            <a:endParaRPr lang="ko-Kore-KR" altLang="en-US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2C6C9307-39C0-2D44-BDDD-6416995547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7611" y="3844329"/>
            <a:ext cx="5207847" cy="4062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0C4AE44-45C9-1341-94A2-79FFDC0ED6D2}"/>
              </a:ext>
            </a:extLst>
          </p:cNvPr>
          <p:cNvSpPr/>
          <p:nvPr/>
        </p:nvSpPr>
        <p:spPr>
          <a:xfrm>
            <a:off x="12598389" y="7867721"/>
            <a:ext cx="42536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ore-KR" altLang="en-US" dirty="0"/>
              <a:t>https://en.wikipedia.org/wiki/Saddle_point</a:t>
            </a:r>
          </a:p>
        </p:txBody>
      </p:sp>
    </p:spTree>
    <p:extLst>
      <p:ext uri="{BB962C8B-B14F-4D97-AF65-F5344CB8AC3E}">
        <p14:creationId xmlns:p14="http://schemas.microsoft.com/office/powerpoint/2010/main" val="22143721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224">
            <a:extLst>
              <a:ext uri="{FF2B5EF4-FFF2-40B4-BE49-F238E27FC236}">
                <a16:creationId xmlns:a16="http://schemas.microsoft.com/office/drawing/2014/main" id="{579A8D10-BC25-C34F-8F94-E55FD2372F35}"/>
              </a:ext>
            </a:extLst>
          </p:cNvPr>
          <p:cNvSpPr/>
          <p:nvPr/>
        </p:nvSpPr>
        <p:spPr>
          <a:xfrm>
            <a:off x="1524000" y="1460302"/>
            <a:ext cx="16499854" cy="487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ore-KR" altLang="en-US" b="1" dirty="0">
                <a:sym typeface="Wingdings" pitchFamily="2" charset="2"/>
              </a:rPr>
              <a:t>절벽</a:t>
            </a:r>
            <a:r>
              <a:rPr lang="en-US" altLang="ko-Kore-KR" b="1" dirty="0">
                <a:sym typeface="Wingdings" pitchFamily="2" charset="2"/>
              </a:rPr>
              <a:t>(cliff)</a:t>
            </a:r>
            <a:r>
              <a:rPr lang="ko-Kore-KR" altLang="en-US" b="1" dirty="0">
                <a:sym typeface="Wingdings" pitchFamily="2" charset="2"/>
              </a:rPr>
              <a:t>문제</a:t>
            </a:r>
            <a:endParaRPr lang="en-US" altLang="ko-Kore-KR" b="1" dirty="0"/>
          </a:p>
        </p:txBody>
      </p:sp>
      <p:sp>
        <p:nvSpPr>
          <p:cNvPr id="17" name="슬라이드 번호 개체 틀 4">
            <a:extLst>
              <a:ext uri="{FF2B5EF4-FFF2-40B4-BE49-F238E27FC236}">
                <a16:creationId xmlns:a16="http://schemas.microsoft.com/office/drawing/2014/main" id="{103780E0-235B-8749-9316-0B73604FDB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39179" y="13061191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28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19" name="Shape 222">
            <a:extLst>
              <a:ext uri="{FF2B5EF4-FFF2-40B4-BE49-F238E27FC236}">
                <a16:creationId xmlns:a16="http://schemas.microsoft.com/office/drawing/2014/main" id="{D46E4FB7-4E76-CA4B-A767-5E1E0DCE388B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4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20" name="Shape 223">
            <a:extLst>
              <a:ext uri="{FF2B5EF4-FFF2-40B4-BE49-F238E27FC236}">
                <a16:creationId xmlns:a16="http://schemas.microsoft.com/office/drawing/2014/main" id="{AB048E89-3329-E94A-9971-126D2453AE96}"/>
              </a:ext>
            </a:extLst>
          </p:cNvPr>
          <p:cNvSpPr/>
          <p:nvPr/>
        </p:nvSpPr>
        <p:spPr>
          <a:xfrm>
            <a:off x="20828000" y="2200124"/>
            <a:ext cx="2540000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R" altLang="en-US" dirty="0"/>
              <a:t>최적화 </a:t>
            </a:r>
            <a:r>
              <a:rPr lang="en-US" altLang="ko-KR" dirty="0"/>
              <a:t>[Optimization]</a:t>
            </a:r>
            <a:endParaRPr lang="ko-KR" altLang="en-US" dirty="0"/>
          </a:p>
        </p:txBody>
      </p:sp>
      <p:sp>
        <p:nvSpPr>
          <p:cNvPr id="32" name="Shape 133">
            <a:extLst>
              <a:ext uri="{FF2B5EF4-FFF2-40B4-BE49-F238E27FC236}">
                <a16:creationId xmlns:a16="http://schemas.microsoft.com/office/drawing/2014/main" id="{AF1AFE7C-AA14-5E4C-8882-A058F05EC377}"/>
              </a:ext>
            </a:extLst>
          </p:cNvPr>
          <p:cNvSpPr/>
          <p:nvPr/>
        </p:nvSpPr>
        <p:spPr>
          <a:xfrm>
            <a:off x="1890161" y="9671600"/>
            <a:ext cx="17541240" cy="27956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c="http://schemas.openxmlformats.org/markup-compatibility/2006" xmlns:a14="http://schemas.microsoft.com/office/drawing/2010/main" xmlns="" xmlns:ma14="http://schemas.microsoft.com/office/mac/drawingml/2011/main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 algn="just" latinLnBrk="1"/>
            <a:r>
              <a:rPr lang="en-US" altLang="ko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DNN</a:t>
            </a:r>
            <a:r>
              <a:rPr lang="ko-KR" altLang="en-US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은 많은 레이어가 있어</a:t>
            </a:r>
            <a:r>
              <a:rPr lang="en-US" altLang="ko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, </a:t>
            </a:r>
            <a:r>
              <a:rPr lang="ko-KR" altLang="en-US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종종 </a:t>
            </a:r>
            <a:r>
              <a:rPr lang="ko-KR" altLang="en-US" sz="3600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졀벽</a:t>
            </a:r>
            <a:r>
              <a:rPr lang="en-US" altLang="ko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(cliff)</a:t>
            </a:r>
            <a:r>
              <a:rPr lang="ko-KR" altLang="en-US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과 비슷한 </a:t>
            </a:r>
            <a:r>
              <a:rPr lang="ko-Kore-KR" altLang="en-US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부분 역시 존재한다</a:t>
            </a:r>
            <a:r>
              <a:rPr lang="en-US" altLang="ko-Kore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.</a:t>
            </a:r>
          </a:p>
          <a:p>
            <a:pPr algn="just" latinLnBrk="1"/>
            <a:endParaRPr lang="en-US" altLang="ko-KR" sz="36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  <a:sym typeface="Wingdings" pitchFamily="2" charset="2"/>
            </a:endParaRPr>
          </a:p>
          <a:p>
            <a:pPr marL="571500" indent="-571500" algn="just" latinLnBrk="1">
              <a:buFont typeface="Wingdings" pitchFamily="2" charset="2"/>
              <a:buChar char="è"/>
            </a:pPr>
            <a:r>
              <a:rPr lang="en-US" altLang="ko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Gradient </a:t>
            </a:r>
            <a:r>
              <a:rPr lang="ko-KR" altLang="en-US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의 크기가 갑자기 커지면서 업데이트가 튈 수 있다</a:t>
            </a:r>
            <a:r>
              <a:rPr lang="en-US" altLang="ko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.</a:t>
            </a:r>
          </a:p>
          <a:p>
            <a:pPr marL="571500" indent="-571500" algn="just" latinLnBrk="1">
              <a:buFont typeface="Wingdings" pitchFamily="2" charset="2"/>
              <a:buChar char="è"/>
            </a:pPr>
            <a:endParaRPr lang="en-US" altLang="ko-KR" sz="36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  <a:sym typeface="Wingdings" pitchFamily="2" charset="2"/>
            </a:endParaRPr>
          </a:p>
          <a:p>
            <a:pPr algn="just" latinLnBrk="1"/>
            <a:r>
              <a:rPr lang="en-US" altLang="ko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</a:t>
            </a:r>
            <a:r>
              <a:rPr lang="ko-KR" altLang="en-US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 이는 </a:t>
            </a:r>
            <a:r>
              <a:rPr lang="en-US" altLang="ko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gradient clipping</a:t>
            </a:r>
            <a:r>
              <a:rPr lang="ko-KR" altLang="en-US" sz="3600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으로</a:t>
            </a:r>
            <a:r>
              <a:rPr lang="ko-KR" altLang="en-US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 막을 수 있다</a:t>
            </a:r>
            <a:r>
              <a:rPr lang="en-US" altLang="ko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!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6BB3D86-E523-6243-A370-DE7C7239EBD4}"/>
              </a:ext>
            </a:extLst>
          </p:cNvPr>
          <p:cNvSpPr/>
          <p:nvPr/>
        </p:nvSpPr>
        <p:spPr>
          <a:xfrm>
            <a:off x="3247161" y="7480805"/>
            <a:ext cx="90027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ore-KR" dirty="0">
                <a:solidFill>
                  <a:srgbClr val="222222"/>
                </a:solidFill>
                <a:latin typeface="Arial" panose="020B0604020202020204" pitchFamily="34" charset="0"/>
              </a:rPr>
              <a:t>Goodfellow, Ian, </a:t>
            </a:r>
            <a:r>
              <a:rPr lang="en" altLang="ko-Kore-KR" dirty="0" err="1">
                <a:solidFill>
                  <a:srgbClr val="222222"/>
                </a:solidFill>
                <a:latin typeface="Arial" panose="020B0604020202020204" pitchFamily="34" charset="0"/>
              </a:rPr>
              <a:t>Yoshua</a:t>
            </a:r>
            <a:r>
              <a:rPr lang="en" altLang="ko-Kore-KR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en" altLang="ko-Kore-KR" dirty="0" err="1">
                <a:solidFill>
                  <a:srgbClr val="222222"/>
                </a:solidFill>
                <a:latin typeface="Arial" panose="020B0604020202020204" pitchFamily="34" charset="0"/>
              </a:rPr>
              <a:t>Bengio</a:t>
            </a:r>
            <a:r>
              <a:rPr lang="en" altLang="ko-Kore-KR" dirty="0">
                <a:solidFill>
                  <a:srgbClr val="222222"/>
                </a:solidFill>
                <a:latin typeface="Arial" panose="020B0604020202020204" pitchFamily="34" charset="0"/>
              </a:rPr>
              <a:t>, and Aaron Courville. </a:t>
            </a:r>
            <a:r>
              <a:rPr lang="en" altLang="ko-Kore-KR" i="1" dirty="0">
                <a:solidFill>
                  <a:srgbClr val="222222"/>
                </a:solidFill>
                <a:latin typeface="Arial" panose="020B0604020202020204" pitchFamily="34" charset="0"/>
              </a:rPr>
              <a:t>Deep learning</a:t>
            </a:r>
            <a:r>
              <a:rPr lang="en" altLang="ko-Kore-KR" dirty="0">
                <a:solidFill>
                  <a:srgbClr val="222222"/>
                </a:solidFill>
                <a:latin typeface="Arial" panose="020B0604020202020204" pitchFamily="34" charset="0"/>
              </a:rPr>
              <a:t>. MIT press, 2016.</a:t>
            </a:r>
            <a:endParaRPr lang="ko-Kore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A27D8FF-9914-184E-91DB-689E106D73B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4542"/>
          <a:stretch/>
        </p:blipFill>
        <p:spPr>
          <a:xfrm>
            <a:off x="2390710" y="3639387"/>
            <a:ext cx="10715689" cy="3697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0421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224">
            <a:extLst>
              <a:ext uri="{FF2B5EF4-FFF2-40B4-BE49-F238E27FC236}">
                <a16:creationId xmlns:a16="http://schemas.microsoft.com/office/drawing/2014/main" id="{579A8D10-BC25-C34F-8F94-E55FD2372F35}"/>
              </a:ext>
            </a:extLst>
          </p:cNvPr>
          <p:cNvSpPr/>
          <p:nvPr/>
        </p:nvSpPr>
        <p:spPr>
          <a:xfrm>
            <a:off x="1524000" y="1460302"/>
            <a:ext cx="16499854" cy="487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ore-KR" altLang="en-US" b="1" dirty="0">
                <a:sym typeface="Wingdings" pitchFamily="2" charset="2"/>
              </a:rPr>
              <a:t>긴 구간 의존성</a:t>
            </a:r>
            <a:r>
              <a:rPr lang="en-US" altLang="ko-Kore-KR" b="1" dirty="0">
                <a:sym typeface="Wingdings" pitchFamily="2" charset="2"/>
              </a:rPr>
              <a:t> (long-term dependencies)</a:t>
            </a:r>
            <a:endParaRPr lang="en-US" altLang="ko-Kore-KR" b="1" dirty="0"/>
          </a:p>
        </p:txBody>
      </p:sp>
      <p:sp>
        <p:nvSpPr>
          <p:cNvPr id="17" name="슬라이드 번호 개체 틀 4">
            <a:extLst>
              <a:ext uri="{FF2B5EF4-FFF2-40B4-BE49-F238E27FC236}">
                <a16:creationId xmlns:a16="http://schemas.microsoft.com/office/drawing/2014/main" id="{103780E0-235B-8749-9316-0B73604FDB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39179" y="13061191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29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19" name="Shape 222">
            <a:extLst>
              <a:ext uri="{FF2B5EF4-FFF2-40B4-BE49-F238E27FC236}">
                <a16:creationId xmlns:a16="http://schemas.microsoft.com/office/drawing/2014/main" id="{D46E4FB7-4E76-CA4B-A767-5E1E0DCE388B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4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20" name="Shape 223">
            <a:extLst>
              <a:ext uri="{FF2B5EF4-FFF2-40B4-BE49-F238E27FC236}">
                <a16:creationId xmlns:a16="http://schemas.microsoft.com/office/drawing/2014/main" id="{AB048E89-3329-E94A-9971-126D2453AE96}"/>
              </a:ext>
            </a:extLst>
          </p:cNvPr>
          <p:cNvSpPr/>
          <p:nvPr/>
        </p:nvSpPr>
        <p:spPr>
          <a:xfrm>
            <a:off x="20828000" y="2200124"/>
            <a:ext cx="2540000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R" altLang="en-US" dirty="0"/>
              <a:t>최적화 </a:t>
            </a:r>
            <a:r>
              <a:rPr lang="en-US" altLang="ko-KR" dirty="0"/>
              <a:t>[Optimization]</a:t>
            </a:r>
            <a:endParaRPr lang="ko-KR" altLang="en-US" dirty="0"/>
          </a:p>
        </p:txBody>
      </p:sp>
      <p:sp>
        <p:nvSpPr>
          <p:cNvPr id="32" name="Shape 133">
            <a:extLst>
              <a:ext uri="{FF2B5EF4-FFF2-40B4-BE49-F238E27FC236}">
                <a16:creationId xmlns:a16="http://schemas.microsoft.com/office/drawing/2014/main" id="{AF1AFE7C-AA14-5E4C-8882-A058F05EC377}"/>
              </a:ext>
            </a:extLst>
          </p:cNvPr>
          <p:cNvSpPr/>
          <p:nvPr/>
        </p:nvSpPr>
        <p:spPr>
          <a:xfrm>
            <a:off x="1866097" y="9055357"/>
            <a:ext cx="17541240" cy="43345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xmlns:a14="http://schemas.microsoft.com/office/drawing/2010/main" xmlns:mc="http://schemas.openxmlformats.org/markup-compatibility/2006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 marL="571500" indent="-571500" algn="just" latinLnBrk="1">
              <a:buFont typeface="Arial" panose="020B0604020202020204" pitchFamily="34" charset="0"/>
              <a:buChar char="•"/>
            </a:pPr>
            <a:r>
              <a:rPr lang="ko-KR" altLang="en-US" sz="40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만약</a:t>
            </a:r>
            <a:r>
              <a:rPr lang="en-US" altLang="ko-KR" sz="40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, </a:t>
            </a:r>
            <a:r>
              <a:rPr lang="ko-KR" altLang="en-US" sz="40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컴퓨팅 그래프가 극도로 깊다면 </a:t>
            </a:r>
            <a:r>
              <a:rPr lang="en-US" altLang="ko-KR" sz="40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(i.e. RNN), </a:t>
            </a:r>
            <a:r>
              <a:rPr lang="ko-KR" altLang="en-US" sz="40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 </a:t>
            </a:r>
            <a:r>
              <a:rPr lang="en-US" altLang="ko-KR" sz="40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gradient</a:t>
            </a:r>
            <a:r>
              <a:rPr lang="ko-KR" altLang="en-US" sz="40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가 매우 작은 값이 되어 사라지거나</a:t>
            </a:r>
            <a:r>
              <a:rPr lang="en-US" altLang="ko-KR" sz="40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, </a:t>
            </a:r>
            <a:r>
              <a:rPr lang="ko-KR" altLang="en-US" sz="40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무한대로 발산하여 터질 수 있다</a:t>
            </a:r>
            <a:r>
              <a:rPr lang="en-US" altLang="ko-KR" sz="40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. (vanishing gradient descent &amp; exploding gradient)</a:t>
            </a:r>
          </a:p>
          <a:p>
            <a:pPr marL="571500" indent="-571500" algn="just" latinLnBrk="1">
              <a:buFont typeface="Arial" panose="020B0604020202020204" pitchFamily="34" charset="0"/>
              <a:buChar char="•"/>
            </a:pPr>
            <a:endParaRPr lang="en-US" altLang="ko-KR" sz="40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  <a:sym typeface="Wingdings" pitchFamily="2" charset="2"/>
            </a:endParaRPr>
          </a:p>
          <a:p>
            <a:pPr marL="571500" indent="-571500" algn="just" latinLnBrk="1">
              <a:buFont typeface="Arial" panose="020B0604020202020204" pitchFamily="34" charset="0"/>
              <a:buChar char="•"/>
            </a:pPr>
            <a:r>
              <a:rPr lang="en-US" altLang="ko-KR" sz="40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Vanishing gradient  </a:t>
            </a:r>
            <a:r>
              <a:rPr lang="ko-KR" altLang="en-US" sz="40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어떤 방향으로 파라미터들을 업데이트할지 모르게 됨</a:t>
            </a:r>
            <a:r>
              <a:rPr lang="en-US" altLang="ko-KR" sz="40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.</a:t>
            </a:r>
          </a:p>
          <a:p>
            <a:pPr marL="571500" indent="-571500" algn="just" latinLnBrk="1">
              <a:buFont typeface="Arial" panose="020B0604020202020204" pitchFamily="34" charset="0"/>
              <a:buChar char="•"/>
            </a:pPr>
            <a:r>
              <a:rPr lang="en-US" altLang="ko-KR" sz="40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Exploding gradient  </a:t>
            </a:r>
            <a:r>
              <a:rPr lang="ko-KR" altLang="en-US" sz="40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학습과정을 불안정하게 만든다</a:t>
            </a:r>
            <a:r>
              <a:rPr lang="en-US" altLang="ko-KR" sz="40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.</a:t>
            </a:r>
          </a:p>
          <a:p>
            <a:pPr algn="just" latinLnBrk="1"/>
            <a:endParaRPr lang="en-US" altLang="ko-KR" sz="40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  <a:sym typeface="Wingdings" pitchFamily="2" charset="2"/>
            </a:endParaRPr>
          </a:p>
        </p:txBody>
      </p:sp>
      <p:pic>
        <p:nvPicPr>
          <p:cNvPr id="9220" name="Picture 4">
            <a:extLst>
              <a:ext uri="{FF2B5EF4-FFF2-40B4-BE49-F238E27FC236}">
                <a16:creationId xmlns:a16="http://schemas.microsoft.com/office/drawing/2014/main" id="{9194497C-23D1-8A43-845B-1C4E06858F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0676" y="3013514"/>
            <a:ext cx="18110200" cy="6041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145633AE-F4CF-994E-8111-C3BC278A2681}"/>
              </a:ext>
            </a:extLst>
          </p:cNvPr>
          <p:cNvSpPr/>
          <p:nvPr/>
        </p:nvSpPr>
        <p:spPr>
          <a:xfrm>
            <a:off x="6104526" y="8235706"/>
            <a:ext cx="104329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ore-KR" altLang="en-US" dirty="0"/>
              <a:t>https://en.wikipedia.org/wiki/Recurrent_neural_network#/media/File:Recurrent_neural_network_unfold.svg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D4C9BBD-F3EB-9E4F-9C88-A8D8C9222213}"/>
              </a:ext>
            </a:extLst>
          </p:cNvPr>
          <p:cNvSpPr/>
          <p:nvPr/>
        </p:nvSpPr>
        <p:spPr>
          <a:xfrm>
            <a:off x="6523761" y="13051859"/>
            <a:ext cx="90027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ore-KR" dirty="0">
                <a:solidFill>
                  <a:srgbClr val="222222"/>
                </a:solidFill>
                <a:latin typeface="Arial" panose="020B0604020202020204" pitchFamily="34" charset="0"/>
              </a:rPr>
              <a:t>Goodfellow, Ian, </a:t>
            </a:r>
            <a:r>
              <a:rPr lang="en" altLang="ko-Kore-KR" dirty="0" err="1">
                <a:solidFill>
                  <a:srgbClr val="222222"/>
                </a:solidFill>
                <a:latin typeface="Arial" panose="020B0604020202020204" pitchFamily="34" charset="0"/>
              </a:rPr>
              <a:t>Yoshua</a:t>
            </a:r>
            <a:r>
              <a:rPr lang="en" altLang="ko-Kore-KR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en" altLang="ko-Kore-KR" dirty="0" err="1">
                <a:solidFill>
                  <a:srgbClr val="222222"/>
                </a:solidFill>
                <a:latin typeface="Arial" panose="020B0604020202020204" pitchFamily="34" charset="0"/>
              </a:rPr>
              <a:t>Bengio</a:t>
            </a:r>
            <a:r>
              <a:rPr lang="en" altLang="ko-Kore-KR" dirty="0">
                <a:solidFill>
                  <a:srgbClr val="222222"/>
                </a:solidFill>
                <a:latin typeface="Arial" panose="020B0604020202020204" pitchFamily="34" charset="0"/>
              </a:rPr>
              <a:t>, and Aaron Courville. </a:t>
            </a:r>
            <a:r>
              <a:rPr lang="en" altLang="ko-Kore-KR" i="1" dirty="0">
                <a:solidFill>
                  <a:srgbClr val="222222"/>
                </a:solidFill>
                <a:latin typeface="Arial" panose="020B0604020202020204" pitchFamily="34" charset="0"/>
              </a:rPr>
              <a:t>Deep learning</a:t>
            </a:r>
            <a:r>
              <a:rPr lang="en" altLang="ko-Kore-KR" dirty="0">
                <a:solidFill>
                  <a:srgbClr val="222222"/>
                </a:solidFill>
                <a:latin typeface="Arial" panose="020B0604020202020204" pitchFamily="34" charset="0"/>
              </a:rPr>
              <a:t>. MIT press, 2016.</a:t>
            </a:r>
            <a:endParaRPr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5398076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224">
            <a:extLst>
              <a:ext uri="{FF2B5EF4-FFF2-40B4-BE49-F238E27FC236}">
                <a16:creationId xmlns:a16="http://schemas.microsoft.com/office/drawing/2014/main" id="{124D95E6-24DC-4F4A-AA67-58EE05ADA79E}"/>
              </a:ext>
            </a:extLst>
          </p:cNvPr>
          <p:cNvSpPr/>
          <p:nvPr/>
        </p:nvSpPr>
        <p:spPr>
          <a:xfrm>
            <a:off x="1524000" y="1460302"/>
            <a:ext cx="16499854" cy="487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ore-KR" altLang="en-US" b="1" dirty="0"/>
              <a:t>최적화 문제</a:t>
            </a:r>
            <a:endParaRPr lang="en-US" altLang="ko-Kore-KR" b="1" dirty="0"/>
          </a:p>
        </p:txBody>
      </p:sp>
      <p:sp>
        <p:nvSpPr>
          <p:cNvPr id="18" name="슬라이드 번호 개체 틀 4">
            <a:extLst>
              <a:ext uri="{FF2B5EF4-FFF2-40B4-BE49-F238E27FC236}">
                <a16:creationId xmlns:a16="http://schemas.microsoft.com/office/drawing/2014/main" id="{7F4F0892-4739-CA48-8A0B-F26625D73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3</a:t>
            </a:fld>
            <a:endParaRPr kumimoji="1" lang="ko-Kore-KR" altLang="en-US" sz="150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13" name="Shape 133">
            <a:extLst>
              <a:ext uri="{FF2B5EF4-FFF2-40B4-BE49-F238E27FC236}">
                <a16:creationId xmlns:a16="http://schemas.microsoft.com/office/drawing/2014/main" id="{D4D2B9D6-CDF6-164A-8190-40E63A25C33C}"/>
              </a:ext>
            </a:extLst>
          </p:cNvPr>
          <p:cNvSpPr/>
          <p:nvPr/>
        </p:nvSpPr>
        <p:spPr>
          <a:xfrm>
            <a:off x="1966069" y="3879251"/>
            <a:ext cx="21401931" cy="94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 marL="685800" indent="-685800" defTabSz="457200">
              <a:spcBef>
                <a:spcPts val="1200"/>
              </a:spcBef>
              <a:spcAft>
                <a:spcPts val="1500"/>
              </a:spcAft>
              <a:buFont typeface="Arial" panose="020B0604020202020204" pitchFamily="34" charset="0"/>
              <a:buChar char="•"/>
              <a:defRPr sz="4500" spc="-45">
                <a:solidFill>
                  <a:srgbClr val="53585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kumimoji="1" lang="ko-KR" altLang="en-US" sz="4400" b="1" dirty="0">
                <a:latin typeface="Spoqa Han Sans Neo Bold" panose="020B0500000000000000" pitchFamily="34" charset="-128"/>
                <a:ea typeface="Spoqa Han Sans Neo Bold" panose="020B0500000000000000" pitchFamily="34" charset="-128"/>
                <a:sym typeface="SpoqaHanSans-Bold"/>
              </a:rPr>
              <a:t>일반적인 최적화 문제는</a:t>
            </a:r>
            <a:r>
              <a:rPr kumimoji="1" lang="en-US" altLang="ko-KR" sz="4400" b="1" dirty="0">
                <a:latin typeface="Spoqa Han Sans Neo Bold" panose="020B0500000000000000" pitchFamily="34" charset="-128"/>
                <a:ea typeface="Spoqa Han Sans Neo Bold" panose="020B0500000000000000" pitchFamily="34" charset="-128"/>
                <a:sym typeface="SpoqaHanSans-Bold"/>
              </a:rPr>
              <a:t>..</a:t>
            </a:r>
            <a:endParaRPr kumimoji="1" lang="en-US" altLang="ko-KR" sz="3600" b="1" dirty="0">
              <a:latin typeface="Spoqa Han Sans Neo Bold" panose="020B0500000000000000" pitchFamily="34" charset="-128"/>
              <a:ea typeface="Spoqa Han Sans Neo Bold" panose="020B0500000000000000" pitchFamily="34" charset="-128"/>
              <a:sym typeface="SpoqaHanSans-Bold"/>
            </a:endParaRPr>
          </a:p>
          <a:p>
            <a:pPr lvl="1" defTabSz="457200">
              <a:spcBef>
                <a:spcPts val="1200"/>
              </a:spcBef>
              <a:spcAft>
                <a:spcPts val="1500"/>
              </a:spcAft>
              <a:defRPr sz="4500" spc="-45">
                <a:solidFill>
                  <a:srgbClr val="53585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kumimoji="1" lang="en-US" altLang="ko-KR" sz="2800" dirty="0">
              <a:latin typeface="Spoqa Han Sans Neo Bold" panose="020B0500000000000000" pitchFamily="34" charset="-128"/>
              <a:ea typeface="Spoqa Han Sans Neo Bold" panose="020B0500000000000000" pitchFamily="34" charset="-128"/>
              <a:sym typeface="SpoqaHanSans-Bold"/>
            </a:endParaRPr>
          </a:p>
          <a:p>
            <a:pPr lvl="1" defTabSz="457200">
              <a:spcBef>
                <a:spcPts val="1200"/>
              </a:spcBef>
              <a:spcAft>
                <a:spcPts val="1500"/>
              </a:spcAft>
              <a:defRPr sz="4500" spc="-45">
                <a:solidFill>
                  <a:srgbClr val="53585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kumimoji="1" lang="ko-KR" altLang="en-US" sz="3600" dirty="0">
                <a:latin typeface="Spoqa Han Sans Neo Bold" panose="020B0500000000000000" pitchFamily="34" charset="-128"/>
                <a:ea typeface="Spoqa Han Sans Neo Bold" panose="020B0500000000000000" pitchFamily="34" charset="-128"/>
                <a:sym typeface="SpoqaHanSans-Bold"/>
              </a:rPr>
              <a:t>컴퓨팅 코스트와 연산 소요 시간이 매우 크고</a:t>
            </a:r>
            <a:r>
              <a:rPr kumimoji="1" lang="en-US" altLang="ko-KR" sz="3600" dirty="0">
                <a:latin typeface="Spoqa Han Sans Neo Bold" panose="020B0500000000000000" pitchFamily="34" charset="-128"/>
                <a:ea typeface="Spoqa Han Sans Neo Bold" panose="020B0500000000000000" pitchFamily="34" charset="-128"/>
                <a:sym typeface="SpoqaHanSans-Bold"/>
              </a:rPr>
              <a:t>, </a:t>
            </a:r>
            <a:r>
              <a:rPr kumimoji="1" lang="ko-KR" altLang="en-US" sz="3600" dirty="0">
                <a:latin typeface="Spoqa Han Sans Neo Bold" panose="020B0500000000000000" pitchFamily="34" charset="-128"/>
                <a:ea typeface="Spoqa Han Sans Neo Bold" panose="020B0500000000000000" pitchFamily="34" charset="-128"/>
                <a:sym typeface="SpoqaHanSans-Bold"/>
              </a:rPr>
              <a:t>최적화 답을 찾을 수 있다는 보장도 없다</a:t>
            </a:r>
            <a:r>
              <a:rPr kumimoji="1" lang="en-US" altLang="ko-KR" sz="3600" dirty="0">
                <a:latin typeface="Spoqa Han Sans Neo Bold" panose="020B0500000000000000" pitchFamily="34" charset="-128"/>
                <a:ea typeface="Spoqa Han Sans Neo Bold" panose="020B0500000000000000" pitchFamily="34" charset="-128"/>
                <a:sym typeface="SpoqaHanSans-Bold"/>
              </a:rPr>
              <a:t>…  </a:t>
            </a:r>
            <a:r>
              <a:rPr kumimoji="1" lang="en-US" altLang="ko-KR" sz="3600" dirty="0">
                <a:latin typeface="Spoqa Han Sans Neo Bold" panose="020B0500000000000000" pitchFamily="34" charset="-128"/>
                <a:ea typeface="Spoqa Han Sans Neo Bold" panose="020B0500000000000000" pitchFamily="34" charset="-128"/>
                <a:sym typeface="Wingdings" pitchFamily="2" charset="2"/>
              </a:rPr>
              <a:t> </a:t>
            </a:r>
            <a:r>
              <a:rPr kumimoji="1" lang="ko-KR" altLang="en-US" sz="3600" dirty="0">
                <a:latin typeface="Spoqa Han Sans Neo Bold" panose="020B0500000000000000" pitchFamily="34" charset="-128"/>
                <a:ea typeface="Spoqa Han Sans Neo Bold" panose="020B0500000000000000" pitchFamily="34" charset="-128"/>
                <a:sym typeface="SpoqaHanSans-Bold"/>
              </a:rPr>
              <a:t>풀기 어렵다</a:t>
            </a:r>
            <a:r>
              <a:rPr kumimoji="1" lang="en-US" altLang="ko-KR" sz="3600" dirty="0">
                <a:latin typeface="Spoqa Han Sans Neo Bold" panose="020B0500000000000000" pitchFamily="34" charset="-128"/>
                <a:ea typeface="Spoqa Han Sans Neo Bold" panose="020B0500000000000000" pitchFamily="34" charset="-128"/>
                <a:sym typeface="SpoqaHanSans-Bold"/>
              </a:rPr>
              <a:t>!</a:t>
            </a:r>
          </a:p>
          <a:p>
            <a:pPr lvl="1" defTabSz="457200">
              <a:spcBef>
                <a:spcPts val="1200"/>
              </a:spcBef>
              <a:spcAft>
                <a:spcPts val="1500"/>
              </a:spcAft>
              <a:defRPr sz="4500" spc="-45">
                <a:solidFill>
                  <a:srgbClr val="53585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kumimoji="1" lang="en-US" altLang="ko-KR" sz="36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 </a:t>
            </a:r>
            <a:r>
              <a:rPr kumimoji="1" lang="en-US" altLang="ko-KR" sz="36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i.e. integer programming</a:t>
            </a:r>
            <a:r>
              <a:rPr kumimoji="1" lang="ko-KR" altLang="en-US" sz="36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은 </a:t>
            </a:r>
            <a:r>
              <a:rPr kumimoji="1" lang="en-US" altLang="ko-KR" sz="36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NP-hard </a:t>
            </a:r>
            <a:r>
              <a:rPr kumimoji="1" lang="ko-KR" altLang="en-US" sz="36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문제로 어렵다</a:t>
            </a:r>
            <a:r>
              <a:rPr kumimoji="1" lang="en-US" altLang="ko-KR" sz="36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. </a:t>
            </a:r>
          </a:p>
          <a:p>
            <a:pPr lvl="1" defTabSz="457200">
              <a:spcBef>
                <a:spcPts val="1200"/>
              </a:spcBef>
              <a:spcAft>
                <a:spcPts val="1500"/>
              </a:spcAft>
              <a:defRPr sz="4500" spc="-45">
                <a:solidFill>
                  <a:srgbClr val="53585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kumimoji="1" lang="en-US" altLang="ko-KR" sz="2800" dirty="0">
              <a:latin typeface="Spoqa Han Sans Neo Bold" panose="020B0500000000000000" pitchFamily="34" charset="-128"/>
              <a:ea typeface="Spoqa Han Sans Neo Bold" panose="020B0500000000000000" pitchFamily="34" charset="-128"/>
              <a:sym typeface="SpoqaHanSans-Bold"/>
            </a:endParaRPr>
          </a:p>
          <a:p>
            <a:pPr lvl="1" defTabSz="457200">
              <a:spcBef>
                <a:spcPts val="1200"/>
              </a:spcBef>
              <a:spcAft>
                <a:spcPts val="1500"/>
              </a:spcAft>
              <a:defRPr sz="4500" spc="-45">
                <a:solidFill>
                  <a:srgbClr val="53585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kumimoji="1" lang="ko-KR" altLang="en-US" sz="3600" dirty="0">
                <a:latin typeface="Spoqa Han Sans Neo Bold" panose="020B0500000000000000" pitchFamily="34" charset="-128"/>
                <a:ea typeface="Spoqa Han Sans Neo Bold" panose="020B0500000000000000" pitchFamily="34" charset="-128"/>
                <a:sym typeface="SpoqaHanSans-Bold"/>
              </a:rPr>
              <a:t>그러나</a:t>
            </a:r>
            <a:r>
              <a:rPr kumimoji="1" lang="en-US" altLang="ko-KR" sz="3600" dirty="0">
                <a:latin typeface="Spoqa Han Sans Neo Bold" panose="020B0500000000000000" pitchFamily="34" charset="-128"/>
                <a:ea typeface="Spoqa Han Sans Neo Bold" panose="020B0500000000000000" pitchFamily="34" charset="-128"/>
                <a:sym typeface="SpoqaHanSans-Bold"/>
              </a:rPr>
              <a:t>, </a:t>
            </a:r>
            <a:r>
              <a:rPr kumimoji="1" lang="ko-KR" altLang="en-US" sz="3600" dirty="0">
                <a:latin typeface="Spoqa Han Sans Neo Bold" panose="020B0500000000000000" pitchFamily="34" charset="-128"/>
                <a:ea typeface="Spoqa Han Sans Neo Bold" panose="020B0500000000000000" pitchFamily="34" charset="-128"/>
                <a:sym typeface="SpoqaHanSans-Bold"/>
              </a:rPr>
              <a:t>쉽고 효율적으로 풀 수 있는 몇 가지 최적화 문제들이 있다</a:t>
            </a:r>
            <a:r>
              <a:rPr kumimoji="1" lang="en-US" altLang="ko-KR" sz="3600" dirty="0">
                <a:latin typeface="Spoqa Han Sans Neo Bold" panose="020B0500000000000000" pitchFamily="34" charset="-128"/>
                <a:ea typeface="Spoqa Han Sans Neo Bold" panose="020B0500000000000000" pitchFamily="34" charset="-128"/>
                <a:sym typeface="SpoqaHanSans-Bold"/>
              </a:rPr>
              <a:t>..!</a:t>
            </a:r>
          </a:p>
          <a:p>
            <a:pPr lvl="1" defTabSz="457200">
              <a:spcBef>
                <a:spcPts val="1200"/>
              </a:spcBef>
              <a:spcAft>
                <a:spcPts val="1500"/>
              </a:spcAft>
              <a:defRPr sz="4500" spc="-45">
                <a:solidFill>
                  <a:srgbClr val="53585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kumimoji="1" lang="ko-KR" altLang="en-US" sz="3600" dirty="0">
                <a:latin typeface="Spoqa Han Sans Neo Bold" panose="020B0500000000000000" pitchFamily="34" charset="-128"/>
                <a:ea typeface="Spoqa Han Sans Neo Bold" panose="020B0500000000000000" pitchFamily="34" charset="-128"/>
                <a:sym typeface="SpoqaHanSans-Bold"/>
              </a:rPr>
              <a:t>예를 들면</a:t>
            </a:r>
            <a:r>
              <a:rPr kumimoji="1" lang="en-US" altLang="ko-KR" sz="3600" dirty="0">
                <a:latin typeface="Spoqa Han Sans Neo Bold" panose="020B0500000000000000" pitchFamily="34" charset="-128"/>
                <a:ea typeface="Spoqa Han Sans Neo Bold" panose="020B0500000000000000" pitchFamily="34" charset="-128"/>
                <a:sym typeface="SpoqaHanSans-Bold"/>
              </a:rPr>
              <a:t>...</a:t>
            </a:r>
          </a:p>
          <a:p>
            <a:pPr marL="1200092" lvl="1" indent="-742950" defTabSz="457200">
              <a:spcBef>
                <a:spcPts val="1200"/>
              </a:spcBef>
              <a:spcAft>
                <a:spcPts val="1500"/>
              </a:spcAft>
              <a:buAutoNum type="arabicPeriod"/>
              <a:defRPr sz="4500" spc="-45">
                <a:solidFill>
                  <a:srgbClr val="53585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kumimoji="1" lang="ko-KR" altLang="en-US" sz="36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최소 자승법</a:t>
            </a:r>
            <a:r>
              <a:rPr kumimoji="1" lang="en-US" altLang="ko-KR" sz="36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(Least squares)</a:t>
            </a:r>
          </a:p>
          <a:p>
            <a:pPr marL="1200092" lvl="1" indent="-742950" defTabSz="457200">
              <a:spcBef>
                <a:spcPts val="1200"/>
              </a:spcBef>
              <a:spcAft>
                <a:spcPts val="1500"/>
              </a:spcAft>
              <a:buAutoNum type="arabicPeriod"/>
              <a:defRPr sz="4500" spc="-45">
                <a:solidFill>
                  <a:srgbClr val="53585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kumimoji="1" lang="ko-KR" altLang="en-US" sz="36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선형 프로그래밍</a:t>
            </a:r>
            <a:r>
              <a:rPr kumimoji="1" lang="en-US" altLang="ko-KR" sz="36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(Linear programming)</a:t>
            </a:r>
          </a:p>
          <a:p>
            <a:pPr marL="1200092" lvl="1" indent="-742950" defTabSz="457200">
              <a:spcBef>
                <a:spcPts val="1200"/>
              </a:spcBef>
              <a:spcAft>
                <a:spcPts val="1500"/>
              </a:spcAft>
              <a:buAutoNum type="arabicPeriod"/>
              <a:defRPr sz="4500" spc="-45">
                <a:solidFill>
                  <a:srgbClr val="53585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kumimoji="1" lang="ko-KR" altLang="en-US" sz="3600" dirty="0" err="1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컨벡스</a:t>
            </a:r>
            <a:r>
              <a:rPr kumimoji="1" lang="ko-KR" altLang="en-US" sz="36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 최적화</a:t>
            </a:r>
            <a:r>
              <a:rPr kumimoji="1" lang="en-US" altLang="ko-KR" sz="36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(Convex optimization)</a:t>
            </a:r>
          </a:p>
          <a:p>
            <a:pPr marL="1200092" lvl="1" indent="-742950" defTabSz="457200">
              <a:spcBef>
                <a:spcPts val="1200"/>
              </a:spcBef>
              <a:spcAft>
                <a:spcPts val="1500"/>
              </a:spcAft>
              <a:buAutoNum type="arabicPeriod"/>
              <a:defRPr sz="4500" spc="-45">
                <a:solidFill>
                  <a:srgbClr val="53585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kumimoji="1" lang="en-US" altLang="ko-KR" sz="3600" dirty="0">
              <a:latin typeface="Spoqa Han Sans Neo" panose="020B0500000000000000" pitchFamily="34" charset="-128"/>
              <a:ea typeface="Spoqa Han Sans Neo" panose="020B0500000000000000" pitchFamily="34" charset="-128"/>
              <a:sym typeface="SpoqaHanSans-Bold"/>
            </a:endParaRPr>
          </a:p>
        </p:txBody>
      </p:sp>
      <p:sp>
        <p:nvSpPr>
          <p:cNvPr id="14" name="Shape 222">
            <a:extLst>
              <a:ext uri="{FF2B5EF4-FFF2-40B4-BE49-F238E27FC236}">
                <a16:creationId xmlns:a16="http://schemas.microsoft.com/office/drawing/2014/main" id="{25FB912A-8EFC-3A48-A073-CD14203C7167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4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5" name="Shape 223">
            <a:extLst>
              <a:ext uri="{FF2B5EF4-FFF2-40B4-BE49-F238E27FC236}">
                <a16:creationId xmlns:a16="http://schemas.microsoft.com/office/drawing/2014/main" id="{6EB3108D-401A-0A4A-B39A-700DB0BBBDB5}"/>
              </a:ext>
            </a:extLst>
          </p:cNvPr>
          <p:cNvSpPr/>
          <p:nvPr/>
        </p:nvSpPr>
        <p:spPr>
          <a:xfrm>
            <a:off x="20828000" y="2200124"/>
            <a:ext cx="2540000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R" altLang="en-US" dirty="0"/>
              <a:t>최적화 </a:t>
            </a:r>
            <a:r>
              <a:rPr lang="en-US" altLang="ko-KR" dirty="0"/>
              <a:t>[Optimization]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831969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19">
            <a:extLst>
              <a:ext uri="{FF2B5EF4-FFF2-40B4-BE49-F238E27FC236}">
                <a16:creationId xmlns:a16="http://schemas.microsoft.com/office/drawing/2014/main" id="{D9A90743-360F-9F47-81AC-6C2ED2F39B42}"/>
              </a:ext>
            </a:extLst>
          </p:cNvPr>
          <p:cNvSpPr/>
          <p:nvPr/>
        </p:nvSpPr>
        <p:spPr>
          <a:xfrm>
            <a:off x="2413000" y="3689648"/>
            <a:ext cx="17526000" cy="31034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algn="r">
              <a:defRPr sz="7500" spc="-75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ore-KR" altLang="en-US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딥러닝을 위한 최적화</a:t>
            </a:r>
            <a:endParaRPr b="1" dirty="0">
              <a:latin typeface="SpoqaHanSans-Bold" panose="020B0500000000000000" pitchFamily="34" charset="-128"/>
              <a:ea typeface="SpoqaHanSans-Bold" panose="020B0500000000000000" pitchFamily="34" charset="-128"/>
            </a:endParaRPr>
          </a:p>
          <a:p>
            <a:pPr algn="r">
              <a:defRPr sz="4000" spc="-3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-US" altLang="ko-KR" b="1" dirty="0">
              <a:solidFill>
                <a:srgbClr val="ED234B"/>
              </a:solidFill>
              <a:latin typeface="SpoqaHanSans-Bold" panose="020B0500000000000000" pitchFamily="34" charset="-128"/>
              <a:ea typeface="SpoqaHanSans-Bold" panose="020B0500000000000000" pitchFamily="34" charset="-128"/>
            </a:endParaRPr>
          </a:p>
          <a:p>
            <a:pPr algn="r">
              <a:defRPr sz="4000" spc="-3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b="1" dirty="0">
                <a:solidFill>
                  <a:srgbClr val="ED234B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5. </a:t>
            </a:r>
            <a:r>
              <a:rPr lang="ko-KR" altLang="en-US" b="1" dirty="0">
                <a:solidFill>
                  <a:srgbClr val="ED234B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 </a:t>
            </a:r>
            <a:r>
              <a:rPr lang="en-US" altLang="ko-KR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Stochastic gradient descent</a:t>
            </a:r>
          </a:p>
          <a:p>
            <a:pPr algn="r">
              <a:defRPr sz="4000" spc="-3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(</a:t>
            </a:r>
            <a:r>
              <a:rPr lang="ko-KR" altLang="en-US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확률론적 경사 </a:t>
            </a:r>
            <a:r>
              <a:rPr lang="ko-KR" altLang="en-US" b="1" dirty="0" err="1">
                <a:latin typeface="SpoqaHanSans-Bold" panose="020B0500000000000000" pitchFamily="34" charset="-128"/>
                <a:ea typeface="SpoqaHanSans-Bold" panose="020B0500000000000000" pitchFamily="34" charset="-128"/>
              </a:rPr>
              <a:t>하강법</a:t>
            </a:r>
            <a:r>
              <a:rPr lang="en-US" altLang="ko-KR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)</a:t>
            </a:r>
            <a:endParaRPr lang="ko-KR" altLang="en-US" b="1" dirty="0">
              <a:latin typeface="SpoqaHanSans-Bold" panose="020B0500000000000000" pitchFamily="34" charset="-128"/>
              <a:ea typeface="SpoqaHanSans-Bold" panose="020B0500000000000000" pitchFamily="34" charset="-128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A639319-AC48-A94C-AE92-228E87EFF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30</a:t>
            </a:fld>
            <a:endParaRPr kumimoji="1" lang="ko-Kore-KR" altLang="en-US" sz="150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675532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224">
            <a:extLst>
              <a:ext uri="{FF2B5EF4-FFF2-40B4-BE49-F238E27FC236}">
                <a16:creationId xmlns:a16="http://schemas.microsoft.com/office/drawing/2014/main" id="{579A8D10-BC25-C34F-8F94-E55FD2372F35}"/>
              </a:ext>
            </a:extLst>
          </p:cNvPr>
          <p:cNvSpPr/>
          <p:nvPr/>
        </p:nvSpPr>
        <p:spPr>
          <a:xfrm>
            <a:off x="1524000" y="1460302"/>
            <a:ext cx="16499854" cy="107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ore-KR" altLang="en-US" b="1" dirty="0">
                <a:sym typeface="Wingdings" pitchFamily="2" charset="2"/>
              </a:rPr>
              <a:t>확률론적 경사 하강법 </a:t>
            </a:r>
            <a:r>
              <a:rPr lang="en-US" altLang="ko-Kore-KR" b="1" dirty="0">
                <a:sym typeface="Wingdings" pitchFamily="2" charset="2"/>
              </a:rPr>
              <a:t>(stochastic gradient descent; SGD)</a:t>
            </a:r>
          </a:p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-US" altLang="ko-Kore-KR" b="1" dirty="0"/>
          </a:p>
        </p:txBody>
      </p:sp>
      <p:sp>
        <p:nvSpPr>
          <p:cNvPr id="17" name="슬라이드 번호 개체 틀 4">
            <a:extLst>
              <a:ext uri="{FF2B5EF4-FFF2-40B4-BE49-F238E27FC236}">
                <a16:creationId xmlns:a16="http://schemas.microsoft.com/office/drawing/2014/main" id="{103780E0-235B-8749-9316-0B73604FDB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39179" y="13061191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31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19" name="Shape 222">
            <a:extLst>
              <a:ext uri="{FF2B5EF4-FFF2-40B4-BE49-F238E27FC236}">
                <a16:creationId xmlns:a16="http://schemas.microsoft.com/office/drawing/2014/main" id="{D46E4FB7-4E76-CA4B-A767-5E1E0DCE388B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4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20" name="Shape 223">
            <a:extLst>
              <a:ext uri="{FF2B5EF4-FFF2-40B4-BE49-F238E27FC236}">
                <a16:creationId xmlns:a16="http://schemas.microsoft.com/office/drawing/2014/main" id="{AB048E89-3329-E94A-9971-126D2453AE96}"/>
              </a:ext>
            </a:extLst>
          </p:cNvPr>
          <p:cNvSpPr/>
          <p:nvPr/>
        </p:nvSpPr>
        <p:spPr>
          <a:xfrm>
            <a:off x="20828000" y="2200124"/>
            <a:ext cx="2540000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R" altLang="en-US" dirty="0"/>
              <a:t>최적화 </a:t>
            </a:r>
            <a:r>
              <a:rPr lang="en-US" altLang="ko-KR" dirty="0"/>
              <a:t>[Optimization]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Shape 133">
                <a:extLst>
                  <a:ext uri="{FF2B5EF4-FFF2-40B4-BE49-F238E27FC236}">
                    <a16:creationId xmlns:a16="http://schemas.microsoft.com/office/drawing/2014/main" id="{AF1AFE7C-AA14-5E4C-8882-A058F05EC377}"/>
                  </a:ext>
                </a:extLst>
              </p:cNvPr>
              <p:cNvSpPr/>
              <p:nvPr/>
            </p:nvSpPr>
            <p:spPr>
              <a:xfrm>
                <a:off x="2819636" y="10146130"/>
                <a:ext cx="17541240" cy="1872307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12700" tIns="12700" rIns="12700" bIns="12700" anchor="t">
                <a:spAutoFit/>
              </a:bodyPr>
              <a:lstStyle/>
              <a:p>
                <a:pPr marL="571500" indent="-571500" algn="just" latinLnBrk="1">
                  <a:buFont typeface="Arial" panose="020B0604020202020204" pitchFamily="34" charset="0"/>
                  <a:buChar char="•"/>
                </a:pPr>
                <a:r>
                  <a:rPr lang="en-US" altLang="ko-KR" sz="4000" b="1" dirty="0">
                    <a:solidFill>
                      <a:srgbClr val="53585F"/>
                    </a:solidFill>
                    <a:latin typeface="Spoqa Han Sans Neo Bold" panose="020B0500000000000000" pitchFamily="34" charset="-128"/>
                    <a:ea typeface="Spoqa Han Sans Neo Bold" panose="020B0500000000000000" pitchFamily="34" charset="-128"/>
                    <a:sym typeface="Wingdings" pitchFamily="2" charset="2"/>
                  </a:rPr>
                  <a:t>SGD</a:t>
                </a:r>
                <a:r>
                  <a:rPr lang="ko-KR" altLang="en-US" sz="4000" b="1" dirty="0">
                    <a:solidFill>
                      <a:srgbClr val="53585F"/>
                    </a:solidFill>
                    <a:latin typeface="Spoqa Han Sans Neo Bold" panose="020B0500000000000000" pitchFamily="34" charset="-128"/>
                    <a:ea typeface="Spoqa Han Sans Neo Bold" panose="020B0500000000000000" pitchFamily="34" charset="-128"/>
                    <a:sym typeface="Wingdings" pitchFamily="2" charset="2"/>
                  </a:rPr>
                  <a:t>는 </a:t>
                </a:r>
                <a:r>
                  <a:rPr lang="en-US" altLang="ko-KR" sz="4000" b="1" dirty="0">
                    <a:solidFill>
                      <a:srgbClr val="53585F"/>
                    </a:solidFill>
                    <a:latin typeface="Spoqa Han Sans Neo Bold" panose="020B0500000000000000" pitchFamily="34" charset="-128"/>
                    <a:ea typeface="Spoqa Han Sans Neo Bold" panose="020B0500000000000000" pitchFamily="34" charset="-128"/>
                    <a:sym typeface="Wingdings" pitchFamily="2" charset="2"/>
                  </a:rPr>
                  <a:t>ML, DNN</a:t>
                </a:r>
                <a:r>
                  <a:rPr lang="ko-KR" altLang="en-US" sz="4000" b="1" dirty="0">
                    <a:solidFill>
                      <a:srgbClr val="53585F"/>
                    </a:solidFill>
                    <a:latin typeface="Spoqa Han Sans Neo Bold" panose="020B0500000000000000" pitchFamily="34" charset="-128"/>
                    <a:ea typeface="Spoqa Han Sans Neo Bold" panose="020B0500000000000000" pitchFamily="34" charset="-128"/>
                    <a:sym typeface="Wingdings" pitchFamily="2" charset="2"/>
                  </a:rPr>
                  <a:t>을 위해 가장 널리 사용되는 </a:t>
                </a:r>
                <a:r>
                  <a:rPr lang="en-US" altLang="ko-KR" sz="4000" b="1" dirty="0">
                    <a:solidFill>
                      <a:srgbClr val="53585F"/>
                    </a:solidFill>
                    <a:latin typeface="Spoqa Han Sans Neo Bold" panose="020B0500000000000000" pitchFamily="34" charset="-128"/>
                    <a:ea typeface="Spoqa Han Sans Neo Bold" panose="020B0500000000000000" pitchFamily="34" charset="-128"/>
                    <a:sym typeface="Wingdings" pitchFamily="2" charset="2"/>
                  </a:rPr>
                  <a:t>Optimizer</a:t>
                </a:r>
                <a:r>
                  <a:rPr lang="ko-KR" altLang="en-US" sz="4000" b="1" dirty="0">
                    <a:solidFill>
                      <a:srgbClr val="53585F"/>
                    </a:solidFill>
                    <a:latin typeface="Spoqa Han Sans Neo Bold" panose="020B0500000000000000" pitchFamily="34" charset="-128"/>
                    <a:ea typeface="Spoqa Han Sans Neo Bold" panose="020B0500000000000000" pitchFamily="34" charset="-128"/>
                    <a:sym typeface="Wingdings" pitchFamily="2" charset="2"/>
                  </a:rPr>
                  <a:t>이다</a:t>
                </a:r>
                <a:r>
                  <a:rPr lang="en-US" altLang="ko-KR" sz="4000" b="1" dirty="0">
                    <a:solidFill>
                      <a:srgbClr val="53585F"/>
                    </a:solidFill>
                    <a:latin typeface="Spoqa Han Sans Neo Bold" panose="020B0500000000000000" pitchFamily="34" charset="-128"/>
                    <a:ea typeface="Spoqa Han Sans Neo Bold" panose="020B0500000000000000" pitchFamily="34" charset="-128"/>
                    <a:sym typeface="Wingdings" pitchFamily="2" charset="2"/>
                  </a:rPr>
                  <a:t>!</a:t>
                </a:r>
              </a:p>
              <a:p>
                <a:pPr algn="just" latinLnBrk="1"/>
                <a:endParaRPr lang="en-US" altLang="ko-KR" sz="40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  <a:sym typeface="Wingdings" pitchFamily="2" charset="2"/>
                </a:endParaRPr>
              </a:p>
              <a:p>
                <a:pPr lvl="1" algn="just" latinLnBrk="1"/>
                <a:r>
                  <a:rPr lang="en-US" altLang="ko-KR" sz="40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 </a:t>
                </a:r>
                <a:r>
                  <a:rPr lang="ko-KR" altLang="en-US" sz="40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중요한 부분은 </a:t>
                </a:r>
                <a:r>
                  <a:rPr lang="ko-KR" altLang="en-US" sz="4000" dirty="0" err="1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학습률</a:t>
                </a:r>
                <a:r>
                  <a:rPr lang="en-US" altLang="ko-KR" sz="40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(learning rate)</a:t>
                </a:r>
                <a:r>
                  <a:rPr lang="ko-KR" altLang="en-US" sz="40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인 </a:t>
                </a:r>
                <a14:m>
                  <m:oMath xmlns:m="http://schemas.openxmlformats.org/officeDocument/2006/math">
                    <m:r>
                      <a:rPr lang="en-US" altLang="ko-KR" sz="40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𝜖</m:t>
                    </m:r>
                  </m:oMath>
                </a14:m>
                <a:r>
                  <a:rPr lang="ko-KR" altLang="en-US" sz="40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을 고르는 것</a:t>
                </a:r>
                <a:r>
                  <a:rPr lang="en-US" altLang="ko-KR" sz="40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!</a:t>
                </a:r>
              </a:p>
            </p:txBody>
          </p:sp>
        </mc:Choice>
        <mc:Fallback xmlns="">
          <p:sp>
            <p:nvSpPr>
              <p:cNvPr id="32" name="Shape 133">
                <a:extLst>
                  <a:ext uri="{FF2B5EF4-FFF2-40B4-BE49-F238E27FC236}">
                    <a16:creationId xmlns:a16="http://schemas.microsoft.com/office/drawing/2014/main" id="{AF1AFE7C-AA14-5E4C-8882-A058F05EC3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9636" y="10146130"/>
                <a:ext cx="17541240" cy="1872307"/>
              </a:xfrm>
              <a:prstGeom prst="rect">
                <a:avLst/>
              </a:prstGeom>
              <a:blipFill>
                <a:blip r:embed="rId4"/>
                <a:stretch>
                  <a:fillRect l="-1592" t="-7383" b="-15436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="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그림 1">
            <a:extLst>
              <a:ext uri="{FF2B5EF4-FFF2-40B4-BE49-F238E27FC236}">
                <a16:creationId xmlns:a16="http://schemas.microsoft.com/office/drawing/2014/main" id="{B29AAB38-8B2E-E340-8591-540E902D08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54565" y="3569870"/>
            <a:ext cx="13638724" cy="5859452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DA67C0C3-4611-1A47-8823-9E43F60368DE}"/>
              </a:ext>
            </a:extLst>
          </p:cNvPr>
          <p:cNvSpPr/>
          <p:nvPr/>
        </p:nvSpPr>
        <p:spPr>
          <a:xfrm>
            <a:off x="6159591" y="13130282"/>
            <a:ext cx="90027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ore-KR" dirty="0">
                <a:solidFill>
                  <a:srgbClr val="222222"/>
                </a:solidFill>
                <a:latin typeface="Arial" panose="020B0604020202020204" pitchFamily="34" charset="0"/>
              </a:rPr>
              <a:t>Goodfellow, Ian, </a:t>
            </a:r>
            <a:r>
              <a:rPr lang="en" altLang="ko-Kore-KR" dirty="0" err="1">
                <a:solidFill>
                  <a:srgbClr val="222222"/>
                </a:solidFill>
                <a:latin typeface="Arial" panose="020B0604020202020204" pitchFamily="34" charset="0"/>
              </a:rPr>
              <a:t>Yoshua</a:t>
            </a:r>
            <a:r>
              <a:rPr lang="en" altLang="ko-Kore-KR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en" altLang="ko-Kore-KR" dirty="0" err="1">
                <a:solidFill>
                  <a:srgbClr val="222222"/>
                </a:solidFill>
                <a:latin typeface="Arial" panose="020B0604020202020204" pitchFamily="34" charset="0"/>
              </a:rPr>
              <a:t>Bengio</a:t>
            </a:r>
            <a:r>
              <a:rPr lang="en" altLang="ko-Kore-KR" dirty="0">
                <a:solidFill>
                  <a:srgbClr val="222222"/>
                </a:solidFill>
                <a:latin typeface="Arial" panose="020B0604020202020204" pitchFamily="34" charset="0"/>
              </a:rPr>
              <a:t>, and Aaron Courville. </a:t>
            </a:r>
            <a:r>
              <a:rPr lang="en" altLang="ko-Kore-KR" i="1" dirty="0">
                <a:solidFill>
                  <a:srgbClr val="222222"/>
                </a:solidFill>
                <a:latin typeface="Arial" panose="020B0604020202020204" pitchFamily="34" charset="0"/>
              </a:rPr>
              <a:t>Deep learning</a:t>
            </a:r>
            <a:r>
              <a:rPr lang="en" altLang="ko-Kore-KR" dirty="0">
                <a:solidFill>
                  <a:srgbClr val="222222"/>
                </a:solidFill>
                <a:latin typeface="Arial" panose="020B0604020202020204" pitchFamily="34" charset="0"/>
              </a:rPr>
              <a:t>. MIT press, 2016.</a:t>
            </a:r>
            <a:endParaRPr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001131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224">
            <a:extLst>
              <a:ext uri="{FF2B5EF4-FFF2-40B4-BE49-F238E27FC236}">
                <a16:creationId xmlns:a16="http://schemas.microsoft.com/office/drawing/2014/main" id="{579A8D10-BC25-C34F-8F94-E55FD2372F35}"/>
              </a:ext>
            </a:extLst>
          </p:cNvPr>
          <p:cNvSpPr/>
          <p:nvPr/>
        </p:nvSpPr>
        <p:spPr>
          <a:xfrm>
            <a:off x="1524000" y="1460302"/>
            <a:ext cx="16499854" cy="487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ore-KR" altLang="en-US" b="1" dirty="0">
                <a:sym typeface="Wingdings" pitchFamily="2" charset="2"/>
              </a:rPr>
              <a:t>학습률 </a:t>
            </a:r>
            <a:r>
              <a:rPr lang="en-US" altLang="ko-Kore-KR" b="1" dirty="0">
                <a:sym typeface="Wingdings" pitchFamily="2" charset="2"/>
              </a:rPr>
              <a:t>(learning rate)</a:t>
            </a:r>
            <a:r>
              <a:rPr lang="ko-Kore-KR" altLang="en-US" b="1" dirty="0">
                <a:sym typeface="Wingdings" pitchFamily="2" charset="2"/>
              </a:rPr>
              <a:t>의 선택</a:t>
            </a:r>
            <a:endParaRPr lang="en-US" altLang="ko-Kore-KR" b="1" dirty="0"/>
          </a:p>
        </p:txBody>
      </p:sp>
      <p:sp>
        <p:nvSpPr>
          <p:cNvPr id="17" name="슬라이드 번호 개체 틀 4">
            <a:extLst>
              <a:ext uri="{FF2B5EF4-FFF2-40B4-BE49-F238E27FC236}">
                <a16:creationId xmlns:a16="http://schemas.microsoft.com/office/drawing/2014/main" id="{103780E0-235B-8749-9316-0B73604FDB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39179" y="13061191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32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19" name="Shape 222">
            <a:extLst>
              <a:ext uri="{FF2B5EF4-FFF2-40B4-BE49-F238E27FC236}">
                <a16:creationId xmlns:a16="http://schemas.microsoft.com/office/drawing/2014/main" id="{D46E4FB7-4E76-CA4B-A767-5E1E0DCE388B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4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20" name="Shape 223">
            <a:extLst>
              <a:ext uri="{FF2B5EF4-FFF2-40B4-BE49-F238E27FC236}">
                <a16:creationId xmlns:a16="http://schemas.microsoft.com/office/drawing/2014/main" id="{AB048E89-3329-E94A-9971-126D2453AE96}"/>
              </a:ext>
            </a:extLst>
          </p:cNvPr>
          <p:cNvSpPr/>
          <p:nvPr/>
        </p:nvSpPr>
        <p:spPr>
          <a:xfrm>
            <a:off x="20828000" y="2200124"/>
            <a:ext cx="2540000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R" altLang="en-US" dirty="0"/>
              <a:t>최적화 </a:t>
            </a:r>
            <a:r>
              <a:rPr lang="en-US" altLang="ko-KR" dirty="0"/>
              <a:t>[Optimization]</a:t>
            </a:r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A67C0C3-4611-1A47-8823-9E43F60368DE}"/>
              </a:ext>
            </a:extLst>
          </p:cNvPr>
          <p:cNvSpPr/>
          <p:nvPr/>
        </p:nvSpPr>
        <p:spPr>
          <a:xfrm>
            <a:off x="6159591" y="13130282"/>
            <a:ext cx="90027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ore-KR" dirty="0">
                <a:solidFill>
                  <a:srgbClr val="222222"/>
                </a:solidFill>
                <a:latin typeface="Arial" panose="020B0604020202020204" pitchFamily="34" charset="0"/>
              </a:rPr>
              <a:t>Goodfellow, Ian, </a:t>
            </a:r>
            <a:r>
              <a:rPr lang="en" altLang="ko-Kore-KR" dirty="0" err="1">
                <a:solidFill>
                  <a:srgbClr val="222222"/>
                </a:solidFill>
                <a:latin typeface="Arial" panose="020B0604020202020204" pitchFamily="34" charset="0"/>
              </a:rPr>
              <a:t>Yoshua</a:t>
            </a:r>
            <a:r>
              <a:rPr lang="en" altLang="ko-Kore-KR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en" altLang="ko-Kore-KR" dirty="0" err="1">
                <a:solidFill>
                  <a:srgbClr val="222222"/>
                </a:solidFill>
                <a:latin typeface="Arial" panose="020B0604020202020204" pitchFamily="34" charset="0"/>
              </a:rPr>
              <a:t>Bengio</a:t>
            </a:r>
            <a:r>
              <a:rPr lang="en" altLang="ko-Kore-KR" dirty="0">
                <a:solidFill>
                  <a:srgbClr val="222222"/>
                </a:solidFill>
                <a:latin typeface="Arial" panose="020B0604020202020204" pitchFamily="34" charset="0"/>
              </a:rPr>
              <a:t>, and Aaron Courville. </a:t>
            </a:r>
            <a:r>
              <a:rPr lang="en" altLang="ko-Kore-KR" i="1" dirty="0">
                <a:solidFill>
                  <a:srgbClr val="222222"/>
                </a:solidFill>
                <a:latin typeface="Arial" panose="020B0604020202020204" pitchFamily="34" charset="0"/>
              </a:rPr>
              <a:t>Deep learning</a:t>
            </a:r>
            <a:r>
              <a:rPr lang="en" altLang="ko-Kore-KR" dirty="0">
                <a:solidFill>
                  <a:srgbClr val="222222"/>
                </a:solidFill>
                <a:latin typeface="Arial" panose="020B0604020202020204" pitchFamily="34" charset="0"/>
              </a:rPr>
              <a:t>. MIT press, 2016.</a:t>
            </a:r>
            <a:endParaRPr lang="ko-Kore-KR" altLang="en-US" dirty="0"/>
          </a:p>
        </p:txBody>
      </p:sp>
      <p:pic>
        <p:nvPicPr>
          <p:cNvPr id="15366" name="Picture 6">
            <a:extLst>
              <a:ext uri="{FF2B5EF4-FFF2-40B4-BE49-F238E27FC236}">
                <a16:creationId xmlns:a16="http://schemas.microsoft.com/office/drawing/2014/main" id="{01A9EF6C-9531-F546-8DE8-7022D1738B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94" y="3859768"/>
            <a:ext cx="7499259" cy="6764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8" name="Picture 8">
            <a:extLst>
              <a:ext uri="{FF2B5EF4-FFF2-40B4-BE49-F238E27FC236}">
                <a16:creationId xmlns:a16="http://schemas.microsoft.com/office/drawing/2014/main" id="{294270BB-A5E7-FC4A-B650-3BE7E50631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5961" y="4286853"/>
            <a:ext cx="7797800" cy="6235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EF254B51-2A93-A548-9E3A-3F8249983999}"/>
              </a:ext>
            </a:extLst>
          </p:cNvPr>
          <p:cNvSpPr/>
          <p:nvPr/>
        </p:nvSpPr>
        <p:spPr>
          <a:xfrm>
            <a:off x="7450186" y="10983954"/>
            <a:ext cx="51147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ore-KR" altLang="en-US" dirty="0"/>
              <a:t>https://cs231n.github.io/neural-networks-3/#anneal</a:t>
            </a:r>
          </a:p>
        </p:txBody>
      </p:sp>
    </p:spTree>
    <p:extLst>
      <p:ext uri="{BB962C8B-B14F-4D97-AF65-F5344CB8AC3E}">
        <p14:creationId xmlns:p14="http://schemas.microsoft.com/office/powerpoint/2010/main" val="5343496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224">
            <a:extLst>
              <a:ext uri="{FF2B5EF4-FFF2-40B4-BE49-F238E27FC236}">
                <a16:creationId xmlns:a16="http://schemas.microsoft.com/office/drawing/2014/main" id="{579A8D10-BC25-C34F-8F94-E55FD2372F35}"/>
              </a:ext>
            </a:extLst>
          </p:cNvPr>
          <p:cNvSpPr/>
          <p:nvPr/>
        </p:nvSpPr>
        <p:spPr>
          <a:xfrm>
            <a:off x="1524000" y="1460302"/>
            <a:ext cx="16499854" cy="487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ore-KR" altLang="en-US" b="1" dirty="0">
                <a:sym typeface="Wingdings" pitchFamily="2" charset="2"/>
              </a:rPr>
              <a:t>학습률 </a:t>
            </a:r>
            <a:r>
              <a:rPr lang="en-US" altLang="ko-Kore-KR" b="1" dirty="0">
                <a:sym typeface="Wingdings" pitchFamily="2" charset="2"/>
              </a:rPr>
              <a:t>(learning rate)</a:t>
            </a:r>
            <a:endParaRPr lang="en-US" altLang="ko-Kore-KR" b="1" dirty="0"/>
          </a:p>
        </p:txBody>
      </p:sp>
      <p:sp>
        <p:nvSpPr>
          <p:cNvPr id="17" name="슬라이드 번호 개체 틀 4">
            <a:extLst>
              <a:ext uri="{FF2B5EF4-FFF2-40B4-BE49-F238E27FC236}">
                <a16:creationId xmlns:a16="http://schemas.microsoft.com/office/drawing/2014/main" id="{103780E0-235B-8749-9316-0B73604FDB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39179" y="13061191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33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19" name="Shape 222">
            <a:extLst>
              <a:ext uri="{FF2B5EF4-FFF2-40B4-BE49-F238E27FC236}">
                <a16:creationId xmlns:a16="http://schemas.microsoft.com/office/drawing/2014/main" id="{D46E4FB7-4E76-CA4B-A767-5E1E0DCE388B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4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20" name="Shape 223">
            <a:extLst>
              <a:ext uri="{FF2B5EF4-FFF2-40B4-BE49-F238E27FC236}">
                <a16:creationId xmlns:a16="http://schemas.microsoft.com/office/drawing/2014/main" id="{AB048E89-3329-E94A-9971-126D2453AE96}"/>
              </a:ext>
            </a:extLst>
          </p:cNvPr>
          <p:cNvSpPr/>
          <p:nvPr/>
        </p:nvSpPr>
        <p:spPr>
          <a:xfrm>
            <a:off x="20828000" y="2200124"/>
            <a:ext cx="2540000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R" altLang="en-US" dirty="0"/>
              <a:t>최적화 </a:t>
            </a:r>
            <a:r>
              <a:rPr lang="en-US" altLang="ko-KR" dirty="0"/>
              <a:t>[Optimization]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Shape 133">
                <a:extLst>
                  <a:ext uri="{FF2B5EF4-FFF2-40B4-BE49-F238E27FC236}">
                    <a16:creationId xmlns:a16="http://schemas.microsoft.com/office/drawing/2014/main" id="{AF1AFE7C-AA14-5E4C-8882-A058F05EC377}"/>
                  </a:ext>
                </a:extLst>
              </p:cNvPr>
              <p:cNvSpPr/>
              <p:nvPr/>
            </p:nvSpPr>
            <p:spPr>
              <a:xfrm>
                <a:off x="1808653" y="3322493"/>
                <a:ext cx="18328876" cy="8905964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12700" tIns="12700" rIns="12700" bIns="12700" anchor="t">
                <a:spAutoFit/>
              </a:bodyPr>
              <a:lstStyle/>
              <a:p>
                <a:pPr lvl="1" algn="just" latinLnBrk="1"/>
                <a:r>
                  <a:rPr lang="ko-KR" altLang="en-US" sz="40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학습률 </a:t>
                </a:r>
                <a:r>
                  <a:rPr lang="en-US" altLang="ko-KR" sz="40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(learning rate)</a:t>
                </a:r>
                <a:r>
                  <a:rPr lang="ko-KR" altLang="en-US" sz="40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40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ko-KR" sz="40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𝜖</m:t>
                        </m:r>
                      </m:e>
                      <m:sub>
                        <m:r>
                          <a:rPr lang="en-US" altLang="ko-KR" sz="40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ko-KR" altLang="en-US" sz="4000" dirty="0" err="1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를</a:t>
                </a:r>
                <a:r>
                  <a:rPr lang="ko-KR" altLang="en-US" sz="40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 고정하고 먼저 생각해보자</a:t>
                </a:r>
                <a:r>
                  <a:rPr lang="en-US" altLang="ko-KR" sz="40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.</a:t>
                </a:r>
              </a:p>
              <a:p>
                <a:pPr lvl="1" algn="just" latinLnBrk="1"/>
                <a:endParaRPr lang="en-US" altLang="ko-KR" sz="40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  <a:sym typeface="Wingdings" pitchFamily="2" charset="2"/>
                </a:endParaRPr>
              </a:p>
              <a:p>
                <a:pPr lvl="1" algn="just" latinLnBrk="1"/>
                <a:r>
                  <a:rPr lang="en-US" altLang="ko-KR" sz="40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 SGD</a:t>
                </a:r>
                <a:r>
                  <a:rPr lang="ko-KR" altLang="en-US" sz="40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에서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40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ko-KR" sz="40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𝜖</m:t>
                        </m:r>
                      </m:e>
                      <m:sub>
                        <m:r>
                          <a:rPr lang="en-US" altLang="ko-KR" sz="40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ko-KR" altLang="en-US" sz="40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가 아래를 만족하면 수렴함이 증명되어 있다고 한다</a:t>
                </a:r>
                <a:r>
                  <a:rPr lang="en-US" altLang="ko-KR" sz="40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! </a:t>
                </a:r>
              </a:p>
              <a:p>
                <a:pPr marL="1028642" lvl="1" indent="-571500" algn="just" latinLnBrk="1">
                  <a:buFont typeface="Wingdings" pitchFamily="2" charset="2"/>
                  <a:buChar char="à"/>
                </a:pPr>
                <a:endParaRPr lang="en-US" altLang="ko-KR" sz="40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  <a:sym typeface="Wingdings" pitchFamily="2" charset="2"/>
                </a:endParaRPr>
              </a:p>
              <a:p>
                <a:pPr lvl="1" algn="just" latinLnBrk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altLang="ko-KR" sz="40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naryPr>
                        <m:sub>
                          <m:r>
                            <a:rPr lang="en-US" altLang="ko-KR" sz="40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𝑘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ko-KR" sz="40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</m:ctrlPr>
                            </m:sSubPr>
                            <m:e>
                              <m:r>
                                <a:rPr lang="en-US" altLang="ko-KR" sz="40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𝜖</m:t>
                              </m:r>
                            </m:e>
                            <m:sub>
                              <m:r>
                                <a:rPr lang="en-US" altLang="ko-KR" sz="40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ko-KR" sz="40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=</m:t>
                          </m:r>
                          <m:r>
                            <a:rPr lang="en-US" altLang="ko-KR" sz="40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itchFamily="2" charset="2"/>
                            </a:rPr>
                            <m:t>∞,</m:t>
                          </m:r>
                        </m:e>
                      </m:nary>
                      <m:r>
                        <a:rPr lang="en-US" altLang="ko-KR" sz="40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        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ko-KR" sz="40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naryPr>
                        <m:sub>
                          <m:r>
                            <a:rPr lang="en-US" altLang="ko-KR" sz="40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𝑘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altLang="ko-KR" sz="40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</m:ctrlPr>
                            </m:sSubSupPr>
                            <m:e>
                              <m:r>
                                <a:rPr lang="en-US" altLang="ko-KR" sz="40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𝜖</m:t>
                              </m:r>
                            </m:e>
                            <m:sub>
                              <m:r>
                                <a:rPr lang="en-US" altLang="ko-KR" sz="40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altLang="ko-KR" sz="40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altLang="ko-KR" sz="40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&lt;</m:t>
                          </m:r>
                          <m:r>
                            <a:rPr lang="en-US" altLang="ko-KR" sz="40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itchFamily="2" charset="2"/>
                            </a:rPr>
                            <m:t>∞</m:t>
                          </m:r>
                        </m:e>
                      </m:nary>
                    </m:oMath>
                  </m:oMathPara>
                </a14:m>
                <a:endParaRPr lang="en-US" altLang="ko-KR" sz="40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  <a:sym typeface="Wingdings" pitchFamily="2" charset="2"/>
                </a:endParaRPr>
              </a:p>
              <a:p>
                <a:pPr lvl="1" algn="just" latinLnBrk="1"/>
                <a:endParaRPr lang="en-US" altLang="ko-KR" sz="40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  <a:sym typeface="Wingdings" pitchFamily="2" charset="2"/>
                </a:endParaRPr>
              </a:p>
              <a:p>
                <a:pPr lvl="1" algn="just" latinLnBrk="1"/>
                <a:r>
                  <a:rPr lang="ko-KR" altLang="en-US" sz="40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실제로는 </a:t>
                </a:r>
                <a:r>
                  <a:rPr lang="en-US" altLang="ko-KR" sz="40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learning rate</a:t>
                </a:r>
                <a:r>
                  <a:rPr lang="ko-KR" altLang="en-US" sz="4000" dirty="0" err="1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를</a:t>
                </a:r>
                <a:r>
                  <a:rPr lang="ko-KR" altLang="en-US" sz="40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 고정하지는 않고</a:t>
                </a:r>
                <a:r>
                  <a:rPr lang="en-US" altLang="ko-KR" sz="40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, </a:t>
                </a:r>
                <a:r>
                  <a:rPr lang="ko-KR" altLang="en-US" sz="40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점차적으로 감소시키는 </a:t>
                </a:r>
                <a:r>
                  <a:rPr lang="en-US" altLang="ko-KR" sz="40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(decay)</a:t>
                </a:r>
                <a:r>
                  <a:rPr lang="ko-KR" altLang="en-US" sz="4000" dirty="0" err="1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를</a:t>
                </a:r>
                <a:r>
                  <a:rPr lang="ko-KR" altLang="en-US" sz="40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 </a:t>
                </a:r>
                <a:endParaRPr lang="en-US" altLang="ko-KR" sz="40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  <a:sym typeface="Wingdings" pitchFamily="2" charset="2"/>
                </a:endParaRPr>
              </a:p>
              <a:p>
                <a:pPr lvl="1" algn="just" latinLnBrk="1"/>
                <a:r>
                  <a:rPr lang="ko-KR" altLang="en-US" sz="40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많이 적용한다</a:t>
                </a:r>
                <a:r>
                  <a:rPr lang="en-US" altLang="ko-KR" sz="40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.</a:t>
                </a:r>
              </a:p>
              <a:p>
                <a:pPr lvl="1" algn="just" latinLnBrk="1"/>
                <a:endParaRPr lang="en-US" altLang="ko-KR" sz="4000" i="1" dirty="0">
                  <a:solidFill>
                    <a:srgbClr val="53585F"/>
                  </a:solidFill>
                  <a:latin typeface="Cambria Math" panose="02040503050406030204" pitchFamily="18" charset="0"/>
                  <a:ea typeface="Spoqa Han Sans Neo Bold" panose="020B0500000000000000" pitchFamily="34" charset="-128"/>
                  <a:sym typeface="Wingdings" pitchFamily="2" charset="2"/>
                </a:endParaRPr>
              </a:p>
              <a:p>
                <a:pPr lvl="1" algn="just" latinLnBrk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40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ko-KR" sz="40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𝜖</m:t>
                        </m:r>
                      </m:e>
                      <m:sub>
                        <m:r>
                          <a:rPr lang="en-US" altLang="ko-KR" sz="40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𝜏</m:t>
                        </m:r>
                      </m:sub>
                    </m:sSub>
                  </m:oMath>
                </a14:m>
                <a:r>
                  <a:rPr lang="ko-KR" altLang="en-US" sz="40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까지 </a:t>
                </a:r>
                <a:r>
                  <a:rPr lang="en-US" altLang="ko-KR" sz="40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learning rate</a:t>
                </a:r>
                <a:r>
                  <a:rPr lang="ko-KR" altLang="en-US" sz="4000" dirty="0" err="1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를</a:t>
                </a:r>
                <a:r>
                  <a:rPr lang="ko-KR" altLang="en-US" sz="40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 </a:t>
                </a:r>
                <a:r>
                  <a:rPr lang="en-US" altLang="ko-KR" sz="40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decay</a:t>
                </a:r>
                <a:r>
                  <a:rPr lang="ko-KR" altLang="en-US" sz="40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한다면</a:t>
                </a:r>
                <a:r>
                  <a:rPr lang="en-US" altLang="ko-KR" sz="40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…</a:t>
                </a:r>
              </a:p>
              <a:p>
                <a:pPr lvl="1" algn="just" latinLnBrk="1"/>
                <a:endParaRPr lang="en-US" altLang="ko-KR" sz="4000" i="1" dirty="0">
                  <a:solidFill>
                    <a:srgbClr val="53585F"/>
                  </a:solidFill>
                  <a:latin typeface="Cambria Math" panose="02040503050406030204" pitchFamily="18" charset="0"/>
                  <a:ea typeface="Spoqa Han Sans Neo Bold" panose="020B0500000000000000" pitchFamily="34" charset="-128"/>
                  <a:sym typeface="Wingdings" pitchFamily="2" charset="2"/>
                </a:endParaRPr>
              </a:p>
              <a:p>
                <a:pPr lvl="1" algn="just" latinLnBrk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40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sSubPr>
                        <m:e>
                          <m:r>
                            <a:rPr lang="en-US" altLang="ko-KR" sz="40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𝜖</m:t>
                          </m:r>
                        </m:e>
                        <m:sub>
                          <m:r>
                            <a:rPr lang="en-US" altLang="ko-KR" sz="40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𝑘</m:t>
                          </m:r>
                        </m:sub>
                      </m:sSub>
                      <m:r>
                        <a:rPr lang="en-US" altLang="ko-KR" sz="40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=</m:t>
                      </m:r>
                      <m:d>
                        <m:dPr>
                          <m:ctrlPr>
                            <a:rPr lang="en-US" altLang="ko-KR" sz="40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dPr>
                        <m:e>
                          <m:r>
                            <a:rPr lang="en-US" altLang="ko-KR" sz="40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1−</m:t>
                          </m:r>
                          <m:r>
                            <a:rPr lang="en-US" altLang="ko-KR" sz="40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𝛼</m:t>
                          </m:r>
                        </m:e>
                      </m:d>
                      <m:sSub>
                        <m:sSubPr>
                          <m:ctrlPr>
                            <a:rPr lang="en-US" altLang="ko-KR" sz="40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sSubPr>
                        <m:e>
                          <m:r>
                            <a:rPr lang="en-US" altLang="ko-KR" sz="40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𝜖</m:t>
                          </m:r>
                        </m:e>
                        <m:sub>
                          <m:r>
                            <a:rPr lang="en-US" altLang="ko-KR" sz="40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0</m:t>
                          </m:r>
                        </m:sub>
                      </m:sSub>
                      <m:r>
                        <a:rPr lang="en-US" altLang="ko-KR" sz="40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+</m:t>
                      </m:r>
                      <m:r>
                        <a:rPr lang="en-US" altLang="ko-KR" sz="40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𝛼</m:t>
                      </m:r>
                      <m:sSub>
                        <m:sSubPr>
                          <m:ctrlPr>
                            <a:rPr lang="en-US" altLang="ko-KR" sz="40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sSubPr>
                        <m:e>
                          <m:r>
                            <a:rPr lang="en-US" altLang="ko-KR" sz="40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𝜖</m:t>
                          </m:r>
                        </m:e>
                        <m:sub>
                          <m:r>
                            <a:rPr lang="en-US" altLang="ko-KR" sz="40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𝜏</m:t>
                          </m:r>
                        </m:sub>
                      </m:sSub>
                    </m:oMath>
                  </m:oMathPara>
                </a14:m>
                <a:endParaRPr lang="en-US" altLang="ko-KR" sz="40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  <a:sym typeface="Wingdings" pitchFamily="2" charset="2"/>
                </a:endParaRPr>
              </a:p>
              <a:p>
                <a:pPr lvl="1" algn="just" latinLnBrk="1"/>
                <a:endParaRPr lang="en-US" altLang="ko-KR" sz="40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  <a:sym typeface="Wingdings" pitchFamily="2" charset="2"/>
                </a:endParaRPr>
              </a:p>
            </p:txBody>
          </p:sp>
        </mc:Choice>
        <mc:Fallback xmlns="">
          <p:sp>
            <p:nvSpPr>
              <p:cNvPr id="32" name="Shape 133">
                <a:extLst>
                  <a:ext uri="{FF2B5EF4-FFF2-40B4-BE49-F238E27FC236}">
                    <a16:creationId xmlns:a16="http://schemas.microsoft.com/office/drawing/2014/main" id="{AF1AFE7C-AA14-5E4C-8882-A058F05EC3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8653" y="3322493"/>
                <a:ext cx="18328876" cy="8905964"/>
              </a:xfrm>
              <a:prstGeom prst="rect">
                <a:avLst/>
              </a:prstGeom>
              <a:blipFill>
                <a:blip r:embed="rId4"/>
                <a:stretch>
                  <a:fillRect t="-1567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="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직사각형 12">
            <a:extLst>
              <a:ext uri="{FF2B5EF4-FFF2-40B4-BE49-F238E27FC236}">
                <a16:creationId xmlns:a16="http://schemas.microsoft.com/office/drawing/2014/main" id="{DA67C0C3-4611-1A47-8823-9E43F60368DE}"/>
              </a:ext>
            </a:extLst>
          </p:cNvPr>
          <p:cNvSpPr/>
          <p:nvPr/>
        </p:nvSpPr>
        <p:spPr>
          <a:xfrm>
            <a:off x="6159591" y="13130282"/>
            <a:ext cx="90027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ore-KR" dirty="0">
                <a:solidFill>
                  <a:srgbClr val="222222"/>
                </a:solidFill>
                <a:latin typeface="Arial" panose="020B0604020202020204" pitchFamily="34" charset="0"/>
              </a:rPr>
              <a:t>Goodfellow, Ian, </a:t>
            </a:r>
            <a:r>
              <a:rPr lang="en" altLang="ko-Kore-KR" dirty="0" err="1">
                <a:solidFill>
                  <a:srgbClr val="222222"/>
                </a:solidFill>
                <a:latin typeface="Arial" panose="020B0604020202020204" pitchFamily="34" charset="0"/>
              </a:rPr>
              <a:t>Yoshua</a:t>
            </a:r>
            <a:r>
              <a:rPr lang="en" altLang="ko-Kore-KR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en" altLang="ko-Kore-KR" dirty="0" err="1">
                <a:solidFill>
                  <a:srgbClr val="222222"/>
                </a:solidFill>
                <a:latin typeface="Arial" panose="020B0604020202020204" pitchFamily="34" charset="0"/>
              </a:rPr>
              <a:t>Bengio</a:t>
            </a:r>
            <a:r>
              <a:rPr lang="en" altLang="ko-Kore-KR" dirty="0">
                <a:solidFill>
                  <a:srgbClr val="222222"/>
                </a:solidFill>
                <a:latin typeface="Arial" panose="020B0604020202020204" pitchFamily="34" charset="0"/>
              </a:rPr>
              <a:t>, and Aaron Courville. </a:t>
            </a:r>
            <a:r>
              <a:rPr lang="en" altLang="ko-Kore-KR" i="1" dirty="0">
                <a:solidFill>
                  <a:srgbClr val="222222"/>
                </a:solidFill>
                <a:latin typeface="Arial" panose="020B0604020202020204" pitchFamily="34" charset="0"/>
              </a:rPr>
              <a:t>Deep learning</a:t>
            </a:r>
            <a:r>
              <a:rPr lang="en" altLang="ko-Kore-KR" dirty="0">
                <a:solidFill>
                  <a:srgbClr val="222222"/>
                </a:solidFill>
                <a:latin typeface="Arial" panose="020B0604020202020204" pitchFamily="34" charset="0"/>
              </a:rPr>
              <a:t>. MIT press, 2016.</a:t>
            </a:r>
            <a:endParaRPr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9692870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224">
            <a:extLst>
              <a:ext uri="{FF2B5EF4-FFF2-40B4-BE49-F238E27FC236}">
                <a16:creationId xmlns:a16="http://schemas.microsoft.com/office/drawing/2014/main" id="{579A8D10-BC25-C34F-8F94-E55FD2372F35}"/>
              </a:ext>
            </a:extLst>
          </p:cNvPr>
          <p:cNvSpPr/>
          <p:nvPr/>
        </p:nvSpPr>
        <p:spPr>
          <a:xfrm>
            <a:off x="1524000" y="1460302"/>
            <a:ext cx="16499854" cy="487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ore-KR" altLang="en-US" b="1" dirty="0">
                <a:sym typeface="Wingdings" pitchFamily="2" charset="2"/>
              </a:rPr>
              <a:t>학습률 </a:t>
            </a:r>
            <a:r>
              <a:rPr lang="en-US" altLang="ko-Kore-KR" b="1" dirty="0">
                <a:sym typeface="Wingdings" pitchFamily="2" charset="2"/>
              </a:rPr>
              <a:t>(learning rate)</a:t>
            </a:r>
            <a:endParaRPr lang="en-US" altLang="ko-Kore-KR" b="1" dirty="0"/>
          </a:p>
        </p:txBody>
      </p:sp>
      <p:sp>
        <p:nvSpPr>
          <p:cNvPr id="17" name="슬라이드 번호 개체 틀 4">
            <a:extLst>
              <a:ext uri="{FF2B5EF4-FFF2-40B4-BE49-F238E27FC236}">
                <a16:creationId xmlns:a16="http://schemas.microsoft.com/office/drawing/2014/main" id="{103780E0-235B-8749-9316-0B73604FDB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39179" y="13061191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34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19" name="Shape 222">
            <a:extLst>
              <a:ext uri="{FF2B5EF4-FFF2-40B4-BE49-F238E27FC236}">
                <a16:creationId xmlns:a16="http://schemas.microsoft.com/office/drawing/2014/main" id="{D46E4FB7-4E76-CA4B-A767-5E1E0DCE388B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4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20" name="Shape 223">
            <a:extLst>
              <a:ext uri="{FF2B5EF4-FFF2-40B4-BE49-F238E27FC236}">
                <a16:creationId xmlns:a16="http://schemas.microsoft.com/office/drawing/2014/main" id="{AB048E89-3329-E94A-9971-126D2453AE96}"/>
              </a:ext>
            </a:extLst>
          </p:cNvPr>
          <p:cNvSpPr/>
          <p:nvPr/>
        </p:nvSpPr>
        <p:spPr>
          <a:xfrm>
            <a:off x="20828000" y="2200124"/>
            <a:ext cx="2540000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R" altLang="en-US" dirty="0"/>
              <a:t>최적화 </a:t>
            </a:r>
            <a:r>
              <a:rPr lang="en-US" altLang="ko-KR" dirty="0"/>
              <a:t>[Optimization]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Shape 133">
                <a:extLst>
                  <a:ext uri="{FF2B5EF4-FFF2-40B4-BE49-F238E27FC236}">
                    <a16:creationId xmlns:a16="http://schemas.microsoft.com/office/drawing/2014/main" id="{AF1AFE7C-AA14-5E4C-8882-A058F05EC377}"/>
                  </a:ext>
                </a:extLst>
              </p:cNvPr>
              <p:cNvSpPr/>
              <p:nvPr/>
            </p:nvSpPr>
            <p:spPr>
              <a:xfrm>
                <a:off x="1808653" y="3322493"/>
                <a:ext cx="17165147" cy="10019794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12700" tIns="12700" rIns="12700" bIns="12700" anchor="t">
                <a:spAutoFit/>
              </a:bodyPr>
              <a:lstStyle/>
              <a:p>
                <a:pPr lvl="1" algn="just" latinLnBrk="1"/>
                <a:r>
                  <a:rPr lang="en-US" altLang="ko-KR" sz="44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SGD</a:t>
                </a:r>
                <a:r>
                  <a:rPr lang="ko-KR" altLang="en-US" sz="44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의 </a:t>
                </a:r>
                <a:r>
                  <a:rPr lang="en-US" altLang="ko-KR" sz="44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excess error</a:t>
                </a:r>
                <a:r>
                  <a:rPr lang="ko-KR" altLang="en-US" sz="44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 </a:t>
                </a:r>
                <a:r>
                  <a:rPr lang="en-US" altLang="ko-KR" sz="44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(</a:t>
                </a:r>
                <a:r>
                  <a:rPr lang="ko-KR" altLang="en-US" sz="44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최적의 값과 차이</a:t>
                </a:r>
                <a:r>
                  <a:rPr lang="en-US" altLang="ko-KR" sz="44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)</a:t>
                </a:r>
                <a:r>
                  <a:rPr lang="ko-KR" altLang="en-US" sz="44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는</a:t>
                </a:r>
                <a:endParaRPr lang="en-US" altLang="ko-KR" sz="44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  <a:sym typeface="Wingdings" pitchFamily="2" charset="2"/>
                </a:endParaRPr>
              </a:p>
              <a:p>
                <a:pPr lvl="1" algn="just" latinLnBrk="1"/>
                <a:endParaRPr lang="en-US" altLang="ko-KR" sz="44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  <a:sym typeface="Wingdings" pitchFamily="2" charset="2"/>
                </a:endParaRPr>
              </a:p>
              <a:p>
                <a:pPr lvl="1" algn="just" latinLnBrk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44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𝐽</m:t>
                      </m:r>
                      <m:d>
                        <m:dPr>
                          <m:ctrlPr>
                            <a:rPr lang="en-US" altLang="ko-KR" sz="44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dPr>
                        <m:e>
                          <m:r>
                            <a:rPr lang="en-US" altLang="ko-KR" sz="44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𝜃</m:t>
                          </m:r>
                        </m:e>
                      </m:d>
                      <m:r>
                        <a:rPr lang="en-US" altLang="ko-KR" sz="44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−</m:t>
                      </m:r>
                      <m:func>
                        <m:funcPr>
                          <m:ctrlPr>
                            <a:rPr lang="en-US" altLang="ko-KR" sz="44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ko-KR" sz="44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4400" b="0" i="0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ko-KR" sz="44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𝜃</m:t>
                              </m:r>
                            </m:lim>
                          </m:limLow>
                        </m:fName>
                        <m:e>
                          <m:r>
                            <a:rPr lang="en-US" altLang="ko-KR" sz="44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𝐽</m:t>
                          </m:r>
                          <m:r>
                            <a:rPr lang="en-US" altLang="ko-KR" sz="44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(</m:t>
                          </m:r>
                          <m:r>
                            <a:rPr lang="en-US" altLang="ko-KR" sz="44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𝜃</m:t>
                          </m:r>
                          <m:r>
                            <a:rPr lang="en-US" altLang="ko-KR" sz="44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altLang="ko-KR" sz="44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  <a:sym typeface="Wingdings" pitchFamily="2" charset="2"/>
                </a:endParaRPr>
              </a:p>
              <a:p>
                <a:pPr lvl="1" algn="just" latinLnBrk="1"/>
                <a:endParaRPr lang="en-US" altLang="ko-KR" sz="44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  <a:sym typeface="Wingdings" pitchFamily="2" charset="2"/>
                </a:endParaRPr>
              </a:p>
              <a:p>
                <a:pPr lvl="1" algn="just" latinLnBrk="1"/>
                <a:r>
                  <a:rPr lang="ko-KR" altLang="en-US" sz="44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이다</a:t>
                </a:r>
                <a:r>
                  <a:rPr lang="en-US" altLang="ko-KR" sz="44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.</a:t>
                </a:r>
              </a:p>
              <a:p>
                <a:pPr lvl="1" algn="just" latinLnBrk="1"/>
                <a:endParaRPr lang="en-US" altLang="ko-KR" sz="44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  <a:sym typeface="Wingdings" pitchFamily="2" charset="2"/>
                </a:endParaRPr>
              </a:p>
              <a:p>
                <a:pPr lvl="1" algn="just" latinLnBrk="1"/>
                <a:r>
                  <a:rPr lang="ko-KR" altLang="en-US" sz="44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만약</a:t>
                </a:r>
                <a:r>
                  <a:rPr lang="en-US" altLang="ko-KR" sz="44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, SGD</a:t>
                </a:r>
                <a:r>
                  <a:rPr lang="ko-KR" altLang="en-US" sz="44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가 </a:t>
                </a:r>
                <a:r>
                  <a:rPr lang="ko-KR" altLang="en-US" sz="4400" dirty="0" err="1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컨벡스</a:t>
                </a:r>
                <a:r>
                  <a:rPr lang="ko-KR" altLang="en-US" sz="44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 최적화</a:t>
                </a:r>
                <a:r>
                  <a:rPr lang="en-US" altLang="ko-KR" sz="44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 </a:t>
                </a:r>
                <a:r>
                  <a:rPr lang="ko-KR" altLang="en-US" sz="44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문제에 적용된다면</a:t>
                </a:r>
                <a:r>
                  <a:rPr lang="en-US" altLang="ko-KR" sz="44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, excess error</a:t>
                </a:r>
                <a:r>
                  <a:rPr lang="ko-KR" altLang="en-US" sz="44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는 </a:t>
                </a:r>
                <a:r>
                  <a:rPr lang="en-US" altLang="ko-KR" sz="44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k</a:t>
                </a:r>
                <a:r>
                  <a:rPr lang="ko-KR" altLang="en-US" sz="44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번째 업데이트 후</a:t>
                </a:r>
                <a:r>
                  <a:rPr lang="en-US" altLang="ko-KR" sz="44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,</a:t>
                </a:r>
                <a:r>
                  <a:rPr lang="ko-KR" altLang="en-US" sz="44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44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𝑂</m:t>
                    </m:r>
                    <m:r>
                      <a:rPr lang="en-US" altLang="ko-KR" sz="44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(</m:t>
                    </m:r>
                    <m:f>
                      <m:fPr>
                        <m:ctrlPr>
                          <a:rPr lang="en-US" altLang="ko-KR" sz="44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</m:ctrlPr>
                      </m:fPr>
                      <m:num>
                        <m:r>
                          <a:rPr lang="en-US" altLang="ko-KR" sz="44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ko-KR" sz="4400" b="0" i="1" smtClean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  <a:sym typeface="Wingdings" pitchFamily="2" charset="2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ko-KR" sz="4400" b="0" i="1" smtClean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  <a:sym typeface="Wingdings" pitchFamily="2" charset="2"/>
                              </a:rPr>
                              <m:t>𝑘</m:t>
                            </m:r>
                          </m:e>
                        </m:rad>
                      </m:den>
                    </m:f>
                    <m:r>
                      <a:rPr lang="en-US" altLang="ko-KR" sz="44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)</m:t>
                    </m:r>
                  </m:oMath>
                </a14:m>
                <a:r>
                  <a:rPr lang="ko-KR" altLang="en-US" sz="44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이다</a:t>
                </a:r>
                <a:r>
                  <a:rPr lang="en-US" altLang="ko-KR" sz="44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.</a:t>
                </a:r>
              </a:p>
              <a:p>
                <a:pPr lvl="1" algn="just" latinLnBrk="1"/>
                <a:endParaRPr lang="en-US" altLang="ko-KR" sz="44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  <a:sym typeface="Wingdings" pitchFamily="2" charset="2"/>
                </a:endParaRPr>
              </a:p>
              <a:p>
                <a:pPr lvl="1" algn="just" latinLnBrk="1"/>
                <a:r>
                  <a:rPr lang="ko-KR" altLang="en-US" sz="44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만약</a:t>
                </a:r>
                <a:r>
                  <a:rPr lang="en-US" altLang="ko-KR" sz="44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, </a:t>
                </a:r>
                <a:r>
                  <a:rPr lang="ko-KR" altLang="en-US" sz="44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강한 </a:t>
                </a:r>
                <a:r>
                  <a:rPr lang="en-US" altLang="ko-KR" sz="44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convex</a:t>
                </a:r>
                <a:r>
                  <a:rPr lang="ko-KR" altLang="en-US" sz="44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라면</a:t>
                </a:r>
                <a:r>
                  <a:rPr lang="en-US" altLang="ko-KR" sz="44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ko-KR" sz="44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𝑂</m:t>
                    </m:r>
                    <m:d>
                      <m:dPr>
                        <m:ctrlPr>
                          <a:rPr lang="en-US" altLang="ko-KR" sz="44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ko-KR" sz="44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  <a:sym typeface="Wingdings" pitchFamily="2" charset="2"/>
                              </a:rPr>
                            </m:ctrlPr>
                          </m:fPr>
                          <m:num>
                            <m:r>
                              <a:rPr lang="en-US" altLang="ko-KR" sz="44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  <a:sym typeface="Wingdings" pitchFamily="2" charset="2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sz="4400" b="0" i="1" smtClean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  <a:sym typeface="Wingdings" pitchFamily="2" charset="2"/>
                              </a:rPr>
                              <m:t>𝑘</m:t>
                            </m:r>
                          </m:den>
                        </m:f>
                      </m:e>
                    </m:d>
                  </m:oMath>
                </a14:m>
                <a:r>
                  <a:rPr lang="ko-KR" altLang="en-US" sz="44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으</a:t>
                </a:r>
                <a:r>
                  <a:rPr lang="ko-KR" altLang="en-US" sz="4400" dirty="0" err="1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로</a:t>
                </a:r>
                <a:r>
                  <a:rPr lang="ko-KR" altLang="en-US" sz="44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 알려져 있다</a:t>
                </a:r>
                <a:r>
                  <a:rPr lang="en-US" altLang="ko-KR" sz="44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.</a:t>
                </a:r>
              </a:p>
              <a:p>
                <a:pPr lvl="1" algn="just" latinLnBrk="1"/>
                <a:endParaRPr lang="en-US" altLang="ko-KR" sz="44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  <a:sym typeface="Wingdings" pitchFamily="2" charset="2"/>
                </a:endParaRPr>
              </a:p>
              <a:p>
                <a:pPr lvl="1" algn="just" latinLnBrk="1"/>
                <a14:m>
                  <m:oMath xmlns:m="http://schemas.openxmlformats.org/officeDocument/2006/math">
                    <m:r>
                      <a:rPr lang="en-US" altLang="ko-KR" sz="44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𝑂</m:t>
                    </m:r>
                    <m:d>
                      <m:dPr>
                        <m:ctrlPr>
                          <a:rPr lang="en-US" altLang="ko-KR" sz="44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ko-KR" sz="44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  <a:sym typeface="Wingdings" pitchFamily="2" charset="2"/>
                              </a:rPr>
                            </m:ctrlPr>
                          </m:fPr>
                          <m:num>
                            <m:r>
                              <a:rPr lang="en-US" altLang="ko-KR" sz="44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  <a:sym typeface="Wingdings" pitchFamily="2" charset="2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sz="44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  <a:sym typeface="Wingdings" pitchFamily="2" charset="2"/>
                              </a:rPr>
                              <m:t>𝑘</m:t>
                            </m:r>
                          </m:den>
                        </m:f>
                      </m:e>
                    </m:d>
                  </m:oMath>
                </a14:m>
                <a:r>
                  <a:rPr lang="en-US" altLang="ko-KR" sz="44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 </a:t>
                </a:r>
                <a:r>
                  <a:rPr lang="ko-KR" altLang="en-US" sz="44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보다 더 빠르게 줄일 수는 없을까</a:t>
                </a:r>
                <a:r>
                  <a:rPr lang="en-US" altLang="ko-KR" sz="44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?</a:t>
                </a:r>
              </a:p>
              <a:p>
                <a:pPr lvl="1" algn="just" latinLnBrk="1"/>
                <a:endParaRPr lang="en-US" altLang="ko-KR" sz="44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  <a:sym typeface="Wingdings" pitchFamily="2" charset="2"/>
                </a:endParaRPr>
              </a:p>
            </p:txBody>
          </p:sp>
        </mc:Choice>
        <mc:Fallback xmlns="">
          <p:sp>
            <p:nvSpPr>
              <p:cNvPr id="32" name="Shape 133">
                <a:extLst>
                  <a:ext uri="{FF2B5EF4-FFF2-40B4-BE49-F238E27FC236}">
                    <a16:creationId xmlns:a16="http://schemas.microsoft.com/office/drawing/2014/main" id="{AF1AFE7C-AA14-5E4C-8882-A058F05EC3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8653" y="3322493"/>
                <a:ext cx="17165147" cy="10019794"/>
              </a:xfrm>
              <a:prstGeom prst="rect">
                <a:avLst/>
              </a:prstGeom>
              <a:blipFill>
                <a:blip r:embed="rId4"/>
                <a:stretch>
                  <a:fillRect t="-1519" r="-1848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a14="http://schemas.microsoft.com/office/drawing/2010/main" xmlns=""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직사각형 12">
            <a:extLst>
              <a:ext uri="{FF2B5EF4-FFF2-40B4-BE49-F238E27FC236}">
                <a16:creationId xmlns:a16="http://schemas.microsoft.com/office/drawing/2014/main" id="{DA67C0C3-4611-1A47-8823-9E43F60368DE}"/>
              </a:ext>
            </a:extLst>
          </p:cNvPr>
          <p:cNvSpPr/>
          <p:nvPr/>
        </p:nvSpPr>
        <p:spPr>
          <a:xfrm>
            <a:off x="6159591" y="13130282"/>
            <a:ext cx="90027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ore-KR" dirty="0">
                <a:solidFill>
                  <a:srgbClr val="222222"/>
                </a:solidFill>
                <a:latin typeface="Arial" panose="020B0604020202020204" pitchFamily="34" charset="0"/>
              </a:rPr>
              <a:t>Goodfellow, Ian, </a:t>
            </a:r>
            <a:r>
              <a:rPr lang="en" altLang="ko-Kore-KR" dirty="0" err="1">
                <a:solidFill>
                  <a:srgbClr val="222222"/>
                </a:solidFill>
                <a:latin typeface="Arial" panose="020B0604020202020204" pitchFamily="34" charset="0"/>
              </a:rPr>
              <a:t>Yoshua</a:t>
            </a:r>
            <a:r>
              <a:rPr lang="en" altLang="ko-Kore-KR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en" altLang="ko-Kore-KR" dirty="0" err="1">
                <a:solidFill>
                  <a:srgbClr val="222222"/>
                </a:solidFill>
                <a:latin typeface="Arial" panose="020B0604020202020204" pitchFamily="34" charset="0"/>
              </a:rPr>
              <a:t>Bengio</a:t>
            </a:r>
            <a:r>
              <a:rPr lang="en" altLang="ko-Kore-KR" dirty="0">
                <a:solidFill>
                  <a:srgbClr val="222222"/>
                </a:solidFill>
                <a:latin typeface="Arial" panose="020B0604020202020204" pitchFamily="34" charset="0"/>
              </a:rPr>
              <a:t>, and Aaron Courville. </a:t>
            </a:r>
            <a:r>
              <a:rPr lang="en" altLang="ko-Kore-KR" i="1" dirty="0">
                <a:solidFill>
                  <a:srgbClr val="222222"/>
                </a:solidFill>
                <a:latin typeface="Arial" panose="020B0604020202020204" pitchFamily="34" charset="0"/>
              </a:rPr>
              <a:t>Deep learning</a:t>
            </a:r>
            <a:r>
              <a:rPr lang="en" altLang="ko-Kore-KR" dirty="0">
                <a:solidFill>
                  <a:srgbClr val="222222"/>
                </a:solidFill>
                <a:latin typeface="Arial" panose="020B0604020202020204" pitchFamily="34" charset="0"/>
              </a:rPr>
              <a:t>. MIT press, 2016.</a:t>
            </a:r>
            <a:endParaRPr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6869787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AD2670B-7820-5C4F-8364-A68EBF70E6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2916" y="7330032"/>
            <a:ext cx="12256708" cy="4819648"/>
          </a:xfrm>
          <a:prstGeom prst="rect">
            <a:avLst/>
          </a:prstGeom>
        </p:spPr>
      </p:pic>
      <p:sp>
        <p:nvSpPr>
          <p:cNvPr id="16" name="Shape 224">
            <a:extLst>
              <a:ext uri="{FF2B5EF4-FFF2-40B4-BE49-F238E27FC236}">
                <a16:creationId xmlns:a16="http://schemas.microsoft.com/office/drawing/2014/main" id="{579A8D10-BC25-C34F-8F94-E55FD2372F35}"/>
              </a:ext>
            </a:extLst>
          </p:cNvPr>
          <p:cNvSpPr/>
          <p:nvPr/>
        </p:nvSpPr>
        <p:spPr>
          <a:xfrm>
            <a:off x="1524000" y="1460302"/>
            <a:ext cx="16499854" cy="487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ore-KR" altLang="en-US" b="1" dirty="0">
                <a:sym typeface="Wingdings" pitchFamily="2" charset="2"/>
              </a:rPr>
              <a:t>모멘텀 </a:t>
            </a:r>
            <a:r>
              <a:rPr lang="en-US" altLang="ko-Kore-KR" b="1" dirty="0">
                <a:sym typeface="Wingdings" pitchFamily="2" charset="2"/>
              </a:rPr>
              <a:t>(momentum)</a:t>
            </a:r>
            <a:endParaRPr lang="en-US" altLang="ko-Kore-KR" b="1" dirty="0"/>
          </a:p>
        </p:txBody>
      </p:sp>
      <p:sp>
        <p:nvSpPr>
          <p:cNvPr id="17" name="슬라이드 번호 개체 틀 4">
            <a:extLst>
              <a:ext uri="{FF2B5EF4-FFF2-40B4-BE49-F238E27FC236}">
                <a16:creationId xmlns:a16="http://schemas.microsoft.com/office/drawing/2014/main" id="{103780E0-235B-8749-9316-0B73604FDB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39179" y="13061191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35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19" name="Shape 222">
            <a:extLst>
              <a:ext uri="{FF2B5EF4-FFF2-40B4-BE49-F238E27FC236}">
                <a16:creationId xmlns:a16="http://schemas.microsoft.com/office/drawing/2014/main" id="{D46E4FB7-4E76-CA4B-A767-5E1E0DCE388B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4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20" name="Shape 223">
            <a:extLst>
              <a:ext uri="{FF2B5EF4-FFF2-40B4-BE49-F238E27FC236}">
                <a16:creationId xmlns:a16="http://schemas.microsoft.com/office/drawing/2014/main" id="{AB048E89-3329-E94A-9971-126D2453AE96}"/>
              </a:ext>
            </a:extLst>
          </p:cNvPr>
          <p:cNvSpPr/>
          <p:nvPr/>
        </p:nvSpPr>
        <p:spPr>
          <a:xfrm>
            <a:off x="20828000" y="2200124"/>
            <a:ext cx="2540000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R" altLang="en-US" dirty="0"/>
              <a:t>최적화 </a:t>
            </a:r>
            <a:r>
              <a:rPr lang="en-US" altLang="ko-KR" dirty="0"/>
              <a:t>[Optimization]</a:t>
            </a:r>
            <a:endParaRPr lang="ko-KR" altLang="en-US" dirty="0"/>
          </a:p>
        </p:txBody>
      </p:sp>
      <p:sp>
        <p:nvSpPr>
          <p:cNvPr id="32" name="Shape 133">
            <a:extLst>
              <a:ext uri="{FF2B5EF4-FFF2-40B4-BE49-F238E27FC236}">
                <a16:creationId xmlns:a16="http://schemas.microsoft.com/office/drawing/2014/main" id="{AF1AFE7C-AA14-5E4C-8882-A058F05EC377}"/>
              </a:ext>
            </a:extLst>
          </p:cNvPr>
          <p:cNvSpPr/>
          <p:nvPr/>
        </p:nvSpPr>
        <p:spPr>
          <a:xfrm>
            <a:off x="2032000" y="3394893"/>
            <a:ext cx="18328876" cy="24878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c="http://schemas.openxmlformats.org/markup-compatibility/2006" xmlns:a14="http://schemas.microsoft.com/office/drawing/2010/main" xmlns="" xmlns:ma14="http://schemas.microsoft.com/office/mac/drawingml/2011/main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 lvl="1" algn="just" latinLnBrk="1"/>
            <a:r>
              <a:rPr lang="en-US" altLang="ko-KR" sz="40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SGD</a:t>
            </a:r>
            <a:r>
              <a:rPr lang="ko-KR" altLang="en-US" sz="40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가 느리게 수렴하는 것을 개선하고</a:t>
            </a:r>
            <a:r>
              <a:rPr lang="en-US" altLang="ko-KR" sz="40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,</a:t>
            </a:r>
          </a:p>
          <a:p>
            <a:pPr lvl="1" algn="just" latinLnBrk="1"/>
            <a:r>
              <a:rPr lang="en-US" altLang="ko-KR" sz="40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local optima</a:t>
            </a:r>
            <a:r>
              <a:rPr lang="ko-KR" altLang="en-US" sz="40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에 빠지는 걸 조금 방향성을 주어</a:t>
            </a:r>
            <a:r>
              <a:rPr lang="en-US" altLang="ko-KR" sz="40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 </a:t>
            </a:r>
            <a:r>
              <a:rPr lang="ko-KR" altLang="en-US" sz="40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최적을 가속화한다면 어떨까</a:t>
            </a:r>
            <a:r>
              <a:rPr lang="en-US" altLang="ko-KR" sz="40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?</a:t>
            </a:r>
          </a:p>
          <a:p>
            <a:pPr lvl="1" algn="just" latinLnBrk="1"/>
            <a:endParaRPr lang="en-US" altLang="ko-KR" sz="40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  <a:sym typeface="Wingdings" pitchFamily="2" charset="2"/>
            </a:endParaRPr>
          </a:p>
          <a:p>
            <a:pPr lvl="1" algn="just" latinLnBrk="1"/>
            <a:r>
              <a:rPr lang="en-US" altLang="ko-KR" sz="40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 </a:t>
            </a:r>
            <a:r>
              <a:rPr lang="ko-KR" altLang="en-US" sz="40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모멘텀</a:t>
            </a:r>
            <a:r>
              <a:rPr lang="en-US" altLang="ko-KR" sz="40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(momentum)!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A67C0C3-4611-1A47-8823-9E43F60368DE}"/>
              </a:ext>
            </a:extLst>
          </p:cNvPr>
          <p:cNvSpPr/>
          <p:nvPr/>
        </p:nvSpPr>
        <p:spPr>
          <a:xfrm>
            <a:off x="6159591" y="13104882"/>
            <a:ext cx="90027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ore-KR" dirty="0">
                <a:solidFill>
                  <a:srgbClr val="222222"/>
                </a:solidFill>
                <a:latin typeface="Arial" panose="020B0604020202020204" pitchFamily="34" charset="0"/>
              </a:rPr>
              <a:t>Goodfellow, Ian, </a:t>
            </a:r>
            <a:r>
              <a:rPr lang="en" altLang="ko-Kore-KR" dirty="0" err="1">
                <a:solidFill>
                  <a:srgbClr val="222222"/>
                </a:solidFill>
                <a:latin typeface="Arial" panose="020B0604020202020204" pitchFamily="34" charset="0"/>
              </a:rPr>
              <a:t>Yoshua</a:t>
            </a:r>
            <a:r>
              <a:rPr lang="en" altLang="ko-Kore-KR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en" altLang="ko-Kore-KR" dirty="0" err="1">
                <a:solidFill>
                  <a:srgbClr val="222222"/>
                </a:solidFill>
                <a:latin typeface="Arial" panose="020B0604020202020204" pitchFamily="34" charset="0"/>
              </a:rPr>
              <a:t>Bengio</a:t>
            </a:r>
            <a:r>
              <a:rPr lang="en" altLang="ko-Kore-KR" dirty="0">
                <a:solidFill>
                  <a:srgbClr val="222222"/>
                </a:solidFill>
                <a:latin typeface="Arial" panose="020B0604020202020204" pitchFamily="34" charset="0"/>
              </a:rPr>
              <a:t>, and Aaron Courville. </a:t>
            </a:r>
            <a:r>
              <a:rPr lang="en" altLang="ko-Kore-KR" i="1" dirty="0">
                <a:solidFill>
                  <a:srgbClr val="222222"/>
                </a:solidFill>
                <a:latin typeface="Arial" panose="020B0604020202020204" pitchFamily="34" charset="0"/>
              </a:rPr>
              <a:t>Deep learning</a:t>
            </a:r>
            <a:r>
              <a:rPr lang="en" altLang="ko-Kore-KR" dirty="0">
                <a:solidFill>
                  <a:srgbClr val="222222"/>
                </a:solidFill>
                <a:latin typeface="Arial" panose="020B0604020202020204" pitchFamily="34" charset="0"/>
              </a:rPr>
              <a:t>. MIT press, 2016.</a:t>
            </a:r>
            <a:endParaRPr lang="ko-Kore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B6CF0AE-0C8E-3A48-88FA-2F88E54B80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29858" y="7330032"/>
            <a:ext cx="5157557" cy="4819648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91087208-2328-D447-8434-173A67492B13}"/>
              </a:ext>
            </a:extLst>
          </p:cNvPr>
          <p:cNvSpPr/>
          <p:nvPr/>
        </p:nvSpPr>
        <p:spPr>
          <a:xfrm>
            <a:off x="2565400" y="10636794"/>
            <a:ext cx="6426200" cy="412205"/>
          </a:xfrm>
          <a:prstGeom prst="rect">
            <a:avLst/>
          </a:prstGeom>
          <a:noFill/>
          <a:ln w="28575">
            <a:solidFill>
              <a:srgbClr val="ED234B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4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17C505C1-1A71-324E-9CC4-775899765202}"/>
                  </a:ext>
                </a:extLst>
              </p:cNvPr>
              <p:cNvSpPr/>
              <p:nvPr/>
            </p:nvSpPr>
            <p:spPr>
              <a:xfrm>
                <a:off x="9605141" y="4340730"/>
                <a:ext cx="10755735" cy="30037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400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𝑣</m:t>
                      </m:r>
                      <m:r>
                        <a:rPr lang="en-US" altLang="ko-KR" sz="400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←</m:t>
                      </m:r>
                      <m:r>
                        <a:rPr lang="en-US" altLang="ko-KR" sz="40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𝛼</m:t>
                      </m:r>
                      <m:r>
                        <a:rPr lang="en-US" altLang="ko-KR" sz="40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𝑣</m:t>
                      </m:r>
                      <m:r>
                        <a:rPr lang="en-US" altLang="ko-KR" sz="400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 −</m:t>
                      </m:r>
                      <m:r>
                        <a:rPr lang="en-US" altLang="ko-KR" sz="400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𝜖</m:t>
                      </m:r>
                      <m:sSub>
                        <m:sSubPr>
                          <m:ctrlPr>
                            <a:rPr lang="en-US" altLang="ko-KR" sz="40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400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∇</m:t>
                          </m:r>
                        </m:e>
                        <m:sub>
                          <m:r>
                            <a:rPr lang="en-US" altLang="ko-KR" sz="40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𝜃</m:t>
                          </m:r>
                        </m:sub>
                      </m:sSub>
                      <m:r>
                        <a:rPr lang="en-US" altLang="ko-KR" sz="4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(</m:t>
                      </m:r>
                      <m:f>
                        <m:fPr>
                          <m:ctrlPr>
                            <a:rPr lang="en-US" altLang="ko-KR" sz="4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fPr>
                        <m:num>
                          <m:r>
                            <a:rPr lang="en-US" altLang="ko-KR" sz="4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4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ko-KR" sz="4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naryPr>
                        <m:sub>
                          <m:r>
                            <a:rPr lang="en-US" altLang="ko-KR" sz="4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𝑖</m:t>
                          </m:r>
                        </m:sub>
                        <m:sup>
                          <m:r>
                            <a:rPr lang="en-US" altLang="ko-KR" sz="4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𝑚</m:t>
                          </m:r>
                        </m:sup>
                        <m:e>
                          <m:r>
                            <a:rPr lang="en-US" altLang="ko-KR" sz="4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𝐿</m:t>
                          </m:r>
                          <m:r>
                            <a:rPr lang="en-US" altLang="ko-KR" sz="4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(</m:t>
                          </m:r>
                          <m:r>
                            <a:rPr lang="en-US" altLang="ko-KR" sz="4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ko-KR" sz="4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ko-KR" sz="40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40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𝑥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altLang="ko-KR" sz="40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  <a:sym typeface="Wingdings" pitchFamily="2" charset="2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40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  <a:sym typeface="Wingdings" pitchFamily="2" charset="2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en-US" altLang="ko-KR" sz="4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;</m:t>
                              </m:r>
                              <m:r>
                                <a:rPr lang="en-US" altLang="ko-KR" sz="4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𝜃</m:t>
                              </m:r>
                            </m:e>
                          </m:d>
                          <m:r>
                            <a:rPr lang="en-US" altLang="ko-KR" sz="4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altLang="ko-KR" sz="4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</m:ctrlPr>
                            </m:sSupPr>
                            <m:e>
                              <m:r>
                                <a:rPr lang="en-US" altLang="ko-KR" sz="4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𝑦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altLang="ko-KR" sz="40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40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</m:e>
                      </m:nary>
                      <m:r>
                        <a:rPr lang="en-US" altLang="ko-KR" sz="4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))</m:t>
                      </m:r>
                    </m:oMath>
                  </m:oMathPara>
                </a14:m>
                <a:endParaRPr lang="en-US" altLang="ko-Kore-KR" sz="4000" dirty="0"/>
              </a:p>
              <a:p>
                <a:endParaRPr lang="en-US" altLang="ko-Kore-KR" sz="40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40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𝜃</m:t>
                      </m:r>
                      <m:r>
                        <a:rPr lang="en-US" altLang="ko-KR" sz="40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←</m:t>
                      </m:r>
                      <m:r>
                        <a:rPr lang="en-US" altLang="ko-KR" sz="40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𝜃</m:t>
                      </m:r>
                      <m:r>
                        <a:rPr lang="en-US" altLang="ko-KR" sz="40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+</m:t>
                      </m:r>
                      <m:r>
                        <a:rPr lang="en-US" altLang="ko-KR" sz="40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𝑣</m:t>
                      </m:r>
                    </m:oMath>
                  </m:oMathPara>
                </a14:m>
                <a:endParaRPr lang="ko-Kore-KR" altLang="en-US" sz="4000" dirty="0"/>
              </a:p>
            </p:txBody>
          </p:sp>
        </mc:Choice>
        <mc:Fallback xmlns=""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17C505C1-1A71-324E-9CC4-7758997652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5141" y="4340730"/>
                <a:ext cx="10755735" cy="3003707"/>
              </a:xfrm>
              <a:prstGeom prst="rect">
                <a:avLst/>
              </a:prstGeom>
              <a:blipFill>
                <a:blip r:embed="rId6"/>
                <a:stretch>
                  <a:fillRect l="-825" t="-65546" b="-5840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D872D9E7-146F-A543-AFB5-699720792838}"/>
                  </a:ext>
                </a:extLst>
              </p:cNvPr>
              <p:cNvSpPr/>
              <p:nvPr/>
            </p:nvSpPr>
            <p:spPr>
              <a:xfrm>
                <a:off x="9239179" y="5842583"/>
                <a:ext cx="3631828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𝑚𝑜𝑚𝑒𝑛𝑡𝑢𝑚</m:t>
                      </m:r>
                      <m:r>
                        <a:rPr lang="en-US" altLang="ko-KR" sz="36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 </m:t>
                      </m:r>
                      <m:r>
                        <a:rPr lang="en-US" altLang="ko-KR" sz="36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𝑠𝑡𝑒𝑝</m:t>
                      </m:r>
                    </m:oMath>
                  </m:oMathPara>
                </a14:m>
                <a:endParaRPr lang="en-US" altLang="ko-KR" sz="4000" b="0" dirty="0">
                  <a:solidFill>
                    <a:srgbClr val="C00000"/>
                  </a:solidFill>
                  <a:ea typeface="Spoqa Han Sans Neo Bold" panose="020B0500000000000000" pitchFamily="34" charset="-128"/>
                  <a:sym typeface="Wingdings" pitchFamily="2" charset="2"/>
                </a:endParaRPr>
              </a:p>
            </p:txBody>
          </p:sp>
        </mc:Choice>
        <mc:Fallback xmlns=""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D872D9E7-146F-A543-AFB5-6997207928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9179" y="5842583"/>
                <a:ext cx="3631828" cy="646331"/>
              </a:xfrm>
              <a:prstGeom prst="rect">
                <a:avLst/>
              </a:prstGeom>
              <a:blipFill>
                <a:blip r:embed="rId7"/>
                <a:stretch>
                  <a:fillRect r="-697" b="-2500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9057A513-269E-1A42-A5CD-B07EBED09619}"/>
                  </a:ext>
                </a:extLst>
              </p:cNvPr>
              <p:cNvSpPr/>
              <p:nvPr/>
            </p:nvSpPr>
            <p:spPr>
              <a:xfrm>
                <a:off x="14029858" y="5842583"/>
                <a:ext cx="3138295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𝑔𝑟𝑎𝑑𝑖𝑒𝑛𝑡</m:t>
                      </m:r>
                      <m:r>
                        <a:rPr lang="en-US" altLang="ko-KR" sz="360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 </m:t>
                      </m:r>
                      <m:r>
                        <a:rPr lang="en-US" altLang="ko-KR" sz="360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𝑠𝑡𝑒𝑝</m:t>
                      </m:r>
                    </m:oMath>
                  </m:oMathPara>
                </a14:m>
                <a:endParaRPr lang="ko-Kore-KR" altLang="en-US" sz="3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9057A513-269E-1A42-A5CD-B07EBED096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29858" y="5842583"/>
                <a:ext cx="3138295" cy="646331"/>
              </a:xfrm>
              <a:prstGeom prst="rect">
                <a:avLst/>
              </a:prstGeom>
              <a:blipFill>
                <a:blip r:embed="rId8"/>
                <a:stretch>
                  <a:fillRect l="-1613" r="-806" b="-2500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387267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224">
            <a:extLst>
              <a:ext uri="{FF2B5EF4-FFF2-40B4-BE49-F238E27FC236}">
                <a16:creationId xmlns:a16="http://schemas.microsoft.com/office/drawing/2014/main" id="{579A8D10-BC25-C34F-8F94-E55FD2372F35}"/>
              </a:ext>
            </a:extLst>
          </p:cNvPr>
          <p:cNvSpPr/>
          <p:nvPr/>
        </p:nvSpPr>
        <p:spPr>
          <a:xfrm>
            <a:off x="1524000" y="1460302"/>
            <a:ext cx="16499854" cy="487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ore-KR" altLang="en-US" b="1" dirty="0">
                <a:sym typeface="Wingdings" pitchFamily="2" charset="2"/>
              </a:rPr>
              <a:t>모멘텀 </a:t>
            </a:r>
            <a:r>
              <a:rPr lang="en-US" altLang="ko-Kore-KR" b="1" dirty="0">
                <a:sym typeface="Wingdings" pitchFamily="2" charset="2"/>
              </a:rPr>
              <a:t>(momentum)</a:t>
            </a:r>
            <a:endParaRPr lang="en-US" altLang="ko-Kore-KR" b="1" dirty="0"/>
          </a:p>
        </p:txBody>
      </p:sp>
      <p:sp>
        <p:nvSpPr>
          <p:cNvPr id="17" name="슬라이드 번호 개체 틀 4">
            <a:extLst>
              <a:ext uri="{FF2B5EF4-FFF2-40B4-BE49-F238E27FC236}">
                <a16:creationId xmlns:a16="http://schemas.microsoft.com/office/drawing/2014/main" id="{103780E0-235B-8749-9316-0B73604FDB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39179" y="13061191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36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19" name="Shape 222">
            <a:extLst>
              <a:ext uri="{FF2B5EF4-FFF2-40B4-BE49-F238E27FC236}">
                <a16:creationId xmlns:a16="http://schemas.microsoft.com/office/drawing/2014/main" id="{D46E4FB7-4E76-CA4B-A767-5E1E0DCE388B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4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20" name="Shape 223">
            <a:extLst>
              <a:ext uri="{FF2B5EF4-FFF2-40B4-BE49-F238E27FC236}">
                <a16:creationId xmlns:a16="http://schemas.microsoft.com/office/drawing/2014/main" id="{AB048E89-3329-E94A-9971-126D2453AE96}"/>
              </a:ext>
            </a:extLst>
          </p:cNvPr>
          <p:cNvSpPr/>
          <p:nvPr/>
        </p:nvSpPr>
        <p:spPr>
          <a:xfrm>
            <a:off x="20828000" y="2200124"/>
            <a:ext cx="2540000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R" altLang="en-US" dirty="0"/>
              <a:t>최적화 </a:t>
            </a:r>
            <a:r>
              <a:rPr lang="en-US" altLang="ko-KR" dirty="0"/>
              <a:t>[Optimization]</a:t>
            </a:r>
            <a:endParaRPr lang="ko-KR" altLang="en-US" dirty="0"/>
          </a:p>
        </p:txBody>
      </p:sp>
      <p:sp>
        <p:nvSpPr>
          <p:cNvPr id="32" name="Shape 133">
            <a:extLst>
              <a:ext uri="{FF2B5EF4-FFF2-40B4-BE49-F238E27FC236}">
                <a16:creationId xmlns:a16="http://schemas.microsoft.com/office/drawing/2014/main" id="{AF1AFE7C-AA14-5E4C-8882-A058F05EC377}"/>
              </a:ext>
            </a:extLst>
          </p:cNvPr>
          <p:cNvSpPr/>
          <p:nvPr/>
        </p:nvSpPr>
        <p:spPr>
          <a:xfrm>
            <a:off x="2032000" y="7341171"/>
            <a:ext cx="17056100" cy="55656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xmlns:a14="http://schemas.microsoft.com/office/drawing/2010/main" xmlns:mc="http://schemas.openxmlformats.org/markup-compatibility/2006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 lvl="1" algn="just" latinLnBrk="1"/>
            <a:r>
              <a:rPr lang="ko-KR" altLang="en-US" sz="40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크게 </a:t>
            </a:r>
            <a:r>
              <a:rPr lang="en-US" altLang="ko-KR" sz="40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SGD</a:t>
            </a:r>
            <a:r>
              <a:rPr lang="ko-KR" altLang="en-US" sz="40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의 </a:t>
            </a:r>
            <a:r>
              <a:rPr lang="en-US" altLang="ko-KR" sz="40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2</a:t>
            </a:r>
            <a:r>
              <a:rPr lang="ko-KR" altLang="en-US" sz="40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가지 문제를 해결해준다</a:t>
            </a:r>
            <a:r>
              <a:rPr lang="en-US" altLang="ko-KR" sz="40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.</a:t>
            </a:r>
          </a:p>
          <a:p>
            <a:pPr lvl="1" algn="just" latinLnBrk="1"/>
            <a:endParaRPr lang="en-US" altLang="ko-KR" sz="40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  <a:sym typeface="Wingdings" pitchFamily="2" charset="2"/>
            </a:endParaRPr>
          </a:p>
          <a:p>
            <a:pPr marL="1200092" lvl="1" indent="-742950" algn="just" latinLnBrk="1">
              <a:buAutoNum type="arabicPeriod"/>
            </a:pPr>
            <a:r>
              <a:rPr lang="en-US" altLang="ko-KR" sz="4000" b="1" dirty="0">
                <a:solidFill>
                  <a:srgbClr val="53585F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  <a:sym typeface="Wingdings" pitchFamily="2" charset="2"/>
              </a:rPr>
              <a:t>Hessian matrix</a:t>
            </a:r>
            <a:r>
              <a:rPr lang="ko-KR" altLang="en-US" sz="4000" b="1" dirty="0">
                <a:solidFill>
                  <a:srgbClr val="53585F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  <a:sym typeface="Wingdings" pitchFamily="2" charset="2"/>
              </a:rPr>
              <a:t>의</a:t>
            </a:r>
            <a:r>
              <a:rPr lang="en-US" altLang="ko-KR" sz="4000" b="1" dirty="0">
                <a:solidFill>
                  <a:srgbClr val="53585F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  <a:sym typeface="Wingdings" pitchFamily="2" charset="2"/>
              </a:rPr>
              <a:t> poor conditioning</a:t>
            </a:r>
          </a:p>
          <a:p>
            <a:pPr lvl="2" algn="just" latinLnBrk="1"/>
            <a:r>
              <a:rPr lang="en-US" altLang="ko-KR" sz="40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  Hessian</a:t>
            </a:r>
            <a:r>
              <a:rPr lang="ko-KR" altLang="en-US" sz="40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이 </a:t>
            </a:r>
            <a:r>
              <a:rPr lang="en-US" altLang="ko-KR" sz="40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poor condition</a:t>
            </a:r>
            <a:r>
              <a:rPr lang="ko-KR" altLang="en-US" sz="40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이면</a:t>
            </a:r>
            <a:r>
              <a:rPr lang="en-US" altLang="ko-KR" sz="40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, </a:t>
            </a:r>
            <a:r>
              <a:rPr lang="ko-KR" altLang="en-US" sz="40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미분 값이 축에 따라 어떤 방향으로는 급격하게 커지고</a:t>
            </a:r>
            <a:r>
              <a:rPr lang="en-US" altLang="ko-KR" sz="40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, </a:t>
            </a:r>
            <a:r>
              <a:rPr lang="ko-KR" altLang="en-US" sz="40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다른 쪽은</a:t>
            </a:r>
            <a:r>
              <a:rPr lang="en-US" altLang="ko-KR" sz="40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 </a:t>
            </a:r>
            <a:r>
              <a:rPr lang="ko-KR" altLang="en-US" sz="40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천천히 커지는 상태가 되어 결과적으로  </a:t>
            </a:r>
            <a:r>
              <a:rPr lang="en-US" altLang="ko-KR" sz="40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SGD</a:t>
            </a:r>
            <a:r>
              <a:rPr lang="ko-KR" altLang="en-US" sz="40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의 퍼포먼스가 떨어지게 된다</a:t>
            </a:r>
            <a:r>
              <a:rPr lang="en-US" altLang="ko-KR" sz="40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.</a:t>
            </a:r>
          </a:p>
          <a:p>
            <a:pPr marL="1200092" lvl="1" indent="-742950" algn="just" latinLnBrk="1">
              <a:buAutoNum type="arabicPeriod"/>
            </a:pPr>
            <a:endParaRPr lang="en-US" altLang="ko-KR" sz="40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  <a:sym typeface="Wingdings" pitchFamily="2" charset="2"/>
            </a:endParaRPr>
          </a:p>
          <a:p>
            <a:pPr marL="1200092" lvl="1" indent="-742950" algn="just" latinLnBrk="1">
              <a:buAutoNum type="arabicPeriod"/>
            </a:pPr>
            <a:r>
              <a:rPr lang="en-US" altLang="ko-KR" sz="4000" b="1" dirty="0">
                <a:solidFill>
                  <a:srgbClr val="53585F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  <a:sym typeface="Wingdings" pitchFamily="2" charset="2"/>
              </a:rPr>
              <a:t>SGD</a:t>
            </a:r>
            <a:r>
              <a:rPr lang="ko-KR" altLang="en-US" sz="4000" b="1" dirty="0">
                <a:solidFill>
                  <a:srgbClr val="53585F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  <a:sym typeface="Wingdings" pitchFamily="2" charset="2"/>
              </a:rPr>
              <a:t>의 지나친 분산</a:t>
            </a:r>
            <a:r>
              <a:rPr lang="en-US" altLang="ko-KR" sz="4000" b="1" dirty="0">
                <a:solidFill>
                  <a:srgbClr val="53585F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  <a:sym typeface="Wingdings" pitchFamily="2" charset="2"/>
              </a:rPr>
              <a:t>(variance) </a:t>
            </a:r>
          </a:p>
          <a:p>
            <a:pPr lvl="2" algn="just" latinLnBrk="1"/>
            <a:r>
              <a:rPr lang="en-US" altLang="ko-KR" sz="40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 </a:t>
            </a:r>
            <a:r>
              <a:rPr lang="ko-KR" altLang="en-US" sz="40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학습의 안정성</a:t>
            </a:r>
            <a:endParaRPr lang="en-US" altLang="ko-KR" sz="40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  <a:sym typeface="Wingdings" pitchFamily="2" charset="2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A67C0C3-4611-1A47-8823-9E43F60368DE}"/>
              </a:ext>
            </a:extLst>
          </p:cNvPr>
          <p:cNvSpPr/>
          <p:nvPr/>
        </p:nvSpPr>
        <p:spPr>
          <a:xfrm>
            <a:off x="6159591" y="13104882"/>
            <a:ext cx="90027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ore-KR" dirty="0">
                <a:solidFill>
                  <a:srgbClr val="222222"/>
                </a:solidFill>
                <a:latin typeface="Arial" panose="020B0604020202020204" pitchFamily="34" charset="0"/>
              </a:rPr>
              <a:t>Goodfellow, Ian, </a:t>
            </a:r>
            <a:r>
              <a:rPr lang="en" altLang="ko-Kore-KR" dirty="0" err="1">
                <a:solidFill>
                  <a:srgbClr val="222222"/>
                </a:solidFill>
                <a:latin typeface="Arial" panose="020B0604020202020204" pitchFamily="34" charset="0"/>
              </a:rPr>
              <a:t>Yoshua</a:t>
            </a:r>
            <a:r>
              <a:rPr lang="en" altLang="ko-Kore-KR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en" altLang="ko-Kore-KR" dirty="0" err="1">
                <a:solidFill>
                  <a:srgbClr val="222222"/>
                </a:solidFill>
                <a:latin typeface="Arial" panose="020B0604020202020204" pitchFamily="34" charset="0"/>
              </a:rPr>
              <a:t>Bengio</a:t>
            </a:r>
            <a:r>
              <a:rPr lang="en" altLang="ko-Kore-KR" dirty="0">
                <a:solidFill>
                  <a:srgbClr val="222222"/>
                </a:solidFill>
                <a:latin typeface="Arial" panose="020B0604020202020204" pitchFamily="34" charset="0"/>
              </a:rPr>
              <a:t>, and Aaron Courville. </a:t>
            </a:r>
            <a:r>
              <a:rPr lang="en" altLang="ko-Kore-KR" i="1" dirty="0">
                <a:solidFill>
                  <a:srgbClr val="222222"/>
                </a:solidFill>
                <a:latin typeface="Arial" panose="020B0604020202020204" pitchFamily="34" charset="0"/>
              </a:rPr>
              <a:t>Deep learning</a:t>
            </a:r>
            <a:r>
              <a:rPr lang="en" altLang="ko-Kore-KR" dirty="0">
                <a:solidFill>
                  <a:srgbClr val="222222"/>
                </a:solidFill>
                <a:latin typeface="Arial" panose="020B0604020202020204" pitchFamily="34" charset="0"/>
              </a:rPr>
              <a:t>. MIT press, 2016.</a:t>
            </a:r>
            <a:endParaRPr lang="ko-Kore-KR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3DAD1F57-339B-EE41-A1EE-262C51D7F61A}"/>
              </a:ext>
            </a:extLst>
          </p:cNvPr>
          <p:cNvGrpSpPr/>
          <p:nvPr/>
        </p:nvGrpSpPr>
        <p:grpSpPr>
          <a:xfrm>
            <a:off x="3603525" y="3371123"/>
            <a:ext cx="11121697" cy="3003707"/>
            <a:chOff x="3603525" y="3371123"/>
            <a:chExt cx="11121697" cy="300370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직사각형 13">
                  <a:extLst>
                    <a:ext uri="{FF2B5EF4-FFF2-40B4-BE49-F238E27FC236}">
                      <a16:creationId xmlns:a16="http://schemas.microsoft.com/office/drawing/2014/main" id="{17C505C1-1A71-324E-9CC4-775899765202}"/>
                    </a:ext>
                  </a:extLst>
                </p:cNvPr>
                <p:cNvSpPr/>
                <p:nvPr/>
              </p:nvSpPr>
              <p:spPr>
                <a:xfrm>
                  <a:off x="3969487" y="3371123"/>
                  <a:ext cx="10755735" cy="300370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ko-KR" sz="400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𝑣</m:t>
                        </m:r>
                        <m:r>
                          <a:rPr lang="en-US" altLang="ko-KR" sz="400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←</m:t>
                        </m:r>
                        <m:r>
                          <a:rPr lang="en-US" altLang="ko-KR" sz="40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𝛼</m:t>
                        </m:r>
                        <m:r>
                          <a:rPr lang="en-US" altLang="ko-KR" sz="40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𝑣</m:t>
                        </m:r>
                        <m:r>
                          <a:rPr lang="en-US" altLang="ko-KR" sz="400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 −</m:t>
                        </m:r>
                        <m:r>
                          <a:rPr lang="en-US" altLang="ko-KR" sz="400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𝜖</m:t>
                        </m:r>
                        <m:sSub>
                          <m:sSubPr>
                            <m:ctrlPr>
                              <a:rPr lang="en-US" altLang="ko-KR" sz="400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400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  <a:sym typeface="Wingdings" pitchFamily="2" charset="2"/>
                              </a:rPr>
                              <m:t>∇</m:t>
                            </m:r>
                          </m:e>
                          <m:sub>
                            <m:r>
                              <a:rPr lang="en-US" altLang="ko-KR" sz="4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  <a:sym typeface="Wingdings" pitchFamily="2" charset="2"/>
                              </a:rPr>
                              <m:t>𝜃</m:t>
                            </m:r>
                          </m:sub>
                        </m:sSub>
                        <m:r>
                          <a:rPr lang="en-US" altLang="ko-KR" sz="4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(</m:t>
                        </m:r>
                        <m:f>
                          <m:fPr>
                            <m:ctrlPr>
                              <a:rPr lang="en-US" altLang="ko-KR" sz="4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  <a:sym typeface="Wingdings" pitchFamily="2" charset="2"/>
                              </a:rPr>
                            </m:ctrlPr>
                          </m:fPr>
                          <m:num>
                            <m:r>
                              <a:rPr lang="en-US" altLang="ko-KR" sz="4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  <a:sym typeface="Wingdings" pitchFamily="2" charset="2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sz="4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  <a:sym typeface="Wingdings" pitchFamily="2" charset="2"/>
                              </a:rPr>
                              <m:t>𝑚</m:t>
                            </m:r>
                          </m:den>
                        </m:f>
                        <m:nary>
                          <m:naryPr>
                            <m:chr m:val="∑"/>
                            <m:ctrlPr>
                              <a:rPr lang="en-US" altLang="ko-KR" sz="4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  <a:sym typeface="Wingdings" pitchFamily="2" charset="2"/>
                              </a:rPr>
                            </m:ctrlPr>
                          </m:naryPr>
                          <m:sub>
                            <m:r>
                              <a:rPr lang="en-US" altLang="ko-KR" sz="4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  <a:sym typeface="Wingdings" pitchFamily="2" charset="2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ko-KR" sz="4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  <a:sym typeface="Wingdings" pitchFamily="2" charset="2"/>
                              </a:rPr>
                              <m:t>𝑚</m:t>
                            </m:r>
                          </m:sup>
                          <m:e>
                            <m:r>
                              <a:rPr lang="en-US" altLang="ko-KR" sz="4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  <a:sym typeface="Wingdings" pitchFamily="2" charset="2"/>
                              </a:rPr>
                              <m:t>𝐿</m:t>
                            </m:r>
                            <m:r>
                              <a:rPr lang="en-US" altLang="ko-KR" sz="4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  <a:sym typeface="Wingdings" pitchFamily="2" charset="2"/>
                              </a:rPr>
                              <m:t>(</m:t>
                            </m:r>
                            <m:r>
                              <a:rPr lang="en-US" altLang="ko-KR" sz="4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  <a:sym typeface="Wingdings" pitchFamily="2" charset="2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altLang="ko-KR" sz="40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Spoqa Han Sans Neo Bold" panose="020B0500000000000000" pitchFamily="34" charset="-128"/>
                                    <a:sym typeface="Wingdings" pitchFamily="2" charset="2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altLang="ko-KR" sz="40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Spoqa Han Sans Neo Bold" panose="020B0500000000000000" pitchFamily="34" charset="-128"/>
                                        <a:sym typeface="Wingdings" pitchFamily="2" charset="2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R" sz="40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Spoqa Han Sans Neo Bold" panose="020B0500000000000000" pitchFamily="34" charset="-128"/>
                                        <a:sym typeface="Wingdings" pitchFamily="2" charset="2"/>
                                      </a:rPr>
                                      <m:t>𝑥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en-US" altLang="ko-KR" sz="4000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  <a:ea typeface="Spoqa Han Sans Neo Bold" panose="020B0500000000000000" pitchFamily="34" charset="-128"/>
                                            <a:sym typeface="Wingdings" pitchFamily="2" charset="2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4000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  <a:ea typeface="Spoqa Han Sans Neo Bold" panose="020B0500000000000000" pitchFamily="34" charset="-128"/>
                                            <a:sym typeface="Wingdings" pitchFamily="2" charset="2"/>
                                          </a:rPr>
                                          <m:t>𝑖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en-US" altLang="ko-KR" sz="40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Spoqa Han Sans Neo Bold" panose="020B0500000000000000" pitchFamily="34" charset="-128"/>
                                    <a:sym typeface="Wingdings" pitchFamily="2" charset="2"/>
                                  </a:rPr>
                                  <m:t>;</m:t>
                                </m:r>
                                <m:r>
                                  <a:rPr lang="en-US" altLang="ko-KR" sz="40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Spoqa Han Sans Neo Bold" panose="020B0500000000000000" pitchFamily="34" charset="-128"/>
                                    <a:sym typeface="Wingdings" pitchFamily="2" charset="2"/>
                                  </a:rPr>
                                  <m:t>𝜃</m:t>
                                </m:r>
                              </m:e>
                            </m:d>
                            <m:r>
                              <a:rPr lang="en-US" altLang="ko-KR" sz="4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  <a:sym typeface="Wingdings" pitchFamily="2" charset="2"/>
                              </a:rPr>
                              <m:t>, </m:t>
                            </m:r>
                            <m:sSup>
                              <m:sSupPr>
                                <m:ctrlPr>
                                  <a:rPr lang="en-US" altLang="ko-KR" sz="40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Spoqa Han Sans Neo Bold" panose="020B0500000000000000" pitchFamily="34" charset="-128"/>
                                    <a:sym typeface="Wingdings" pitchFamily="2" charset="2"/>
                                  </a:rPr>
                                </m:ctrlPr>
                              </m:sSupPr>
                              <m:e>
                                <m:r>
                                  <a:rPr lang="en-US" altLang="ko-KR" sz="40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Spoqa Han Sans Neo Bold" panose="020B0500000000000000" pitchFamily="34" charset="-128"/>
                                    <a:sym typeface="Wingdings" pitchFamily="2" charset="2"/>
                                  </a:rPr>
                                  <m:t>𝑦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altLang="ko-KR" sz="40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Spoqa Han Sans Neo Bold" panose="020B0500000000000000" pitchFamily="34" charset="-128"/>
                                        <a:sym typeface="Wingdings" pitchFamily="2" charset="2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R" sz="40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Spoqa Han Sans Neo Bold" panose="020B0500000000000000" pitchFamily="34" charset="-128"/>
                                        <a:sym typeface="Wingdings" pitchFamily="2" charset="2"/>
                                      </a:rPr>
                                      <m:t>𝑖</m:t>
                                    </m:r>
                                  </m:e>
                                </m:d>
                              </m:sup>
                            </m:sSup>
                          </m:e>
                        </m:nary>
                        <m:r>
                          <a:rPr lang="en-US" altLang="ko-KR" sz="4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))</m:t>
                        </m:r>
                      </m:oMath>
                    </m:oMathPara>
                  </a14:m>
                  <a:endParaRPr lang="en-US" altLang="ko-Kore-KR" sz="4000" dirty="0"/>
                </a:p>
                <a:p>
                  <a:endParaRPr lang="en-US" altLang="ko-Kore-KR" sz="4000" dirty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ko-KR" sz="40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𝜃</m:t>
                        </m:r>
                        <m:r>
                          <a:rPr lang="en-US" altLang="ko-KR" sz="40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←</m:t>
                        </m:r>
                        <m:r>
                          <a:rPr lang="en-US" altLang="ko-KR" sz="40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𝜃</m:t>
                        </m:r>
                        <m:r>
                          <a:rPr lang="en-US" altLang="ko-KR" sz="40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+</m:t>
                        </m:r>
                        <m:r>
                          <a:rPr lang="en-US" altLang="ko-KR" sz="40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𝑣</m:t>
                        </m:r>
                      </m:oMath>
                    </m:oMathPara>
                  </a14:m>
                  <a:endParaRPr lang="ko-Kore-KR" altLang="en-US" sz="4000" dirty="0"/>
                </a:p>
              </p:txBody>
            </p:sp>
          </mc:Choice>
          <mc:Fallback xmlns="">
            <p:sp>
              <p:nvSpPr>
                <p:cNvPr id="14" name="직사각형 13">
                  <a:extLst>
                    <a:ext uri="{FF2B5EF4-FFF2-40B4-BE49-F238E27FC236}">
                      <a16:creationId xmlns:a16="http://schemas.microsoft.com/office/drawing/2014/main" id="{17C505C1-1A71-324E-9CC4-77589976520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69487" y="3371123"/>
                  <a:ext cx="10755735" cy="3003707"/>
                </a:xfrm>
                <a:prstGeom prst="rect">
                  <a:avLst/>
                </a:prstGeom>
                <a:blipFill>
                  <a:blip r:embed="rId4"/>
                  <a:stretch>
                    <a:fillRect l="-708" t="-65966" b="-58403"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직사각형 5">
                  <a:extLst>
                    <a:ext uri="{FF2B5EF4-FFF2-40B4-BE49-F238E27FC236}">
                      <a16:creationId xmlns:a16="http://schemas.microsoft.com/office/drawing/2014/main" id="{D872D9E7-146F-A543-AFB5-699720792838}"/>
                    </a:ext>
                  </a:extLst>
                </p:cNvPr>
                <p:cNvSpPr/>
                <p:nvPr/>
              </p:nvSpPr>
              <p:spPr>
                <a:xfrm>
                  <a:off x="3603525" y="4872976"/>
                  <a:ext cx="3631828" cy="64633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3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𝑚𝑜𝑚𝑒𝑛𝑡𝑢𝑚</m:t>
                        </m:r>
                        <m:r>
                          <a:rPr lang="en-US" altLang="ko-KR" sz="3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 </m:t>
                        </m:r>
                        <m:r>
                          <a:rPr lang="en-US" altLang="ko-KR" sz="3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𝑠𝑡𝑒𝑝</m:t>
                        </m:r>
                      </m:oMath>
                    </m:oMathPara>
                  </a14:m>
                  <a:endParaRPr lang="en-US" altLang="ko-KR" sz="4000" b="0" dirty="0">
                    <a:solidFill>
                      <a:srgbClr val="C00000"/>
                    </a:solidFill>
                    <a:ea typeface="Spoqa Han Sans Neo Bold" panose="020B0500000000000000" pitchFamily="34" charset="-128"/>
                    <a:sym typeface="Wingdings" pitchFamily="2" charset="2"/>
                  </a:endParaRPr>
                </a:p>
              </p:txBody>
            </p:sp>
          </mc:Choice>
          <mc:Fallback xmlns="">
            <p:sp>
              <p:nvSpPr>
                <p:cNvPr id="6" name="직사각형 5">
                  <a:extLst>
                    <a:ext uri="{FF2B5EF4-FFF2-40B4-BE49-F238E27FC236}">
                      <a16:creationId xmlns:a16="http://schemas.microsoft.com/office/drawing/2014/main" id="{D872D9E7-146F-A543-AFB5-69972079283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03525" y="4872976"/>
                  <a:ext cx="3631828" cy="646331"/>
                </a:xfrm>
                <a:prstGeom prst="rect">
                  <a:avLst/>
                </a:prstGeom>
                <a:blipFill>
                  <a:blip r:embed="rId5"/>
                  <a:stretch>
                    <a:fillRect r="-697" b="-25000"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직사각형 6">
                  <a:extLst>
                    <a:ext uri="{FF2B5EF4-FFF2-40B4-BE49-F238E27FC236}">
                      <a16:creationId xmlns:a16="http://schemas.microsoft.com/office/drawing/2014/main" id="{9057A513-269E-1A42-A5CD-B07EBED09619}"/>
                    </a:ext>
                  </a:extLst>
                </p:cNvPr>
                <p:cNvSpPr/>
                <p:nvPr/>
              </p:nvSpPr>
              <p:spPr>
                <a:xfrm>
                  <a:off x="8394204" y="4872976"/>
                  <a:ext cx="3138295" cy="64633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36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𝑔𝑟𝑎𝑑𝑖𝑒𝑛𝑡</m:t>
                        </m:r>
                        <m:r>
                          <a:rPr lang="en-US" altLang="ko-KR" sz="36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 </m:t>
                        </m:r>
                        <m:r>
                          <a:rPr lang="en-US" altLang="ko-KR" sz="36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𝑠𝑡𝑒𝑝</m:t>
                        </m:r>
                      </m:oMath>
                    </m:oMathPara>
                  </a14:m>
                  <a:endParaRPr lang="ko-Kore-KR" altLang="en-US" sz="3600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7" name="직사각형 6">
                  <a:extLst>
                    <a:ext uri="{FF2B5EF4-FFF2-40B4-BE49-F238E27FC236}">
                      <a16:creationId xmlns:a16="http://schemas.microsoft.com/office/drawing/2014/main" id="{9057A513-269E-1A42-A5CD-B07EBED0961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94204" y="4872976"/>
                  <a:ext cx="3138295" cy="646331"/>
                </a:xfrm>
                <a:prstGeom prst="rect">
                  <a:avLst/>
                </a:prstGeom>
                <a:blipFill>
                  <a:blip r:embed="rId6"/>
                  <a:stretch>
                    <a:fillRect l="-1606" r="-803" b="-25000"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42582517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224">
            <a:extLst>
              <a:ext uri="{FF2B5EF4-FFF2-40B4-BE49-F238E27FC236}">
                <a16:creationId xmlns:a16="http://schemas.microsoft.com/office/drawing/2014/main" id="{579A8D10-BC25-C34F-8F94-E55FD2372F35}"/>
              </a:ext>
            </a:extLst>
          </p:cNvPr>
          <p:cNvSpPr/>
          <p:nvPr/>
        </p:nvSpPr>
        <p:spPr>
          <a:xfrm>
            <a:off x="1524000" y="1460302"/>
            <a:ext cx="16499854" cy="487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ore-KR" b="1" dirty="0" err="1">
                <a:sym typeface="Wingdings" pitchFamily="2" charset="2"/>
              </a:rPr>
              <a:t>Nesterov</a:t>
            </a:r>
            <a:r>
              <a:rPr lang="en-US" altLang="ko-Kore-KR" b="1" dirty="0">
                <a:sym typeface="Wingdings" pitchFamily="2" charset="2"/>
              </a:rPr>
              <a:t> </a:t>
            </a:r>
            <a:r>
              <a:rPr lang="ko-Kore-KR" altLang="en-US" b="1" dirty="0">
                <a:sym typeface="Wingdings" pitchFamily="2" charset="2"/>
              </a:rPr>
              <a:t>모멘텀 </a:t>
            </a:r>
            <a:r>
              <a:rPr lang="en-US" altLang="ko-Kore-KR" b="1" dirty="0">
                <a:sym typeface="Wingdings" pitchFamily="2" charset="2"/>
              </a:rPr>
              <a:t>(</a:t>
            </a:r>
            <a:r>
              <a:rPr lang="en-US" altLang="ko-Kore-KR" b="1" dirty="0" err="1">
                <a:sym typeface="Wingdings" pitchFamily="2" charset="2"/>
              </a:rPr>
              <a:t>Nesterov</a:t>
            </a:r>
            <a:r>
              <a:rPr lang="en-US" altLang="ko-Kore-KR" b="1" dirty="0">
                <a:sym typeface="Wingdings" pitchFamily="2" charset="2"/>
              </a:rPr>
              <a:t> accelerated gradient method; </a:t>
            </a:r>
            <a:r>
              <a:rPr lang="en-US" altLang="ko-Kore-KR" b="1" dirty="0" err="1">
                <a:sym typeface="Wingdings" pitchFamily="2" charset="2"/>
              </a:rPr>
              <a:t>Nesterov</a:t>
            </a:r>
            <a:r>
              <a:rPr lang="en-US" altLang="ko-Kore-KR" b="1" dirty="0">
                <a:sym typeface="Wingdings" pitchFamily="2" charset="2"/>
              </a:rPr>
              <a:t> momentum)</a:t>
            </a:r>
            <a:endParaRPr lang="en-US" altLang="ko-Kore-KR" b="1" dirty="0"/>
          </a:p>
        </p:txBody>
      </p:sp>
      <p:sp>
        <p:nvSpPr>
          <p:cNvPr id="17" name="슬라이드 번호 개체 틀 4">
            <a:extLst>
              <a:ext uri="{FF2B5EF4-FFF2-40B4-BE49-F238E27FC236}">
                <a16:creationId xmlns:a16="http://schemas.microsoft.com/office/drawing/2014/main" id="{103780E0-235B-8749-9316-0B73604FDB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39179" y="13061191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37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19" name="Shape 222">
            <a:extLst>
              <a:ext uri="{FF2B5EF4-FFF2-40B4-BE49-F238E27FC236}">
                <a16:creationId xmlns:a16="http://schemas.microsoft.com/office/drawing/2014/main" id="{D46E4FB7-4E76-CA4B-A767-5E1E0DCE388B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4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20" name="Shape 223">
            <a:extLst>
              <a:ext uri="{FF2B5EF4-FFF2-40B4-BE49-F238E27FC236}">
                <a16:creationId xmlns:a16="http://schemas.microsoft.com/office/drawing/2014/main" id="{AB048E89-3329-E94A-9971-126D2453AE96}"/>
              </a:ext>
            </a:extLst>
          </p:cNvPr>
          <p:cNvSpPr/>
          <p:nvPr/>
        </p:nvSpPr>
        <p:spPr>
          <a:xfrm>
            <a:off x="20828000" y="2200124"/>
            <a:ext cx="2540000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R" altLang="en-US" dirty="0"/>
              <a:t>최적화 </a:t>
            </a:r>
            <a:r>
              <a:rPr lang="en-US" altLang="ko-KR" dirty="0"/>
              <a:t>[Optimization]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Shape 133">
                <a:extLst>
                  <a:ext uri="{FF2B5EF4-FFF2-40B4-BE49-F238E27FC236}">
                    <a16:creationId xmlns:a16="http://schemas.microsoft.com/office/drawing/2014/main" id="{AF1AFE7C-AA14-5E4C-8882-A058F05EC377}"/>
                  </a:ext>
                </a:extLst>
              </p:cNvPr>
              <p:cNvSpPr/>
              <p:nvPr/>
            </p:nvSpPr>
            <p:spPr>
              <a:xfrm>
                <a:off x="2132934" y="6855932"/>
                <a:ext cx="17056100" cy="5504071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12700" tIns="12700" rIns="12700" bIns="12700" anchor="t">
                <a:spAutoFit/>
              </a:bodyPr>
              <a:lstStyle/>
              <a:p>
                <a:pPr lvl="1" algn="just" latinLnBrk="1"/>
                <a:r>
                  <a:rPr lang="ko-KR" altLang="en-US" sz="40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현재 속도를 반영하고 </a:t>
                </a:r>
                <a:r>
                  <a:rPr lang="en-US" altLang="ko-KR" sz="40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Gradient</a:t>
                </a:r>
                <a:r>
                  <a:rPr lang="ko-KR" altLang="en-US" sz="40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을 계산하자</a:t>
                </a:r>
                <a:r>
                  <a:rPr lang="en-US" altLang="ko-KR" sz="40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! (</a:t>
                </a:r>
                <a:r>
                  <a:rPr lang="ko-KR" altLang="en-US" sz="40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일종의 교정 시도</a:t>
                </a:r>
                <a:r>
                  <a:rPr lang="en-US" altLang="ko-KR" sz="40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)</a:t>
                </a:r>
              </a:p>
              <a:p>
                <a:pPr lvl="1" algn="just" latinLnBrk="1"/>
                <a:endParaRPr lang="en-US" altLang="ko-KR" sz="40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  <a:sym typeface="Wingdings" pitchFamily="2" charset="2"/>
                </a:endParaRPr>
              </a:p>
              <a:p>
                <a:pPr marL="1028642" lvl="1" indent="-571500" algn="just" latinLnBrk="1">
                  <a:buFont typeface="Wingdings" pitchFamily="2" charset="2"/>
                  <a:buChar char="è"/>
                </a:pPr>
                <a:r>
                  <a:rPr lang="en-US" altLang="ko-KR" sz="40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convex </a:t>
                </a:r>
                <a:r>
                  <a:rPr lang="ko-KR" altLang="en-US" sz="40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이고</a:t>
                </a:r>
                <a:r>
                  <a:rPr lang="en-US" altLang="ko-KR" sz="40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, batch</a:t>
                </a:r>
                <a:r>
                  <a:rPr lang="ko-KR" altLang="en-US" sz="40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 </a:t>
                </a:r>
                <a:r>
                  <a:rPr lang="en-US" altLang="ko-KR" sz="40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gradient</a:t>
                </a:r>
                <a:r>
                  <a:rPr lang="ko-KR" altLang="en-US" sz="40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로 계산한다면</a:t>
                </a:r>
                <a:r>
                  <a:rPr lang="en-US" altLang="ko-KR" sz="40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, </a:t>
                </a:r>
              </a:p>
              <a:p>
                <a:pPr lvl="1" algn="just" latinLnBrk="1"/>
                <a:r>
                  <a:rPr lang="en-US" altLang="ko-KR" sz="4000" dirty="0" err="1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Nesterov</a:t>
                </a:r>
                <a:r>
                  <a:rPr lang="en-US" altLang="ko-KR" sz="40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 momentum</a:t>
                </a:r>
                <a:r>
                  <a:rPr lang="ko-KR" altLang="en-US" sz="40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의 </a:t>
                </a:r>
                <a:r>
                  <a:rPr lang="en-US" altLang="ko-KR" sz="40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convergence rate of excess error</a:t>
                </a:r>
                <a:r>
                  <a:rPr lang="ko-KR" altLang="en-US" sz="40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는 </a:t>
                </a:r>
                <a:endParaRPr lang="en-US" altLang="ko-KR" sz="40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  <a:sym typeface="Wingdings" pitchFamily="2" charset="2"/>
                </a:endParaRPr>
              </a:p>
              <a:p>
                <a:pPr lvl="1" algn="ctr" latinLnBrk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40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𝑂</m:t>
                      </m:r>
                      <m:d>
                        <m:dPr>
                          <m:ctrlPr>
                            <a:rPr lang="en-US" altLang="ko-KR" sz="40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ko-KR" sz="40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</m:ctrlPr>
                            </m:fPr>
                            <m:num>
                              <m:r>
                                <a:rPr lang="en-US" altLang="ko-KR" sz="40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ko-KR" sz="40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𝑘</m:t>
                              </m:r>
                            </m:den>
                          </m:f>
                        </m:e>
                      </m:d>
                      <m:r>
                        <a:rPr lang="en-US" altLang="ko-KR" sz="40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~</m:t>
                      </m:r>
                      <m:r>
                        <a:rPr lang="en-US" altLang="ko-KR" sz="4000" i="1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𝑂</m:t>
                      </m:r>
                      <m:d>
                        <m:dPr>
                          <m:ctrlPr>
                            <a:rPr lang="en-US" altLang="ko-KR" sz="40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ko-KR" sz="40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</m:ctrlPr>
                            </m:fPr>
                            <m:num>
                              <m:r>
                                <a:rPr lang="en-US" altLang="ko-KR" sz="40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altLang="ko-KR" sz="40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40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𝑘</m:t>
                                  </m:r>
                                </m:e>
                                <m:sup>
                                  <m:r>
                                    <a:rPr lang="en-US" altLang="ko-KR" sz="40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oMath>
                  </m:oMathPara>
                </a14:m>
                <a:endParaRPr lang="en-US" altLang="ko-KR" sz="40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  <a:sym typeface="Wingdings" pitchFamily="2" charset="2"/>
                </a:endParaRPr>
              </a:p>
              <a:p>
                <a:pPr lvl="1" latinLnBrk="1"/>
                <a:r>
                  <a:rPr lang="ko-KR" altLang="en-US" sz="40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정도로 낮아진다</a:t>
                </a:r>
                <a:r>
                  <a:rPr lang="en-US" altLang="ko-KR" sz="40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! (SGD</a:t>
                </a:r>
                <a:r>
                  <a:rPr lang="ko-KR" altLang="en-US" sz="40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는 변화 </a:t>
                </a:r>
                <a:r>
                  <a:rPr lang="en-US" altLang="ko-KR" sz="40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X)</a:t>
                </a:r>
              </a:p>
              <a:p>
                <a:pPr lvl="1" latinLnBrk="1"/>
                <a:endParaRPr lang="en-US" altLang="ko-KR" sz="40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  <a:sym typeface="Wingdings" pitchFamily="2" charset="2"/>
                </a:endParaRPr>
              </a:p>
              <a:p>
                <a:pPr lvl="1" latinLnBrk="1"/>
                <a:r>
                  <a:rPr lang="ko-KR" altLang="en-US" sz="40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또한 일반 </a:t>
                </a:r>
                <a:r>
                  <a:rPr lang="en-US" altLang="ko-KR" sz="40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momentum</a:t>
                </a:r>
                <a:r>
                  <a:rPr lang="ko-KR" altLang="en-US" sz="40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보다 좋다고 실험적으로 알려져 있다</a:t>
                </a:r>
                <a:r>
                  <a:rPr lang="en-US" altLang="ko-KR" sz="40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.</a:t>
                </a:r>
              </a:p>
            </p:txBody>
          </p:sp>
        </mc:Choice>
        <mc:Fallback xmlns="">
          <p:sp>
            <p:nvSpPr>
              <p:cNvPr id="32" name="Shape 133">
                <a:extLst>
                  <a:ext uri="{FF2B5EF4-FFF2-40B4-BE49-F238E27FC236}">
                    <a16:creationId xmlns:a16="http://schemas.microsoft.com/office/drawing/2014/main" id="{AF1AFE7C-AA14-5E4C-8882-A058F05EC3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2934" y="6855932"/>
                <a:ext cx="17056100" cy="5504071"/>
              </a:xfrm>
              <a:prstGeom prst="rect">
                <a:avLst/>
              </a:prstGeom>
              <a:blipFill>
                <a:blip r:embed="rId4"/>
                <a:stretch>
                  <a:fillRect t="-2765" b="-4378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a14="http://schemas.microsoft.com/office/drawing/2010/main" xmlns=""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직사각형 12">
            <a:extLst>
              <a:ext uri="{FF2B5EF4-FFF2-40B4-BE49-F238E27FC236}">
                <a16:creationId xmlns:a16="http://schemas.microsoft.com/office/drawing/2014/main" id="{DA67C0C3-4611-1A47-8823-9E43F60368DE}"/>
              </a:ext>
            </a:extLst>
          </p:cNvPr>
          <p:cNvSpPr/>
          <p:nvPr/>
        </p:nvSpPr>
        <p:spPr>
          <a:xfrm>
            <a:off x="6159591" y="13104882"/>
            <a:ext cx="90027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ore-KR" dirty="0">
                <a:solidFill>
                  <a:srgbClr val="222222"/>
                </a:solidFill>
                <a:latin typeface="Arial" panose="020B0604020202020204" pitchFamily="34" charset="0"/>
              </a:rPr>
              <a:t>Goodfellow, Ian, </a:t>
            </a:r>
            <a:r>
              <a:rPr lang="en" altLang="ko-Kore-KR" dirty="0" err="1">
                <a:solidFill>
                  <a:srgbClr val="222222"/>
                </a:solidFill>
                <a:latin typeface="Arial" panose="020B0604020202020204" pitchFamily="34" charset="0"/>
              </a:rPr>
              <a:t>Yoshua</a:t>
            </a:r>
            <a:r>
              <a:rPr lang="en" altLang="ko-Kore-KR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en" altLang="ko-Kore-KR" dirty="0" err="1">
                <a:solidFill>
                  <a:srgbClr val="222222"/>
                </a:solidFill>
                <a:latin typeface="Arial" panose="020B0604020202020204" pitchFamily="34" charset="0"/>
              </a:rPr>
              <a:t>Bengio</a:t>
            </a:r>
            <a:r>
              <a:rPr lang="en" altLang="ko-Kore-KR" dirty="0">
                <a:solidFill>
                  <a:srgbClr val="222222"/>
                </a:solidFill>
                <a:latin typeface="Arial" panose="020B0604020202020204" pitchFamily="34" charset="0"/>
              </a:rPr>
              <a:t>, and Aaron Courville. </a:t>
            </a:r>
            <a:r>
              <a:rPr lang="en" altLang="ko-Kore-KR" i="1" dirty="0">
                <a:solidFill>
                  <a:srgbClr val="222222"/>
                </a:solidFill>
                <a:latin typeface="Arial" panose="020B0604020202020204" pitchFamily="34" charset="0"/>
              </a:rPr>
              <a:t>Deep learning</a:t>
            </a:r>
            <a:r>
              <a:rPr lang="en" altLang="ko-Kore-KR" dirty="0">
                <a:solidFill>
                  <a:srgbClr val="222222"/>
                </a:solidFill>
                <a:latin typeface="Arial" panose="020B0604020202020204" pitchFamily="34" charset="0"/>
              </a:rPr>
              <a:t>. MIT press, 2016.</a:t>
            </a:r>
            <a:endParaRPr lang="ko-Kore-KR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3DAD1F57-339B-EE41-A1EE-262C51D7F61A}"/>
              </a:ext>
            </a:extLst>
          </p:cNvPr>
          <p:cNvGrpSpPr/>
          <p:nvPr/>
        </p:nvGrpSpPr>
        <p:grpSpPr>
          <a:xfrm>
            <a:off x="3603525" y="3371123"/>
            <a:ext cx="11121697" cy="3003707"/>
            <a:chOff x="3603525" y="3371123"/>
            <a:chExt cx="11121697" cy="300370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직사각형 13">
                  <a:extLst>
                    <a:ext uri="{FF2B5EF4-FFF2-40B4-BE49-F238E27FC236}">
                      <a16:creationId xmlns:a16="http://schemas.microsoft.com/office/drawing/2014/main" id="{17C505C1-1A71-324E-9CC4-775899765202}"/>
                    </a:ext>
                  </a:extLst>
                </p:cNvPr>
                <p:cNvSpPr/>
                <p:nvPr/>
              </p:nvSpPr>
              <p:spPr>
                <a:xfrm>
                  <a:off x="3969487" y="3371123"/>
                  <a:ext cx="10755735" cy="300370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ko-KR" sz="400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𝑣</m:t>
                        </m:r>
                        <m:r>
                          <a:rPr lang="en-US" altLang="ko-KR" sz="400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←</m:t>
                        </m:r>
                        <m:r>
                          <a:rPr lang="en-US" altLang="ko-KR" sz="40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𝛼</m:t>
                        </m:r>
                        <m:r>
                          <a:rPr lang="en-US" altLang="ko-KR" sz="40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𝑣</m:t>
                        </m:r>
                        <m:r>
                          <a:rPr lang="en-US" altLang="ko-KR" sz="400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 −</m:t>
                        </m:r>
                        <m:r>
                          <a:rPr lang="en-US" altLang="ko-KR" sz="400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𝜖</m:t>
                        </m:r>
                        <m:sSub>
                          <m:sSubPr>
                            <m:ctrlPr>
                              <a:rPr lang="en-US" altLang="ko-KR" sz="400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400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  <a:sym typeface="Wingdings" pitchFamily="2" charset="2"/>
                              </a:rPr>
                              <m:t>∇</m:t>
                            </m:r>
                          </m:e>
                          <m:sub>
                            <m:r>
                              <a:rPr lang="en-US" altLang="ko-KR" sz="4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  <a:sym typeface="Wingdings" pitchFamily="2" charset="2"/>
                              </a:rPr>
                              <m:t>𝜃</m:t>
                            </m:r>
                          </m:sub>
                        </m:sSub>
                        <m:r>
                          <a:rPr lang="en-US" altLang="ko-KR" sz="4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(</m:t>
                        </m:r>
                        <m:f>
                          <m:fPr>
                            <m:ctrlPr>
                              <a:rPr lang="en-US" altLang="ko-KR" sz="4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  <a:sym typeface="Wingdings" pitchFamily="2" charset="2"/>
                              </a:rPr>
                            </m:ctrlPr>
                          </m:fPr>
                          <m:num>
                            <m:r>
                              <a:rPr lang="en-US" altLang="ko-KR" sz="4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  <a:sym typeface="Wingdings" pitchFamily="2" charset="2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sz="4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  <a:sym typeface="Wingdings" pitchFamily="2" charset="2"/>
                              </a:rPr>
                              <m:t>𝑚</m:t>
                            </m:r>
                          </m:den>
                        </m:f>
                        <m:nary>
                          <m:naryPr>
                            <m:chr m:val="∑"/>
                            <m:ctrlPr>
                              <a:rPr lang="en-US" altLang="ko-KR" sz="4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  <a:sym typeface="Wingdings" pitchFamily="2" charset="2"/>
                              </a:rPr>
                            </m:ctrlPr>
                          </m:naryPr>
                          <m:sub>
                            <m:r>
                              <a:rPr lang="en-US" altLang="ko-KR" sz="4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  <a:sym typeface="Wingdings" pitchFamily="2" charset="2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ko-KR" sz="4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  <a:sym typeface="Wingdings" pitchFamily="2" charset="2"/>
                              </a:rPr>
                              <m:t>𝑚</m:t>
                            </m:r>
                          </m:sup>
                          <m:e>
                            <m:r>
                              <a:rPr lang="en-US" altLang="ko-KR" sz="4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  <a:sym typeface="Wingdings" pitchFamily="2" charset="2"/>
                              </a:rPr>
                              <m:t>𝐿</m:t>
                            </m:r>
                            <m:r>
                              <a:rPr lang="en-US" altLang="ko-KR" sz="4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  <a:sym typeface="Wingdings" pitchFamily="2" charset="2"/>
                              </a:rPr>
                              <m:t>(</m:t>
                            </m:r>
                            <m:r>
                              <a:rPr lang="en-US" altLang="ko-KR" sz="4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  <a:sym typeface="Wingdings" pitchFamily="2" charset="2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altLang="ko-KR" sz="40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Spoqa Han Sans Neo Bold" panose="020B0500000000000000" pitchFamily="34" charset="-128"/>
                                    <a:sym typeface="Wingdings" pitchFamily="2" charset="2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altLang="ko-KR" sz="40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Spoqa Han Sans Neo Bold" panose="020B0500000000000000" pitchFamily="34" charset="-128"/>
                                        <a:sym typeface="Wingdings" pitchFamily="2" charset="2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R" sz="40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Spoqa Han Sans Neo Bold" panose="020B0500000000000000" pitchFamily="34" charset="-128"/>
                                        <a:sym typeface="Wingdings" pitchFamily="2" charset="2"/>
                                      </a:rPr>
                                      <m:t>𝑥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en-US" altLang="ko-KR" sz="4000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  <a:ea typeface="Spoqa Han Sans Neo Bold" panose="020B0500000000000000" pitchFamily="34" charset="-128"/>
                                            <a:sym typeface="Wingdings" pitchFamily="2" charset="2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4000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  <a:ea typeface="Spoqa Han Sans Neo Bold" panose="020B0500000000000000" pitchFamily="34" charset="-128"/>
                                            <a:sym typeface="Wingdings" pitchFamily="2" charset="2"/>
                                          </a:rPr>
                                          <m:t>𝑖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en-US" altLang="ko-KR" sz="40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Spoqa Han Sans Neo Bold" panose="020B0500000000000000" pitchFamily="34" charset="-128"/>
                                    <a:sym typeface="Wingdings" pitchFamily="2" charset="2"/>
                                  </a:rPr>
                                  <m:t>;</m:t>
                                </m:r>
                                <m:r>
                                  <a:rPr lang="en-US" altLang="ko-KR" sz="40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Spoqa Han Sans Neo Bold" panose="020B0500000000000000" pitchFamily="34" charset="-128"/>
                                    <a:sym typeface="Wingdings" pitchFamily="2" charset="2"/>
                                  </a:rPr>
                                  <m:t>𝜃</m:t>
                                </m:r>
                                <m:r>
                                  <a:rPr lang="en-US" altLang="ko-KR" sz="40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Spoqa Han Sans Neo Bold" panose="020B0500000000000000" pitchFamily="34" charset="-128"/>
                                    <a:sym typeface="Wingdings" pitchFamily="2" charset="2"/>
                                  </a:rPr>
                                  <m:t>+</m:t>
                                </m:r>
                                <m:r>
                                  <a:rPr lang="en-US" altLang="ko-KR" sz="4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Spoqa Han Sans Neo Bold" panose="020B0500000000000000" pitchFamily="34" charset="-128"/>
                                    <a:sym typeface="Wingdings" pitchFamily="2" charset="2"/>
                                  </a:rPr>
                                  <m:t>𝑎𝑣</m:t>
                                </m:r>
                              </m:e>
                            </m:d>
                            <m:r>
                              <a:rPr lang="en-US" altLang="ko-KR" sz="4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  <a:sym typeface="Wingdings" pitchFamily="2" charset="2"/>
                              </a:rPr>
                              <m:t>, </m:t>
                            </m:r>
                            <m:sSup>
                              <m:sSupPr>
                                <m:ctrlPr>
                                  <a:rPr lang="en-US" altLang="ko-KR" sz="40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Spoqa Han Sans Neo Bold" panose="020B0500000000000000" pitchFamily="34" charset="-128"/>
                                    <a:sym typeface="Wingdings" pitchFamily="2" charset="2"/>
                                  </a:rPr>
                                </m:ctrlPr>
                              </m:sSupPr>
                              <m:e>
                                <m:r>
                                  <a:rPr lang="en-US" altLang="ko-KR" sz="40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Spoqa Han Sans Neo Bold" panose="020B0500000000000000" pitchFamily="34" charset="-128"/>
                                    <a:sym typeface="Wingdings" pitchFamily="2" charset="2"/>
                                  </a:rPr>
                                  <m:t>𝑦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altLang="ko-KR" sz="40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Spoqa Han Sans Neo Bold" panose="020B0500000000000000" pitchFamily="34" charset="-128"/>
                                        <a:sym typeface="Wingdings" pitchFamily="2" charset="2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R" sz="40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Spoqa Han Sans Neo Bold" panose="020B0500000000000000" pitchFamily="34" charset="-128"/>
                                        <a:sym typeface="Wingdings" pitchFamily="2" charset="2"/>
                                      </a:rPr>
                                      <m:t>𝑖</m:t>
                                    </m:r>
                                  </m:e>
                                </m:d>
                              </m:sup>
                            </m:sSup>
                          </m:e>
                        </m:nary>
                        <m:r>
                          <a:rPr lang="en-US" altLang="ko-KR" sz="4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))</m:t>
                        </m:r>
                      </m:oMath>
                    </m:oMathPara>
                  </a14:m>
                  <a:endParaRPr lang="en-US" altLang="ko-Kore-KR" sz="4000" dirty="0"/>
                </a:p>
                <a:p>
                  <a:endParaRPr lang="en-US" altLang="ko-Kore-KR" sz="4000" dirty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ko-KR" sz="40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𝜃</m:t>
                        </m:r>
                        <m:r>
                          <a:rPr lang="en-US" altLang="ko-KR" sz="40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←</m:t>
                        </m:r>
                        <m:r>
                          <a:rPr lang="en-US" altLang="ko-KR" sz="40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𝜃</m:t>
                        </m:r>
                        <m:r>
                          <a:rPr lang="en-US" altLang="ko-KR" sz="40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+</m:t>
                        </m:r>
                        <m:r>
                          <a:rPr lang="en-US" altLang="ko-KR" sz="40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𝑣</m:t>
                        </m:r>
                      </m:oMath>
                    </m:oMathPara>
                  </a14:m>
                  <a:endParaRPr lang="ko-Kore-KR" altLang="en-US" sz="4000" dirty="0"/>
                </a:p>
              </p:txBody>
            </p:sp>
          </mc:Choice>
          <mc:Fallback xmlns="">
            <p:sp>
              <p:nvSpPr>
                <p:cNvPr id="14" name="직사각형 13">
                  <a:extLst>
                    <a:ext uri="{FF2B5EF4-FFF2-40B4-BE49-F238E27FC236}">
                      <a16:creationId xmlns:a16="http://schemas.microsoft.com/office/drawing/2014/main" id="{17C505C1-1A71-324E-9CC4-77589976520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69487" y="3371123"/>
                  <a:ext cx="10755735" cy="3003707"/>
                </a:xfrm>
                <a:prstGeom prst="rect">
                  <a:avLst/>
                </a:prstGeom>
                <a:blipFill>
                  <a:blip r:embed="rId5"/>
                  <a:stretch>
                    <a:fillRect l="-708" t="-65966" b="-58403"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직사각형 5">
                  <a:extLst>
                    <a:ext uri="{FF2B5EF4-FFF2-40B4-BE49-F238E27FC236}">
                      <a16:creationId xmlns:a16="http://schemas.microsoft.com/office/drawing/2014/main" id="{D872D9E7-146F-A543-AFB5-699720792838}"/>
                    </a:ext>
                  </a:extLst>
                </p:cNvPr>
                <p:cNvSpPr/>
                <p:nvPr/>
              </p:nvSpPr>
              <p:spPr>
                <a:xfrm>
                  <a:off x="3603525" y="4872976"/>
                  <a:ext cx="3631828" cy="64633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3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𝑚𝑜𝑚𝑒𝑛𝑡𝑢𝑚</m:t>
                        </m:r>
                        <m:r>
                          <a:rPr lang="en-US" altLang="ko-KR" sz="3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 </m:t>
                        </m:r>
                        <m:r>
                          <a:rPr lang="en-US" altLang="ko-KR" sz="3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𝑠𝑡𝑒𝑝</m:t>
                        </m:r>
                      </m:oMath>
                    </m:oMathPara>
                  </a14:m>
                  <a:endParaRPr lang="en-US" altLang="ko-KR" sz="4000" b="0" dirty="0">
                    <a:solidFill>
                      <a:srgbClr val="C00000"/>
                    </a:solidFill>
                    <a:ea typeface="Spoqa Han Sans Neo Bold" panose="020B0500000000000000" pitchFamily="34" charset="-128"/>
                    <a:sym typeface="Wingdings" pitchFamily="2" charset="2"/>
                  </a:endParaRPr>
                </a:p>
              </p:txBody>
            </p:sp>
          </mc:Choice>
          <mc:Fallback xmlns="">
            <p:sp>
              <p:nvSpPr>
                <p:cNvPr id="6" name="직사각형 5">
                  <a:extLst>
                    <a:ext uri="{FF2B5EF4-FFF2-40B4-BE49-F238E27FC236}">
                      <a16:creationId xmlns:a16="http://schemas.microsoft.com/office/drawing/2014/main" id="{D872D9E7-146F-A543-AFB5-69972079283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03525" y="4872976"/>
                  <a:ext cx="3631828" cy="646331"/>
                </a:xfrm>
                <a:prstGeom prst="rect">
                  <a:avLst/>
                </a:prstGeom>
                <a:blipFill>
                  <a:blip r:embed="rId6"/>
                  <a:stretch>
                    <a:fillRect r="-697" b="-25000"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직사각형 6">
                  <a:extLst>
                    <a:ext uri="{FF2B5EF4-FFF2-40B4-BE49-F238E27FC236}">
                      <a16:creationId xmlns:a16="http://schemas.microsoft.com/office/drawing/2014/main" id="{9057A513-269E-1A42-A5CD-B07EBED09619}"/>
                    </a:ext>
                  </a:extLst>
                </p:cNvPr>
                <p:cNvSpPr/>
                <p:nvPr/>
              </p:nvSpPr>
              <p:spPr>
                <a:xfrm>
                  <a:off x="8394204" y="4872976"/>
                  <a:ext cx="3138295" cy="64633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36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𝑔𝑟𝑎𝑑𝑖𝑒𝑛𝑡</m:t>
                        </m:r>
                        <m:r>
                          <a:rPr lang="en-US" altLang="ko-KR" sz="36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 </m:t>
                        </m:r>
                        <m:r>
                          <a:rPr lang="en-US" altLang="ko-KR" sz="36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𝑠𝑡𝑒𝑝</m:t>
                        </m:r>
                      </m:oMath>
                    </m:oMathPara>
                  </a14:m>
                  <a:endParaRPr lang="ko-Kore-KR" altLang="en-US" sz="3600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7" name="직사각형 6">
                  <a:extLst>
                    <a:ext uri="{FF2B5EF4-FFF2-40B4-BE49-F238E27FC236}">
                      <a16:creationId xmlns:a16="http://schemas.microsoft.com/office/drawing/2014/main" id="{9057A513-269E-1A42-A5CD-B07EBED0961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94204" y="4872976"/>
                  <a:ext cx="3138295" cy="646331"/>
                </a:xfrm>
                <a:prstGeom prst="rect">
                  <a:avLst/>
                </a:prstGeom>
                <a:blipFill>
                  <a:blip r:embed="rId7"/>
                  <a:stretch>
                    <a:fillRect l="-1606" r="-803" b="-25000"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7E37046B-DE2C-D240-856A-699D3B772A96}"/>
              </a:ext>
            </a:extLst>
          </p:cNvPr>
          <p:cNvSpPr/>
          <p:nvPr/>
        </p:nvSpPr>
        <p:spPr>
          <a:xfrm>
            <a:off x="1663450" y="12682927"/>
            <a:ext cx="1823268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ore-KR" sz="2000" dirty="0" err="1">
                <a:solidFill>
                  <a:srgbClr val="222222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Sutskever</a:t>
            </a:r>
            <a:r>
              <a:rPr lang="en" altLang="ko-Kore-KR" sz="2000" dirty="0">
                <a:solidFill>
                  <a:srgbClr val="222222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 Ilya, et al. "On the importance of initialization and momentum in deep learning." </a:t>
            </a:r>
            <a:r>
              <a:rPr lang="en" altLang="ko-Kore-KR" sz="2000" i="1" dirty="0">
                <a:solidFill>
                  <a:srgbClr val="222222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International conference on machine learning</a:t>
            </a:r>
            <a:r>
              <a:rPr lang="en" altLang="ko-Kore-KR" sz="2000" dirty="0">
                <a:solidFill>
                  <a:srgbClr val="222222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. PMLR, 2013.</a:t>
            </a:r>
            <a:endParaRPr lang="ko-Kore-KR" altLang="en-US" sz="2000" dirty="0"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294383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224">
            <a:extLst>
              <a:ext uri="{FF2B5EF4-FFF2-40B4-BE49-F238E27FC236}">
                <a16:creationId xmlns:a16="http://schemas.microsoft.com/office/drawing/2014/main" id="{579A8D10-BC25-C34F-8F94-E55FD2372F35}"/>
              </a:ext>
            </a:extLst>
          </p:cNvPr>
          <p:cNvSpPr/>
          <p:nvPr/>
        </p:nvSpPr>
        <p:spPr>
          <a:xfrm>
            <a:off x="1524000" y="1460302"/>
            <a:ext cx="16499854" cy="487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ore-KR" altLang="en-US" b="1" dirty="0">
                <a:sym typeface="Wingdings" pitchFamily="2" charset="2"/>
              </a:rPr>
              <a:t>적응할 수 있는 학습율 </a:t>
            </a:r>
            <a:r>
              <a:rPr lang="en-US" altLang="ko-Kore-KR" b="1" dirty="0">
                <a:sym typeface="Wingdings" pitchFamily="2" charset="2"/>
              </a:rPr>
              <a:t>(Adaptive learning rate)</a:t>
            </a:r>
            <a:endParaRPr lang="en-US" altLang="ko-Kore-KR" b="1" dirty="0"/>
          </a:p>
        </p:txBody>
      </p:sp>
      <p:sp>
        <p:nvSpPr>
          <p:cNvPr id="17" name="슬라이드 번호 개체 틀 4">
            <a:extLst>
              <a:ext uri="{FF2B5EF4-FFF2-40B4-BE49-F238E27FC236}">
                <a16:creationId xmlns:a16="http://schemas.microsoft.com/office/drawing/2014/main" id="{103780E0-235B-8749-9316-0B73604FDB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39179" y="13061191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38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19" name="Shape 222">
            <a:extLst>
              <a:ext uri="{FF2B5EF4-FFF2-40B4-BE49-F238E27FC236}">
                <a16:creationId xmlns:a16="http://schemas.microsoft.com/office/drawing/2014/main" id="{D46E4FB7-4E76-CA4B-A767-5E1E0DCE388B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4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20" name="Shape 223">
            <a:extLst>
              <a:ext uri="{FF2B5EF4-FFF2-40B4-BE49-F238E27FC236}">
                <a16:creationId xmlns:a16="http://schemas.microsoft.com/office/drawing/2014/main" id="{AB048E89-3329-E94A-9971-126D2453AE96}"/>
              </a:ext>
            </a:extLst>
          </p:cNvPr>
          <p:cNvSpPr/>
          <p:nvPr/>
        </p:nvSpPr>
        <p:spPr>
          <a:xfrm>
            <a:off x="20828000" y="2200124"/>
            <a:ext cx="2540000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R" altLang="en-US" dirty="0"/>
              <a:t>최적화 </a:t>
            </a:r>
            <a:r>
              <a:rPr lang="en-US" altLang="ko-KR" dirty="0"/>
              <a:t>[Optimization]</a:t>
            </a:r>
            <a:endParaRPr lang="ko-KR" altLang="en-US" dirty="0"/>
          </a:p>
        </p:txBody>
      </p:sp>
      <p:sp>
        <p:nvSpPr>
          <p:cNvPr id="32" name="Shape 133">
            <a:extLst>
              <a:ext uri="{FF2B5EF4-FFF2-40B4-BE49-F238E27FC236}">
                <a16:creationId xmlns:a16="http://schemas.microsoft.com/office/drawing/2014/main" id="{AF1AFE7C-AA14-5E4C-8882-A058F05EC377}"/>
              </a:ext>
            </a:extLst>
          </p:cNvPr>
          <p:cNvSpPr/>
          <p:nvPr/>
        </p:nvSpPr>
        <p:spPr>
          <a:xfrm>
            <a:off x="2132934" y="4105964"/>
            <a:ext cx="17056100" cy="67967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xmlns:a14="http://schemas.microsoft.com/office/drawing/2010/main" xmlns:mc="http://schemas.openxmlformats.org/markup-compatibility/2006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 lvl="1" algn="just" latinLnBrk="1"/>
            <a:r>
              <a:rPr lang="ko-Kore-KR" altLang="en-US" sz="40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여러 하이퍼 파라미터들 중</a:t>
            </a:r>
            <a:r>
              <a:rPr lang="en-US" altLang="ko-Kore-KR" sz="40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,</a:t>
            </a:r>
          </a:p>
          <a:p>
            <a:pPr lvl="1" algn="just" latinLnBrk="1"/>
            <a:r>
              <a:rPr lang="en-US" altLang="ko-Kore-KR" sz="40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learning rate</a:t>
            </a:r>
            <a:r>
              <a:rPr lang="ko-Kore-KR" altLang="en-US" sz="40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는 모델 성능에 엄청난 영향을 미치기 때문에</a:t>
            </a:r>
            <a:r>
              <a:rPr lang="en-US" altLang="ko-Kore-KR" sz="40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,</a:t>
            </a:r>
            <a:r>
              <a:rPr lang="ko-Kore-KR" altLang="en-US" sz="40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 튜닝 중 가장 중요한 하이퍼 파라미터이고 또 튜닝하기 어렵다고 알려져 있다</a:t>
            </a:r>
            <a:r>
              <a:rPr lang="en-US" altLang="ko-Kore-KR" sz="40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.</a:t>
            </a:r>
          </a:p>
          <a:p>
            <a:pPr lvl="1" algn="just" latinLnBrk="1"/>
            <a:endParaRPr lang="en-US" altLang="ko-KR" sz="40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  <a:sym typeface="Wingdings" pitchFamily="2" charset="2"/>
            </a:endParaRPr>
          </a:p>
          <a:p>
            <a:pPr marL="1028642" lvl="1" indent="-571500" algn="just" latinLnBrk="1">
              <a:buFont typeface="Wingdings" pitchFamily="2" charset="2"/>
              <a:buChar char="à"/>
            </a:pPr>
            <a:r>
              <a:rPr lang="ko-KR" altLang="en-US" sz="40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보통</a:t>
            </a:r>
            <a:r>
              <a:rPr lang="en-US" altLang="ko-KR" sz="40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, </a:t>
            </a:r>
            <a:r>
              <a:rPr lang="ko-KR" altLang="en-US" sz="40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손실 함수는 </a:t>
            </a:r>
            <a:r>
              <a:rPr lang="ko-KR" altLang="en-US" sz="4000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파라미터</a:t>
            </a:r>
            <a:r>
              <a:rPr lang="ko-KR" altLang="en-US" sz="40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 공간에 어떤 특정 구역에서만 민감하고 나머지 구역에서는 민감하지 않다</a:t>
            </a:r>
            <a:r>
              <a:rPr lang="en-US" altLang="ko-KR" sz="40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!</a:t>
            </a:r>
          </a:p>
          <a:p>
            <a:pPr marL="1028642" lvl="1" indent="-571500" algn="just" latinLnBrk="1">
              <a:buFont typeface="Wingdings" pitchFamily="2" charset="2"/>
              <a:buChar char="à"/>
            </a:pPr>
            <a:r>
              <a:rPr lang="ko-KR" altLang="en-US" sz="40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이때</a:t>
            </a:r>
            <a:r>
              <a:rPr lang="en-US" altLang="ko-KR" sz="40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, </a:t>
            </a:r>
            <a:r>
              <a:rPr lang="ko-KR" altLang="en-US" sz="40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일부 차원에서 큰 </a:t>
            </a:r>
            <a:r>
              <a:rPr lang="en-US" altLang="ko-KR" sz="40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learning rate</a:t>
            </a:r>
            <a:r>
              <a:rPr lang="ko-KR" altLang="en-US" sz="40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을 허락하고 나머지는 작은</a:t>
            </a:r>
            <a:r>
              <a:rPr lang="en-US" altLang="ko-KR" sz="40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, </a:t>
            </a:r>
            <a:r>
              <a:rPr lang="ko-KR" altLang="en-US" sz="40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상황에 따라 적응하게</a:t>
            </a:r>
            <a:r>
              <a:rPr lang="en-US" altLang="ko-KR" sz="40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(adaptive)</a:t>
            </a:r>
            <a:r>
              <a:rPr lang="ko-KR" altLang="en-US" sz="40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 하면 어떨까</a:t>
            </a:r>
            <a:r>
              <a:rPr lang="en-US" altLang="ko-KR" sz="40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?</a:t>
            </a:r>
          </a:p>
          <a:p>
            <a:pPr marL="1028642" lvl="1" indent="-571500" algn="just" latinLnBrk="1">
              <a:buFont typeface="Wingdings" pitchFamily="2" charset="2"/>
              <a:buChar char="à"/>
            </a:pPr>
            <a:endParaRPr lang="en-US" altLang="ko-KR" sz="40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  <a:sym typeface="Wingdings" pitchFamily="2" charset="2"/>
            </a:endParaRPr>
          </a:p>
          <a:p>
            <a:pPr marL="1028642" lvl="1" indent="-571500" algn="just" latinLnBrk="1">
              <a:buFont typeface="Wingdings" pitchFamily="2" charset="2"/>
              <a:buChar char="à"/>
            </a:pPr>
            <a:endParaRPr lang="en-US" altLang="ko-KR" sz="40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  <a:sym typeface="Wingdings" pitchFamily="2" charset="2"/>
            </a:endParaRPr>
          </a:p>
          <a:p>
            <a:pPr lvl="1" algn="just" latinLnBrk="1"/>
            <a:r>
              <a:rPr lang="en-US" altLang="ko-KR" sz="40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 Learning rate</a:t>
            </a:r>
            <a:r>
              <a:rPr lang="ko-KR" altLang="en-US" sz="4000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를</a:t>
            </a:r>
            <a:r>
              <a:rPr lang="ko-KR" altLang="en-US" sz="40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 각 </a:t>
            </a:r>
            <a:r>
              <a:rPr lang="ko-KR" altLang="en-US" sz="4000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파라미터</a:t>
            </a:r>
            <a:r>
              <a:rPr lang="en-US" altLang="ko-KR" sz="40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 </a:t>
            </a:r>
            <a:r>
              <a:rPr lang="ko-KR" altLang="en-US" sz="40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별로 나누자</a:t>
            </a:r>
            <a:r>
              <a:rPr lang="en-US" altLang="ko-KR" sz="40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!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A67C0C3-4611-1A47-8823-9E43F60368DE}"/>
              </a:ext>
            </a:extLst>
          </p:cNvPr>
          <p:cNvSpPr/>
          <p:nvPr/>
        </p:nvSpPr>
        <p:spPr>
          <a:xfrm>
            <a:off x="6159591" y="13104882"/>
            <a:ext cx="90027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ore-KR" dirty="0">
                <a:solidFill>
                  <a:srgbClr val="222222"/>
                </a:solidFill>
                <a:latin typeface="Arial" panose="020B0604020202020204" pitchFamily="34" charset="0"/>
              </a:rPr>
              <a:t>Goodfellow, Ian, </a:t>
            </a:r>
            <a:r>
              <a:rPr lang="en" altLang="ko-Kore-KR" dirty="0" err="1">
                <a:solidFill>
                  <a:srgbClr val="222222"/>
                </a:solidFill>
                <a:latin typeface="Arial" panose="020B0604020202020204" pitchFamily="34" charset="0"/>
              </a:rPr>
              <a:t>Yoshua</a:t>
            </a:r>
            <a:r>
              <a:rPr lang="en" altLang="ko-Kore-KR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en" altLang="ko-Kore-KR" dirty="0" err="1">
                <a:solidFill>
                  <a:srgbClr val="222222"/>
                </a:solidFill>
                <a:latin typeface="Arial" panose="020B0604020202020204" pitchFamily="34" charset="0"/>
              </a:rPr>
              <a:t>Bengio</a:t>
            </a:r>
            <a:r>
              <a:rPr lang="en" altLang="ko-Kore-KR" dirty="0">
                <a:solidFill>
                  <a:srgbClr val="222222"/>
                </a:solidFill>
                <a:latin typeface="Arial" panose="020B0604020202020204" pitchFamily="34" charset="0"/>
              </a:rPr>
              <a:t>, and Aaron Courville. </a:t>
            </a:r>
            <a:r>
              <a:rPr lang="en" altLang="ko-Kore-KR" i="1" dirty="0">
                <a:solidFill>
                  <a:srgbClr val="222222"/>
                </a:solidFill>
                <a:latin typeface="Arial" panose="020B0604020202020204" pitchFamily="34" charset="0"/>
              </a:rPr>
              <a:t>Deep learning</a:t>
            </a:r>
            <a:r>
              <a:rPr lang="en" altLang="ko-Kore-KR" dirty="0">
                <a:solidFill>
                  <a:srgbClr val="222222"/>
                </a:solidFill>
                <a:latin typeface="Arial" panose="020B0604020202020204" pitchFamily="34" charset="0"/>
              </a:rPr>
              <a:t>. MIT press, 2016.</a:t>
            </a:r>
            <a:endParaRPr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06845820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224">
            <a:extLst>
              <a:ext uri="{FF2B5EF4-FFF2-40B4-BE49-F238E27FC236}">
                <a16:creationId xmlns:a16="http://schemas.microsoft.com/office/drawing/2014/main" id="{579A8D10-BC25-C34F-8F94-E55FD2372F35}"/>
              </a:ext>
            </a:extLst>
          </p:cNvPr>
          <p:cNvSpPr/>
          <p:nvPr/>
        </p:nvSpPr>
        <p:spPr>
          <a:xfrm>
            <a:off x="1524000" y="1460302"/>
            <a:ext cx="16499854" cy="487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ore-KR" b="1" dirty="0" err="1">
                <a:sym typeface="Wingdings" pitchFamily="2" charset="2"/>
              </a:rPr>
              <a:t>AdaGrad</a:t>
            </a:r>
            <a:endParaRPr lang="en-US" altLang="ko-Kore-KR" b="1" dirty="0"/>
          </a:p>
        </p:txBody>
      </p:sp>
      <p:sp>
        <p:nvSpPr>
          <p:cNvPr id="17" name="슬라이드 번호 개체 틀 4">
            <a:extLst>
              <a:ext uri="{FF2B5EF4-FFF2-40B4-BE49-F238E27FC236}">
                <a16:creationId xmlns:a16="http://schemas.microsoft.com/office/drawing/2014/main" id="{103780E0-235B-8749-9316-0B73604FDB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39179" y="13061191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39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19" name="Shape 222">
            <a:extLst>
              <a:ext uri="{FF2B5EF4-FFF2-40B4-BE49-F238E27FC236}">
                <a16:creationId xmlns:a16="http://schemas.microsoft.com/office/drawing/2014/main" id="{D46E4FB7-4E76-CA4B-A767-5E1E0DCE388B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4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20" name="Shape 223">
            <a:extLst>
              <a:ext uri="{FF2B5EF4-FFF2-40B4-BE49-F238E27FC236}">
                <a16:creationId xmlns:a16="http://schemas.microsoft.com/office/drawing/2014/main" id="{AB048E89-3329-E94A-9971-126D2453AE96}"/>
              </a:ext>
            </a:extLst>
          </p:cNvPr>
          <p:cNvSpPr/>
          <p:nvPr/>
        </p:nvSpPr>
        <p:spPr>
          <a:xfrm>
            <a:off x="20828000" y="2200124"/>
            <a:ext cx="2540000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R" altLang="en-US" dirty="0"/>
              <a:t>최적화 </a:t>
            </a:r>
            <a:r>
              <a:rPr lang="en-US" altLang="ko-KR" dirty="0"/>
              <a:t>[Optimization]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Shape 133">
                <a:extLst>
                  <a:ext uri="{FF2B5EF4-FFF2-40B4-BE49-F238E27FC236}">
                    <a16:creationId xmlns:a16="http://schemas.microsoft.com/office/drawing/2014/main" id="{AF1AFE7C-AA14-5E4C-8882-A058F05EC377}"/>
                  </a:ext>
                </a:extLst>
              </p:cNvPr>
              <p:cNvSpPr/>
              <p:nvPr/>
            </p:nvSpPr>
            <p:spPr>
              <a:xfrm>
                <a:off x="1964512" y="3312097"/>
                <a:ext cx="17056100" cy="9176679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12700" tIns="12700" rIns="12700" bIns="12700" anchor="t">
                <a:spAutoFit/>
              </a:bodyPr>
              <a:lstStyle/>
              <a:p>
                <a:pPr lvl="1" algn="just" latinLnBrk="1"/>
                <a:r>
                  <a:rPr lang="en-US" altLang="ko-Kore-KR" sz="4000" b="1" dirty="0">
                    <a:solidFill>
                      <a:srgbClr val="53585F"/>
                    </a:solidFill>
                    <a:latin typeface="Spoqa Han Sans Neo Bold" panose="020B0500000000000000" pitchFamily="34" charset="-128"/>
                    <a:ea typeface="Spoqa Han Sans Neo Bold" panose="020B0500000000000000" pitchFamily="34" charset="-128"/>
                    <a:sym typeface="Wingdings" pitchFamily="2" charset="2"/>
                  </a:rPr>
                  <a:t>AdaGrad</a:t>
                </a:r>
              </a:p>
              <a:p>
                <a:pPr lvl="1" algn="just" latinLnBrk="1"/>
                <a:endParaRPr lang="en-US" altLang="ko-Kore-KR" sz="40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  <a:sym typeface="Wingdings" pitchFamily="2" charset="2"/>
                </a:endParaRPr>
              </a:p>
              <a:p>
                <a:pPr marL="1028642" lvl="1" indent="-571500" algn="just" latinLnBrk="1">
                  <a:buFont typeface="Wingdings" pitchFamily="2" charset="2"/>
                  <a:buChar char="è"/>
                </a:pPr>
                <a:r>
                  <a:rPr lang="ko-KR" altLang="en-US" sz="40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모든 모델의 </a:t>
                </a:r>
                <a:r>
                  <a:rPr lang="ko-KR" altLang="en-US" sz="4000" dirty="0" err="1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파라미터의</a:t>
                </a:r>
                <a:r>
                  <a:rPr lang="ko-KR" altLang="en-US" sz="40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 </a:t>
                </a:r>
                <a:r>
                  <a:rPr lang="en-US" altLang="ko-KR" sz="40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learning rate</a:t>
                </a:r>
                <a:r>
                  <a:rPr lang="ko-KR" altLang="en-US" sz="40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을 각각 적응시킨다</a:t>
                </a:r>
                <a:r>
                  <a:rPr lang="en-US" altLang="ko-KR" sz="40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.</a:t>
                </a:r>
              </a:p>
              <a:p>
                <a:pPr marL="1028642" lvl="1" indent="-571500" algn="just" latinLnBrk="1">
                  <a:buFont typeface="Wingdings" pitchFamily="2" charset="2"/>
                  <a:buChar char="è"/>
                </a:pPr>
                <a:r>
                  <a:rPr lang="en-US" altLang="ko-Kore-KR" sz="40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Gradient</a:t>
                </a:r>
                <a:r>
                  <a:rPr lang="ko-Kore-KR" altLang="en-US" sz="40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의</a:t>
                </a:r>
                <a:r>
                  <a:rPr lang="en-US" altLang="ko-Kore-KR" sz="40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 RMS(root mean square)</a:t>
                </a:r>
                <a:r>
                  <a:rPr lang="ko-Kore-KR" altLang="en-US" sz="40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의 누적 값을 이용해 파라미터를 </a:t>
                </a:r>
                <a:r>
                  <a:rPr lang="en-US" altLang="ko-Kore-KR" sz="40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Scaling</a:t>
                </a:r>
                <a:r>
                  <a:rPr lang="ko-Kore-KR" altLang="en-US" sz="40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한다</a:t>
                </a:r>
                <a:r>
                  <a:rPr lang="en-US" altLang="ko-Kore-KR" sz="40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!</a:t>
                </a:r>
              </a:p>
              <a:p>
                <a:pPr lvl="1" algn="just" latinLnBrk="1"/>
                <a:endParaRPr lang="en-US" altLang="ko-Kore-KR" sz="40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  <a:sym typeface="Wingdings" pitchFamily="2" charset="2"/>
                </a:endParaRPr>
              </a:p>
              <a:p>
                <a:pPr lvl="1" algn="just" latinLnBrk="1"/>
                <a:r>
                  <a:rPr lang="ko-Kore-KR" altLang="en-US" sz="40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즉</a:t>
                </a:r>
                <a:r>
                  <a:rPr lang="en-US" altLang="ko-Kore-KR" sz="40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,</a:t>
                </a:r>
                <a:r>
                  <a:rPr lang="ko-Kore-KR" altLang="en-US" sz="40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 아래 순서 및 계산식으로 진행된다</a:t>
                </a:r>
                <a:r>
                  <a:rPr lang="en-US" altLang="ko-Kore-KR" sz="40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.  (</a:t>
                </a:r>
                <a14:m>
                  <m:oMath xmlns:m="http://schemas.openxmlformats.org/officeDocument/2006/math">
                    <m:r>
                      <a:rPr lang="en-US" altLang="ko-KR" sz="4000" i="1" dirty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⊙</m:t>
                    </m:r>
                  </m:oMath>
                </a14:m>
                <a:r>
                  <a:rPr lang="ko-Kore-KR" altLang="en-US" sz="40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는 </a:t>
                </a:r>
                <a:r>
                  <a:rPr lang="en-US" altLang="ko-Kore-KR" sz="40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element wise multiplication)</a:t>
                </a:r>
              </a:p>
              <a:p>
                <a:pPr marL="1200092" lvl="1" indent="-742950" algn="just" latinLnBrk="1">
                  <a:buAutoNum type="arabicPeriod"/>
                </a:pPr>
                <a:r>
                  <a:rPr lang="en-US" altLang="ko-KR" sz="40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Gradient</a:t>
                </a:r>
                <a:r>
                  <a:rPr lang="ko-KR" altLang="en-US" sz="40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을 계산한다</a:t>
                </a:r>
                <a:r>
                  <a:rPr lang="en-US" altLang="ko-KR" sz="40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 : </a:t>
                </a:r>
                <a14:m>
                  <m:oMath xmlns:m="http://schemas.openxmlformats.org/officeDocument/2006/math">
                    <m:r>
                      <a:rPr lang="en-US" altLang="ko-KR" sz="4000" b="0" i="1" dirty="0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𝑔</m:t>
                    </m:r>
                    <m:r>
                      <a:rPr lang="en-US" altLang="ko-KR" sz="4000" b="0" i="1" dirty="0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←</m:t>
                    </m:r>
                    <m:f>
                      <m:fPr>
                        <m:ctrlPr>
                          <a:rPr lang="en-US" altLang="ko-KR" sz="4000" b="0" i="1" dirty="0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</m:ctrlPr>
                      </m:fPr>
                      <m:num>
                        <m:r>
                          <a:rPr lang="en-US" altLang="ko-KR" sz="4000" b="0" i="1" dirty="0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1</m:t>
                        </m:r>
                      </m:num>
                      <m:den>
                        <m:r>
                          <a:rPr lang="en-US" altLang="ko-KR" sz="4000" b="0" i="1" dirty="0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𝑚</m:t>
                        </m:r>
                      </m:den>
                    </m:f>
                    <m:sSub>
                      <m:sSubPr>
                        <m:ctrlPr>
                          <a:rPr lang="en-US" altLang="ko-KR" sz="4000" b="0" i="1" dirty="0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4000" b="0" i="0" dirty="0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" panose="020B0500000000000000" pitchFamily="34" charset="-128"/>
                            <a:sym typeface="Wingdings" pitchFamily="2" charset="2"/>
                          </a:rPr>
                          <m:t>∇</m:t>
                        </m:r>
                      </m:e>
                      <m:sub>
                        <m:r>
                          <a:rPr lang="en-US" altLang="ko-KR" sz="4000" b="0" i="1" dirty="0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𝜃</m:t>
                        </m:r>
                      </m:sub>
                    </m:sSub>
                    <m:nary>
                      <m:naryPr>
                        <m:chr m:val="∑"/>
                        <m:ctrlPr>
                          <a:rPr lang="en-US" altLang="ko-KR" sz="4000" b="0" i="1" dirty="0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</m:ctrlPr>
                      </m:naryPr>
                      <m:sub>
                        <m:r>
                          <a:rPr lang="en-US" altLang="ko-KR" sz="4000" b="0" i="1" dirty="0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𝑖</m:t>
                        </m:r>
                      </m:sub>
                      <m:sup>
                        <m:r>
                          <a:rPr lang="en-US" altLang="ko-KR" sz="4000" b="0" i="1" dirty="0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𝑚</m:t>
                        </m:r>
                      </m:sup>
                      <m:e>
                        <m:r>
                          <a:rPr lang="en-US" altLang="ko-KR" sz="4000" b="0" i="1" dirty="0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𝐿</m:t>
                        </m:r>
                        <m:r>
                          <a:rPr lang="en-US" altLang="ko-KR" sz="4000" b="0" i="1" dirty="0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(</m:t>
                        </m:r>
                        <m:r>
                          <a:rPr lang="en-US" altLang="ko-KR" sz="4000" b="0" i="1" dirty="0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𝑓</m:t>
                        </m:r>
                        <m:d>
                          <m:dPr>
                            <m:ctrlPr>
                              <a:rPr lang="en-US" altLang="ko-KR" sz="4000" b="0" i="1" dirty="0" smtClean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  <a:sym typeface="Wingdings" pitchFamily="2" charset="2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ko-KR" sz="4000" b="0" i="1" dirty="0" smtClean="0">
                                    <a:solidFill>
                                      <a:srgbClr val="53585F"/>
                                    </a:solidFill>
                                    <a:latin typeface="Cambria Math" panose="02040503050406030204" pitchFamily="18" charset="0"/>
                                    <a:ea typeface="Spoqa Han Sans Neo Bold" panose="020B0500000000000000" pitchFamily="34" charset="-128"/>
                                    <a:sym typeface="Wingdings" pitchFamily="2" charset="2"/>
                                  </a:rPr>
                                </m:ctrlPr>
                              </m:sSupPr>
                              <m:e>
                                <m:r>
                                  <a:rPr lang="en-US" altLang="ko-KR" sz="4000" b="0" i="1" dirty="0" smtClean="0">
                                    <a:solidFill>
                                      <a:srgbClr val="53585F"/>
                                    </a:solidFill>
                                    <a:latin typeface="Cambria Math" panose="02040503050406030204" pitchFamily="18" charset="0"/>
                                    <a:ea typeface="Spoqa Han Sans Neo Bold" panose="020B0500000000000000" pitchFamily="34" charset="-128"/>
                                    <a:sym typeface="Wingdings" pitchFamily="2" charset="2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altLang="ko-KR" sz="4000" b="0" i="1" dirty="0" smtClean="0">
                                    <a:solidFill>
                                      <a:srgbClr val="53585F"/>
                                    </a:solidFill>
                                    <a:latin typeface="Cambria Math" panose="02040503050406030204" pitchFamily="18" charset="0"/>
                                    <a:ea typeface="Spoqa Han Sans Neo Bold" panose="020B0500000000000000" pitchFamily="34" charset="-128"/>
                                    <a:sym typeface="Wingdings" pitchFamily="2" charset="2"/>
                                  </a:rPr>
                                  <m:t>𝑖</m:t>
                                </m:r>
                              </m:sup>
                            </m:sSup>
                            <m:r>
                              <a:rPr lang="en-US" altLang="ko-KR" sz="4000" b="0" i="1" dirty="0" smtClean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  <a:sym typeface="Wingdings" pitchFamily="2" charset="2"/>
                              </a:rPr>
                              <m:t>;</m:t>
                            </m:r>
                            <m:r>
                              <a:rPr lang="en-US" altLang="ko-KR" sz="4000" b="0" i="1" dirty="0" smtClean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  <a:sym typeface="Wingdings" pitchFamily="2" charset="2"/>
                              </a:rPr>
                              <m:t>𝜃</m:t>
                            </m:r>
                          </m:e>
                        </m:d>
                        <m:r>
                          <a:rPr lang="en-US" altLang="ko-KR" sz="4000" b="0" i="1" dirty="0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, </m:t>
                        </m:r>
                        <m:sSup>
                          <m:sSupPr>
                            <m:ctrlPr>
                              <a:rPr lang="en-US" altLang="ko-KR" sz="4000" b="0" i="1" dirty="0" smtClean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  <a:sym typeface="Wingdings" pitchFamily="2" charset="2"/>
                              </a:rPr>
                            </m:ctrlPr>
                          </m:sSupPr>
                          <m:e>
                            <m:r>
                              <a:rPr lang="en-US" altLang="ko-KR" sz="4000" b="0" i="1" dirty="0" smtClean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  <a:sym typeface="Wingdings" pitchFamily="2" charset="2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ko-KR" sz="4000" b="0" i="1" dirty="0" smtClean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  <a:sym typeface="Wingdings" pitchFamily="2" charset="2"/>
                              </a:rPr>
                              <m:t>𝑖</m:t>
                            </m:r>
                          </m:sup>
                        </m:sSup>
                        <m:r>
                          <a:rPr lang="en-US" altLang="ko-KR" sz="4000" b="0" i="1" dirty="0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)</m:t>
                        </m:r>
                      </m:e>
                    </m:nary>
                  </m:oMath>
                </a14:m>
                <a:endParaRPr lang="en-US" altLang="ko-KR" sz="40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  <a:sym typeface="Wingdings" pitchFamily="2" charset="2"/>
                </a:endParaRPr>
              </a:p>
              <a:p>
                <a:pPr marL="1200092" lvl="1" indent="-742950" algn="just" latinLnBrk="1">
                  <a:buAutoNum type="arabicPeriod"/>
                </a:pPr>
                <a:r>
                  <a:rPr lang="en-US" altLang="ko-Kore-KR" sz="40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Gradient</a:t>
                </a:r>
                <a:r>
                  <a:rPr lang="ko-Kore-KR" altLang="en-US" sz="40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의 제곱을 축적한다</a:t>
                </a:r>
                <a:r>
                  <a:rPr lang="en-US" altLang="ko-Kore-KR" sz="40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: </a:t>
                </a:r>
                <a14:m>
                  <m:oMath xmlns:m="http://schemas.openxmlformats.org/officeDocument/2006/math">
                    <m:r>
                      <a:rPr lang="en-US" altLang="ko-KR" sz="4000" b="0" i="1" dirty="0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𝑟</m:t>
                    </m:r>
                    <m:r>
                      <a:rPr lang="en-US" altLang="ko-KR" sz="4000" i="1" dirty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←</m:t>
                    </m:r>
                    <m:r>
                      <a:rPr lang="en-US" altLang="ko-KR" sz="4000" b="0" i="1" dirty="0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𝑟</m:t>
                    </m:r>
                    <m:r>
                      <a:rPr lang="en-US" altLang="ko-KR" sz="4000" b="0" i="1" dirty="0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+</m:t>
                    </m:r>
                    <m:r>
                      <a:rPr lang="en-US" altLang="ko-KR" sz="4000" b="0" i="1" dirty="0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𝑔</m:t>
                    </m:r>
                    <m:r>
                      <a:rPr lang="en-US" altLang="ko-KR" sz="4000" b="0" i="1" dirty="0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 ⊙</m:t>
                    </m:r>
                    <m:r>
                      <a:rPr lang="en-US" altLang="ko-KR" sz="4000" b="0" i="1" dirty="0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𝑔</m:t>
                    </m:r>
                  </m:oMath>
                </a14:m>
                <a:r>
                  <a:rPr lang="en-US" altLang="ko-Kore-KR" sz="40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. </a:t>
                </a:r>
              </a:p>
              <a:p>
                <a:pPr marL="1200092" lvl="1" indent="-742950" algn="just" latinLnBrk="1">
                  <a:buAutoNum type="arabicPeriod"/>
                </a:pPr>
                <a:r>
                  <a:rPr lang="ko-Kore-KR" altLang="en-US" sz="40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업데이트를 진행한다</a:t>
                </a:r>
                <a:r>
                  <a:rPr lang="en-US" altLang="ko-Kore-KR" sz="40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: </a:t>
                </a:r>
                <a14:m>
                  <m:oMath xmlns:m="http://schemas.openxmlformats.org/officeDocument/2006/math">
                    <m:r>
                      <a:rPr lang="en-US" altLang="ko-KR" sz="4000" b="0" i="1" dirty="0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𝜃</m:t>
                    </m:r>
                    <m:r>
                      <a:rPr lang="en-US" altLang="ko-KR" sz="4000" i="1" dirty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←</m:t>
                    </m:r>
                    <m:r>
                      <a:rPr lang="en-US" altLang="ko-KR" sz="4000" b="0" i="1" dirty="0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−</m:t>
                    </m:r>
                    <m:f>
                      <m:fPr>
                        <m:ctrlPr>
                          <a:rPr lang="en-US" altLang="ko-KR" sz="4000" b="0" i="1" dirty="0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</m:ctrlPr>
                      </m:fPr>
                      <m:num>
                        <m:r>
                          <a:rPr lang="en-US" altLang="ko-KR" sz="4000" b="0" i="1" dirty="0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𝜖</m:t>
                        </m:r>
                      </m:num>
                      <m:den>
                        <m:r>
                          <a:rPr lang="en-US" altLang="ko-KR" sz="4000" b="0" i="1" dirty="0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𝛿</m:t>
                        </m:r>
                        <m:r>
                          <a:rPr lang="en-US" altLang="ko-KR" sz="4000" b="0" i="1" dirty="0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+</m:t>
                        </m:r>
                        <m:rad>
                          <m:radPr>
                            <m:degHide m:val="on"/>
                            <m:ctrlPr>
                              <a:rPr lang="en-US" altLang="ko-KR" sz="4000" b="0" i="1" dirty="0" smtClean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  <a:sym typeface="Wingdings" pitchFamily="2" charset="2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ko-KR" sz="4000" b="0" i="1" dirty="0" smtClean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  <a:sym typeface="Wingdings" pitchFamily="2" charset="2"/>
                              </a:rPr>
                              <m:t>𝑟</m:t>
                            </m:r>
                          </m:e>
                        </m:rad>
                      </m:den>
                    </m:f>
                    <m:r>
                      <a:rPr lang="en-US" altLang="ko-KR" sz="4000" b="0" i="1" dirty="0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 </m:t>
                    </m:r>
                    <m:r>
                      <a:rPr lang="en-US" altLang="ko-KR" sz="4000" i="1" dirty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⊙</m:t>
                    </m:r>
                    <m:r>
                      <a:rPr lang="en-US" altLang="ko-KR" sz="4000" i="1" dirty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𝑔</m:t>
                    </m:r>
                  </m:oMath>
                </a14:m>
                <a:r>
                  <a:rPr lang="en-US" altLang="ko-Kore-KR" sz="40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.        </a:t>
                </a:r>
              </a:p>
              <a:p>
                <a:pPr lvl="1" algn="just" latinLnBrk="1"/>
                <a:r>
                  <a:rPr lang="ko-Kore-KR" altLang="en-US" sz="40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여기서</a:t>
                </a:r>
                <a:r>
                  <a:rPr lang="en-US" altLang="ko-Kore-KR" sz="40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,</a:t>
                </a:r>
                <a:r>
                  <a:rPr lang="ko-Kore-KR" altLang="en-US" sz="40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altLang="ko-KR" sz="4000" i="1" dirty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</m:ctrlPr>
                      </m:radPr>
                      <m:deg/>
                      <m:e>
                        <m:r>
                          <a:rPr lang="en-US" altLang="ko-KR" sz="4000" i="1" dirty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𝑟</m:t>
                        </m:r>
                      </m:e>
                    </m:rad>
                  </m:oMath>
                </a14:m>
                <a:r>
                  <a:rPr lang="en-US" altLang="ko-KR" sz="40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, </a:t>
                </a:r>
                <a:r>
                  <a:rPr lang="ko-KR" altLang="en-US" sz="40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즉 </a:t>
                </a:r>
                <a:r>
                  <a:rPr lang="en-US" altLang="ko-KR" sz="40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historic gradient</a:t>
                </a:r>
                <a:r>
                  <a:rPr lang="ko-KR" altLang="en-US" sz="40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가 크다면 작은 </a:t>
                </a:r>
                <a:r>
                  <a:rPr lang="en-US" altLang="ko-KR" sz="40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learning rate</a:t>
                </a:r>
                <a:r>
                  <a:rPr lang="ko-KR" altLang="en-US" sz="40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가 된다</a:t>
                </a:r>
                <a:r>
                  <a:rPr lang="en-US" altLang="ko-KR" sz="40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.</a:t>
                </a:r>
                <a:endParaRPr lang="en-US" altLang="ko-Kore-KR" sz="40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  <a:sym typeface="Wingdings" pitchFamily="2" charset="2"/>
                </a:endParaRPr>
              </a:p>
              <a:p>
                <a:pPr lvl="1" algn="just" latinLnBrk="1"/>
                <a:endParaRPr lang="en-US" altLang="ko-Kore-KR" sz="40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  <a:sym typeface="Wingdings" pitchFamily="2" charset="2"/>
                </a:endParaRPr>
              </a:p>
              <a:p>
                <a:pPr lvl="1" algn="just" latinLnBrk="1"/>
                <a:r>
                  <a:rPr lang="ko-Kore-KR" altLang="en-US" sz="40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큰 부분 미분값을 가진 파라미터 </a:t>
                </a:r>
                <a:r>
                  <a:rPr lang="en-US" altLang="ko-Kore-KR" sz="40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 learning rate</a:t>
                </a:r>
                <a:r>
                  <a:rPr lang="ko-Kore-KR" altLang="en-US" sz="40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의 급격한 변화</a:t>
                </a:r>
                <a:endParaRPr lang="en-US" altLang="ko-Kore-KR" sz="40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  <a:sym typeface="Wingdings" pitchFamily="2" charset="2"/>
                </a:endParaRPr>
              </a:p>
              <a:p>
                <a:pPr lvl="1" algn="just" latinLnBrk="1"/>
                <a:r>
                  <a:rPr lang="ko-Kore-KR" altLang="en-US" sz="40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작은 부분 미분 값을 가진 파라미터 </a:t>
                </a:r>
                <a:r>
                  <a:rPr lang="en-US" altLang="ko-Kore-KR" sz="40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 learning rate</a:t>
                </a:r>
                <a:r>
                  <a:rPr lang="ko-Kore-KR" altLang="en-US" sz="40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의 작은 변화</a:t>
                </a:r>
                <a:endParaRPr lang="en-US" altLang="ko-Kore-KR" sz="40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  <a:sym typeface="Wingdings" pitchFamily="2" charset="2"/>
                </a:endParaRPr>
              </a:p>
            </p:txBody>
          </p:sp>
        </mc:Choice>
        <mc:Fallback xmlns="">
          <p:sp>
            <p:nvSpPr>
              <p:cNvPr id="32" name="Shape 133">
                <a:extLst>
                  <a:ext uri="{FF2B5EF4-FFF2-40B4-BE49-F238E27FC236}">
                    <a16:creationId xmlns:a16="http://schemas.microsoft.com/office/drawing/2014/main" id="{AF1AFE7C-AA14-5E4C-8882-A058F05EC3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4512" y="3312097"/>
                <a:ext cx="17056100" cy="9176679"/>
              </a:xfrm>
              <a:prstGeom prst="rect">
                <a:avLst/>
              </a:prstGeom>
              <a:blipFill>
                <a:blip r:embed="rId4"/>
                <a:stretch>
                  <a:fillRect t="-1519" r="-1786" b="-2210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a14="http://schemas.microsoft.com/office/drawing/2010/main" xmlns=""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직사각형 12">
            <a:extLst>
              <a:ext uri="{FF2B5EF4-FFF2-40B4-BE49-F238E27FC236}">
                <a16:creationId xmlns:a16="http://schemas.microsoft.com/office/drawing/2014/main" id="{DA67C0C3-4611-1A47-8823-9E43F60368DE}"/>
              </a:ext>
            </a:extLst>
          </p:cNvPr>
          <p:cNvSpPr/>
          <p:nvPr/>
        </p:nvSpPr>
        <p:spPr>
          <a:xfrm>
            <a:off x="6159591" y="13104882"/>
            <a:ext cx="90027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ore-KR" dirty="0">
                <a:solidFill>
                  <a:srgbClr val="222222"/>
                </a:solidFill>
                <a:latin typeface="Arial" panose="020B0604020202020204" pitchFamily="34" charset="0"/>
              </a:rPr>
              <a:t>Goodfellow, Ian, </a:t>
            </a:r>
            <a:r>
              <a:rPr lang="en" altLang="ko-Kore-KR" dirty="0" err="1">
                <a:solidFill>
                  <a:srgbClr val="222222"/>
                </a:solidFill>
                <a:latin typeface="Arial" panose="020B0604020202020204" pitchFamily="34" charset="0"/>
              </a:rPr>
              <a:t>Yoshua</a:t>
            </a:r>
            <a:r>
              <a:rPr lang="en" altLang="ko-Kore-KR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en" altLang="ko-Kore-KR" dirty="0" err="1">
                <a:solidFill>
                  <a:srgbClr val="222222"/>
                </a:solidFill>
                <a:latin typeface="Arial" panose="020B0604020202020204" pitchFamily="34" charset="0"/>
              </a:rPr>
              <a:t>Bengio</a:t>
            </a:r>
            <a:r>
              <a:rPr lang="en" altLang="ko-Kore-KR" dirty="0">
                <a:solidFill>
                  <a:srgbClr val="222222"/>
                </a:solidFill>
                <a:latin typeface="Arial" panose="020B0604020202020204" pitchFamily="34" charset="0"/>
              </a:rPr>
              <a:t>, and Aaron Courville. </a:t>
            </a:r>
            <a:r>
              <a:rPr lang="en" altLang="ko-Kore-KR" i="1" dirty="0">
                <a:solidFill>
                  <a:srgbClr val="222222"/>
                </a:solidFill>
                <a:latin typeface="Arial" panose="020B0604020202020204" pitchFamily="34" charset="0"/>
              </a:rPr>
              <a:t>Deep learning</a:t>
            </a:r>
            <a:r>
              <a:rPr lang="en" altLang="ko-Kore-KR" dirty="0">
                <a:solidFill>
                  <a:srgbClr val="222222"/>
                </a:solidFill>
                <a:latin typeface="Arial" panose="020B0604020202020204" pitchFamily="34" charset="0"/>
              </a:rPr>
              <a:t>. MIT press, 2016.</a:t>
            </a:r>
            <a:endParaRPr lang="ko-Kore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621A7FB-0532-5C41-A51E-938DE0930A80}"/>
              </a:ext>
            </a:extLst>
          </p:cNvPr>
          <p:cNvSpPr/>
          <p:nvPr/>
        </p:nvSpPr>
        <p:spPr>
          <a:xfrm>
            <a:off x="4782131" y="12613239"/>
            <a:ext cx="133629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ore-KR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J. </a:t>
            </a:r>
            <a:r>
              <a:rPr lang="en" altLang="ko-Kore-KR" dirty="0" err="1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Duchi</a:t>
            </a:r>
            <a:r>
              <a:rPr lang="en" altLang="ko-Kore-KR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 E. Hazan and Y. Singer, Adaptive </a:t>
            </a:r>
            <a:r>
              <a:rPr lang="en" altLang="ko-Kore-KR" dirty="0" err="1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Subgradient</a:t>
            </a:r>
            <a:r>
              <a:rPr lang="en" altLang="ko-Kore-KR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Methods for Online Learning and Stochastic Optimization, JMLR 2011 </a:t>
            </a:r>
            <a:endParaRPr lang="en" altLang="ko-Kore-KR" dirty="0">
              <a:effectLst/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992322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224">
            <a:extLst>
              <a:ext uri="{FF2B5EF4-FFF2-40B4-BE49-F238E27FC236}">
                <a16:creationId xmlns:a16="http://schemas.microsoft.com/office/drawing/2014/main" id="{EFFC7C5D-BA20-404F-96B0-25E9B98BE48F}"/>
              </a:ext>
            </a:extLst>
          </p:cNvPr>
          <p:cNvSpPr/>
          <p:nvPr/>
        </p:nvSpPr>
        <p:spPr>
          <a:xfrm>
            <a:off x="1524000" y="1460302"/>
            <a:ext cx="16499854" cy="487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ore-KR" altLang="en-US" b="1" dirty="0"/>
              <a:t>컨벡스 최적화 </a:t>
            </a:r>
            <a:r>
              <a:rPr lang="en-US" altLang="ko-Kore-KR" b="1" dirty="0"/>
              <a:t>(convex optimization)</a:t>
            </a:r>
            <a:r>
              <a:rPr lang="ko-Kore-KR" altLang="en-US" b="1" dirty="0"/>
              <a:t>란</a:t>
            </a:r>
            <a:r>
              <a:rPr lang="en-US" altLang="ko-Kore-KR" b="1" dirty="0"/>
              <a:t>?</a:t>
            </a:r>
          </a:p>
        </p:txBody>
      </p:sp>
      <p:sp>
        <p:nvSpPr>
          <p:cNvPr id="17" name="슬라이드 번호 개체 틀 4">
            <a:extLst>
              <a:ext uri="{FF2B5EF4-FFF2-40B4-BE49-F238E27FC236}">
                <a16:creationId xmlns:a16="http://schemas.microsoft.com/office/drawing/2014/main" id="{C2712E83-4748-4647-ADF3-AF524B6088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4</a:t>
            </a:fld>
            <a:endParaRPr kumimoji="1" lang="ko-Kore-KR" altLang="en-US" sz="150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Shape 133">
                <a:extLst>
                  <a:ext uri="{FF2B5EF4-FFF2-40B4-BE49-F238E27FC236}">
                    <a16:creationId xmlns:a16="http://schemas.microsoft.com/office/drawing/2014/main" id="{ECD19858-6C79-3646-96E1-48FD3E62EC51}"/>
                  </a:ext>
                </a:extLst>
              </p:cNvPr>
              <p:cNvSpPr/>
              <p:nvPr/>
            </p:nvSpPr>
            <p:spPr>
              <a:xfrm>
                <a:off x="1490239" y="3456328"/>
                <a:ext cx="21401931" cy="9714006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12700" tIns="12700" rIns="12700" bIns="12700" anchor="t">
                <a:spAutoFit/>
              </a:bodyPr>
              <a:lstStyle/>
              <a:p>
                <a:pPr lvl="1" defTabSz="457200">
                  <a:spcBef>
                    <a:spcPts val="1200"/>
                  </a:spcBef>
                  <a:spcAft>
                    <a:spcPts val="1500"/>
                  </a:spcAft>
                  <a:defRPr sz="4500" spc="-45">
                    <a:solidFill>
                      <a:srgbClr val="53585F"/>
                    </a:solidFill>
                    <a:latin typeface="SpoqaHanSans-Bold"/>
                    <a:ea typeface="SpoqaHanSans-Bold"/>
                    <a:cs typeface="SpoqaHanSans-Bold"/>
                    <a:sym typeface="SpoqaHanSans-Bold"/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600" i="1" smtClean="0"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𝑚𝑎𝑥𝑖𝑚𝑖𝑧𝑒</m:t>
                      </m:r>
                      <m:r>
                        <a:rPr kumimoji="1" lang="en-US" altLang="ko-KR" sz="3600" i="1" smtClean="0"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 (</m:t>
                      </m:r>
                      <m:func>
                        <m:funcPr>
                          <m:ctrlPr>
                            <a:rPr kumimoji="1" lang="en-US" altLang="ko-KR" sz="3600" i="1"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kumimoji="1" lang="en-US" altLang="ko-KR" sz="3600" i="1"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ko-KR" sz="3600">
                                  <a:latin typeface="Cambria Math" panose="02040503050406030204" pitchFamily="18" charset="0"/>
                                  <a:ea typeface="Spoqa Han Sans Neo" panose="020B0500000000000000" pitchFamily="34" charset="-128"/>
                                  <a:sym typeface="Wingdings" pitchFamily="2" charset="2"/>
                                </a:rPr>
                                <m:t>max</m:t>
                              </m:r>
                            </m:e>
                            <m:lim>
                              <m:r>
                                <a:rPr kumimoji="1" lang="en-US" altLang="ko-KR" sz="3600" i="1"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𝑤</m:t>
                              </m:r>
                            </m:lim>
                          </m:limLow>
                        </m:fName>
                        <m:e>
                          <m:r>
                            <a:rPr kumimoji="1" lang="en-US" altLang="ko-KR" sz="3600" i="1"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)</m:t>
                          </m:r>
                        </m:e>
                      </m:func>
                      <m:r>
                        <a:rPr kumimoji="1" lang="en-US" altLang="ko-KR" sz="3600" i="1"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       </m:t>
                      </m:r>
                      <m:sSub>
                        <m:sSubPr>
                          <m:ctrlPr>
                            <a:rPr kumimoji="1" lang="en-US" altLang="ko-KR" sz="3600" i="1"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sSubPr>
                        <m:e>
                          <m:r>
                            <a:rPr kumimoji="1" lang="en-US" altLang="ko-KR" sz="3600" i="1"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𝑓</m:t>
                          </m:r>
                        </m:e>
                        <m:sub>
                          <m:r>
                            <a:rPr kumimoji="1" lang="en-US" altLang="ko-KR" sz="3600" i="1"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kumimoji="1" lang="en-US" altLang="ko-KR" sz="3600" i="1"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dPr>
                        <m:e>
                          <m:r>
                            <a:rPr kumimoji="1" lang="en-US" altLang="ko-KR" sz="3600" i="1"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𝑤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kumimoji="1" lang="en-US" altLang="ko-KR" sz="3600" i="1"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𝑠𝑢𝑏𝑗𝑒𝑐𝑡</m:t>
                      </m:r>
                      <m:r>
                        <a:rPr kumimoji="1" lang="en-US" altLang="ko-KR" sz="3600" i="1"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 </m:t>
                      </m:r>
                      <m:r>
                        <a:rPr kumimoji="1" lang="en-US" altLang="ko-KR" sz="3600" i="1"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𝑡𝑜</m:t>
                      </m:r>
                      <m:r>
                        <a:rPr kumimoji="1" lang="en-US" altLang="ko-KR" sz="3600" i="1"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 </m:t>
                      </m:r>
                      <m:d>
                        <m:dPr>
                          <m:ctrlPr>
                            <a:rPr kumimoji="1" lang="en-US" altLang="ko-KR" sz="3600" i="1"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dPr>
                        <m:e>
                          <m:r>
                            <a:rPr kumimoji="1" lang="en-US" altLang="ko-KR" sz="3600" i="1"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𝑠</m:t>
                          </m:r>
                          <m:r>
                            <a:rPr kumimoji="1" lang="en-US" altLang="ko-KR" sz="3600" i="1"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.</m:t>
                          </m:r>
                          <m:r>
                            <a:rPr kumimoji="1" lang="en-US" altLang="ko-KR" sz="3600" i="1"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𝑡</m:t>
                          </m:r>
                          <m:r>
                            <a:rPr kumimoji="1" lang="en-US" altLang="ko-KR" sz="3600" i="1"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.</m:t>
                          </m:r>
                        </m:e>
                      </m:d>
                      <m:r>
                        <a:rPr kumimoji="1" lang="en-US" altLang="ko-KR" sz="3600" i="1"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        </m:t>
                      </m:r>
                      <m:sSub>
                        <m:sSubPr>
                          <m:ctrlPr>
                            <a:rPr kumimoji="1" lang="en-US" altLang="ko-KR" sz="3600" i="1"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sSubPr>
                        <m:e>
                          <m:r>
                            <a:rPr kumimoji="1" lang="en-US" altLang="ko-KR" sz="3600" i="1"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𝑓</m:t>
                          </m:r>
                        </m:e>
                        <m:sub>
                          <m:r>
                            <a:rPr kumimoji="1" lang="en-US" altLang="ko-KR" sz="3600" i="1"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kumimoji="1" lang="en-US" altLang="ko-KR" sz="3600" i="1"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dPr>
                        <m:e>
                          <m:r>
                            <a:rPr kumimoji="1" lang="en-US" altLang="ko-KR" sz="3600" i="1"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𝑤</m:t>
                          </m:r>
                        </m:e>
                      </m:d>
                      <m:r>
                        <a:rPr kumimoji="1" lang="en-US" altLang="ko-KR" sz="3600" i="1"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≥</m:t>
                      </m:r>
                      <m:sSub>
                        <m:sSubPr>
                          <m:ctrlPr>
                            <a:rPr kumimoji="1" lang="en-US" altLang="ko-KR" sz="3600" i="1"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sSubPr>
                        <m:e>
                          <m:r>
                            <a:rPr kumimoji="1" lang="en-US" altLang="ko-KR" sz="3600" i="1"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𝑏</m:t>
                          </m:r>
                        </m:e>
                        <m:sub>
                          <m:r>
                            <a:rPr kumimoji="1" lang="en-US" altLang="ko-KR" sz="3600" i="1"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𝑖</m:t>
                          </m:r>
                        </m:sub>
                      </m:sSub>
                      <m:r>
                        <a:rPr kumimoji="1" lang="en-US" altLang="ko-KR" sz="3600" i="1"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,   </m:t>
                      </m:r>
                      <m:r>
                        <a:rPr kumimoji="1" lang="en-US" altLang="ko-KR" sz="3600" i="1"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𝑖</m:t>
                      </m:r>
                      <m:r>
                        <a:rPr kumimoji="1" lang="en-US" altLang="ko-KR" sz="3600" i="1"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=1, …, </m:t>
                      </m:r>
                      <m:r>
                        <a:rPr kumimoji="1" lang="en-US" altLang="ko-KR" sz="3600" i="1"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𝑚</m:t>
                      </m:r>
                    </m:oMath>
                  </m:oMathPara>
                </a14:m>
                <a:endParaRPr kumimoji="1" lang="en-US" altLang="ko-KR" sz="3600" b="1" dirty="0">
                  <a:latin typeface="Spoqa Han Sans Neo Bold" panose="020B0500000000000000" pitchFamily="34" charset="-128"/>
                  <a:ea typeface="Spoqa Han Sans Neo Bold" panose="020B0500000000000000" pitchFamily="34" charset="-128"/>
                  <a:sym typeface="SpoqaHanSans-Bold"/>
                </a:endParaRPr>
              </a:p>
              <a:p>
                <a:pPr lvl="2" defTabSz="457200">
                  <a:spcBef>
                    <a:spcPts val="1200"/>
                  </a:spcBef>
                  <a:spcAft>
                    <a:spcPts val="1500"/>
                  </a:spcAft>
                  <a:defRPr sz="4500" spc="-45">
                    <a:solidFill>
                      <a:srgbClr val="53585F"/>
                    </a:solidFill>
                    <a:latin typeface="SpoqaHanSans-Bold"/>
                    <a:ea typeface="SpoqaHanSans-Bold"/>
                    <a:cs typeface="SpoqaHanSans-Bold"/>
                    <a:sym typeface="SpoqaHanSans-Bold"/>
                  </a:defRPr>
                </a:pPr>
                <a:r>
                  <a:rPr kumimoji="1" lang="ko-KR" altLang="en-US" sz="3600" dirty="0"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SpoqaHanSans-Bold"/>
                  </a:rPr>
                  <a:t>에서</a:t>
                </a:r>
                <a:r>
                  <a:rPr kumimoji="1" lang="en-US" altLang="ko-KR" sz="3600" dirty="0"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SpoqaHanSans-Bold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36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kumimoji="1" lang="en-US" altLang="ko-KR" sz="36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𝑓</m:t>
                        </m:r>
                      </m:e>
                      <m:sub>
                        <m:r>
                          <a:rPr kumimoji="1" lang="en-US" altLang="ko-KR" sz="36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0</m:t>
                        </m:r>
                      </m:sub>
                    </m:sSub>
                    <m:r>
                      <a:rPr kumimoji="1" lang="ko-KR" altLang="en-US" sz="36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 </m:t>
                    </m:r>
                  </m:oMath>
                </a14:m>
                <a:r>
                  <a:rPr kumimoji="1"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목적 함수</a:t>
                </a:r>
                <a:r>
                  <a:rPr kumimoji="1"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(objective function)</a:t>
                </a:r>
                <a:r>
                  <a:rPr kumimoji="1"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와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36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kumimoji="1" lang="en-US" altLang="ko-KR" sz="36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𝑓</m:t>
                        </m:r>
                      </m:e>
                      <m:sub>
                        <m:r>
                          <a:rPr kumimoji="1" lang="en-US" altLang="ko-KR" sz="36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1"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 제한 함수</a:t>
                </a:r>
                <a:r>
                  <a:rPr kumimoji="1"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(constraints function)</a:t>
                </a:r>
                <a:r>
                  <a:rPr kumimoji="1"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가 모두 </a:t>
                </a:r>
                <a:r>
                  <a:rPr kumimoji="1"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convex </a:t>
                </a:r>
                <a:r>
                  <a:rPr kumimoji="1"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함수일 때</a:t>
                </a:r>
                <a:r>
                  <a:rPr kumimoji="1"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, </a:t>
                </a:r>
                <a:r>
                  <a:rPr kumimoji="1"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해당 최적화 문제라고 한다</a:t>
                </a:r>
                <a:r>
                  <a:rPr kumimoji="1"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.</a:t>
                </a:r>
              </a:p>
              <a:p>
                <a:pPr lvl="2" defTabSz="457200">
                  <a:spcBef>
                    <a:spcPts val="1200"/>
                  </a:spcBef>
                  <a:spcAft>
                    <a:spcPts val="1500"/>
                  </a:spcAft>
                  <a:defRPr sz="4500" spc="-45">
                    <a:solidFill>
                      <a:srgbClr val="53585F"/>
                    </a:solidFill>
                    <a:latin typeface="SpoqaHanSans-Bold"/>
                    <a:ea typeface="SpoqaHanSans-Bold"/>
                    <a:cs typeface="SpoqaHanSans-Bold"/>
                    <a:sym typeface="SpoqaHanSans-Bold"/>
                  </a:defRPr>
                </a:pPr>
                <a:endParaRPr kumimoji="1" lang="en-US" altLang="ko-KR" sz="20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  <a:sym typeface="Wingdings" pitchFamily="2" charset="2"/>
                </a:endParaRPr>
              </a:p>
              <a:p>
                <a:pPr lvl="2" defTabSz="457200">
                  <a:spcBef>
                    <a:spcPts val="1200"/>
                  </a:spcBef>
                  <a:spcAft>
                    <a:spcPts val="1500"/>
                  </a:spcAft>
                  <a:defRPr sz="4500" spc="-45">
                    <a:solidFill>
                      <a:srgbClr val="53585F"/>
                    </a:solidFill>
                    <a:latin typeface="SpoqaHanSans-Bold"/>
                    <a:ea typeface="SpoqaHanSans-Bold"/>
                    <a:cs typeface="SpoqaHanSans-Bold"/>
                    <a:sym typeface="SpoqaHanSans-Bold"/>
                  </a:defRPr>
                </a:pPr>
                <a:r>
                  <a:rPr kumimoji="1" lang="en-US" altLang="ko-KR" sz="3600" b="1" dirty="0">
                    <a:solidFill>
                      <a:srgbClr val="53585F"/>
                    </a:solidFill>
                    <a:latin typeface="Spoqa Han Sans Neo Bold" panose="020B0500000000000000" pitchFamily="34" charset="-128"/>
                    <a:ea typeface="Spoqa Han Sans Neo Bold" panose="020B0500000000000000" pitchFamily="34" charset="-128"/>
                    <a:sym typeface="Wingdings" pitchFamily="2" charset="2"/>
                  </a:rPr>
                  <a:t> Convex Set (</a:t>
                </a:r>
                <a:r>
                  <a:rPr kumimoji="1" lang="ko-KR" altLang="en-US" sz="3600" b="1" dirty="0">
                    <a:solidFill>
                      <a:srgbClr val="53585F"/>
                    </a:solidFill>
                    <a:latin typeface="Spoqa Han Sans Neo Bold" panose="020B0500000000000000" pitchFamily="34" charset="-128"/>
                    <a:ea typeface="Spoqa Han Sans Neo Bold" panose="020B0500000000000000" pitchFamily="34" charset="-128"/>
                    <a:sym typeface="Wingdings" pitchFamily="2" charset="2"/>
                  </a:rPr>
                  <a:t>집합</a:t>
                </a:r>
                <a:r>
                  <a:rPr kumimoji="1" lang="en-US" altLang="ko-KR" sz="3600" b="1" dirty="0">
                    <a:solidFill>
                      <a:srgbClr val="53585F"/>
                    </a:solidFill>
                    <a:latin typeface="Spoqa Han Sans Neo Bold" panose="020B0500000000000000" pitchFamily="34" charset="-128"/>
                    <a:ea typeface="Spoqa Han Sans Neo Bold" panose="020B0500000000000000" pitchFamily="34" charset="-128"/>
                    <a:sym typeface="Wingdings" pitchFamily="2" charset="2"/>
                  </a:rPr>
                  <a:t>)</a:t>
                </a:r>
                <a:r>
                  <a:rPr kumimoji="1" lang="ko-KR" altLang="en-US" sz="3600" b="1" dirty="0">
                    <a:solidFill>
                      <a:srgbClr val="53585F"/>
                    </a:solidFill>
                    <a:latin typeface="Spoqa Han Sans Neo Bold" panose="020B0500000000000000" pitchFamily="34" charset="-128"/>
                    <a:ea typeface="Spoqa Han Sans Neo Bold" panose="020B0500000000000000" pitchFamily="34" charset="-128"/>
                    <a:sym typeface="Wingdings" pitchFamily="2" charset="2"/>
                  </a:rPr>
                  <a:t>은</a:t>
                </a:r>
                <a:r>
                  <a:rPr kumimoji="1" lang="en-US" altLang="ko-KR" sz="3600" b="1" dirty="0">
                    <a:solidFill>
                      <a:srgbClr val="53585F"/>
                    </a:solidFill>
                    <a:latin typeface="Spoqa Han Sans Neo Bold" panose="020B0500000000000000" pitchFamily="34" charset="-128"/>
                    <a:ea typeface="Spoqa Han Sans Neo Bold" panose="020B0500000000000000" pitchFamily="34" charset="-128"/>
                    <a:sym typeface="Wingdings" pitchFamily="2" charset="2"/>
                  </a:rPr>
                  <a:t>?</a:t>
                </a:r>
              </a:p>
              <a:p>
                <a:pPr lvl="2" defTabSz="457200">
                  <a:spcBef>
                    <a:spcPts val="1200"/>
                  </a:spcBef>
                  <a:spcAft>
                    <a:spcPts val="1500"/>
                  </a:spcAft>
                  <a:defRPr sz="4500" spc="-45">
                    <a:solidFill>
                      <a:srgbClr val="53585F"/>
                    </a:solidFill>
                    <a:latin typeface="SpoqaHanSans-Bold"/>
                    <a:ea typeface="SpoqaHanSans-Bold"/>
                    <a:cs typeface="SpoqaHanSans-Bold"/>
                    <a:sym typeface="SpoqaHanSans-Bold"/>
                  </a:defRPr>
                </a:pPr>
                <a:r>
                  <a:rPr kumimoji="1"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집합</a:t>
                </a:r>
                <a:r>
                  <a:rPr kumimoji="1" lang="en-US" altLang="ko-KR" sz="3600" b="0" dirty="0">
                    <a:solidFill>
                      <a:srgbClr val="53585F"/>
                    </a:solidFill>
                    <a:ea typeface="Spoqa Han Sans Neo Bold" panose="020B0500000000000000" pitchFamily="34" charset="-128"/>
                    <a:sym typeface="Wingdings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ko-KR" sz="36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𝐶</m:t>
                    </m:r>
                    <m:r>
                      <a:rPr kumimoji="1" lang="en-US" altLang="ko-KR" sz="36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⊆</m:t>
                    </m:r>
                    <m:r>
                      <a:rPr kumimoji="1" lang="en-US" altLang="ko-KR" sz="36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 </m:t>
                    </m:r>
                    <m:sSup>
                      <m:sSupPr>
                        <m:ctrlPr>
                          <a:rPr kumimoji="1" lang="en-US" altLang="ko-KR" sz="36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</m:ctrlPr>
                      </m:sSupPr>
                      <m:e>
                        <m:r>
                          <a:rPr kumimoji="1" lang="en-US" altLang="ko-KR" sz="36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𝑅</m:t>
                        </m:r>
                      </m:e>
                      <m:sup>
                        <m:r>
                          <a:rPr kumimoji="1" lang="en-US" altLang="ko-KR" sz="36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𝑛</m:t>
                        </m:r>
                      </m:sup>
                    </m:sSup>
                  </m:oMath>
                </a14:m>
                <a:r>
                  <a:rPr kumimoji="1"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에 속한 두 점</a:t>
                </a:r>
                <a:r>
                  <a:rPr kumimoji="1"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36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kumimoji="1" lang="en-US" altLang="ko-KR" sz="36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𝑥</m:t>
                        </m:r>
                      </m:e>
                      <m:sub>
                        <m:r>
                          <a:rPr kumimoji="1" lang="en-US" altLang="ko-KR" sz="36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1</m:t>
                        </m:r>
                      </m:sub>
                    </m:sSub>
                    <m:r>
                      <a:rPr kumimoji="1" lang="en-US" altLang="ko-KR" sz="36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, </m:t>
                    </m:r>
                    <m:sSub>
                      <m:sSubPr>
                        <m:ctrlPr>
                          <a:rPr kumimoji="1" lang="en-US" altLang="ko-KR" sz="36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kumimoji="1" lang="en-US" altLang="ko-KR" sz="36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𝑥</m:t>
                        </m:r>
                      </m:e>
                      <m:sub>
                        <m:r>
                          <a:rPr kumimoji="1" lang="en-US" altLang="ko-KR" sz="36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2</m:t>
                        </m:r>
                      </m:sub>
                    </m:sSub>
                    <m:r>
                      <a:rPr kumimoji="1" lang="en-US" altLang="ko-KR" sz="36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∈</m:t>
                    </m:r>
                    <m:r>
                      <a:rPr kumimoji="1" lang="en-US" altLang="ko-KR" sz="36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𝐶</m:t>
                    </m:r>
                  </m:oMath>
                </a14:m>
                <a:r>
                  <a:rPr kumimoji="1"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을 연결한 </a:t>
                </a:r>
                <a:r>
                  <a:rPr kumimoji="1"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line segment</a:t>
                </a:r>
                <a:r>
                  <a:rPr kumimoji="1"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가 </a:t>
                </a:r>
                <a:endParaRPr kumimoji="1" lang="en-US" altLang="ko-KR" sz="36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  <a:sym typeface="Wingdings" pitchFamily="2" charset="2"/>
                </a:endParaRPr>
              </a:p>
              <a:p>
                <a:pPr lvl="2" defTabSz="457200">
                  <a:spcBef>
                    <a:spcPts val="1200"/>
                  </a:spcBef>
                  <a:spcAft>
                    <a:spcPts val="1500"/>
                  </a:spcAft>
                  <a:defRPr sz="4500" spc="-45">
                    <a:solidFill>
                      <a:srgbClr val="53585F"/>
                    </a:solidFill>
                    <a:latin typeface="SpoqaHanSans-Bold"/>
                    <a:ea typeface="SpoqaHanSans-Bold"/>
                    <a:cs typeface="SpoqaHanSans-Bold"/>
                    <a:sym typeface="SpoqaHanSans-Bold"/>
                  </a:defRPr>
                </a:pPr>
                <a:r>
                  <a:rPr kumimoji="1"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집합 </a:t>
                </a:r>
                <a14:m>
                  <m:oMath xmlns:m="http://schemas.openxmlformats.org/officeDocument/2006/math">
                    <m:r>
                      <a:rPr kumimoji="1" lang="en-US" altLang="ko-KR" sz="36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𝐶</m:t>
                    </m:r>
                  </m:oMath>
                </a14:m>
                <a:r>
                  <a:rPr kumimoji="1"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에 포함되면 이 집합이 </a:t>
                </a:r>
                <a:r>
                  <a:rPr kumimoji="1"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convex set !</a:t>
                </a:r>
              </a:p>
              <a:p>
                <a:pPr lvl="2" defTabSz="457200">
                  <a:spcBef>
                    <a:spcPts val="1200"/>
                  </a:spcBef>
                  <a:spcAft>
                    <a:spcPts val="1500"/>
                  </a:spcAft>
                  <a:defRPr sz="4500" spc="-45">
                    <a:solidFill>
                      <a:srgbClr val="53585F"/>
                    </a:solidFill>
                    <a:latin typeface="SpoqaHanSans-Bold"/>
                    <a:ea typeface="SpoqaHanSans-Bold"/>
                    <a:cs typeface="SpoqaHanSans-Bold"/>
                    <a:sym typeface="SpoqaHanSans-Bold"/>
                  </a:defRPr>
                </a:pPr>
                <a:r>
                  <a:rPr kumimoji="1"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이때 </a:t>
                </a:r>
                <a:r>
                  <a:rPr kumimoji="1"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line segment</a:t>
                </a:r>
                <a:r>
                  <a:rPr kumimoji="1"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는</a:t>
                </a:r>
                <a:r>
                  <a:rPr kumimoji="1"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?</a:t>
                </a:r>
              </a:p>
              <a:p>
                <a:pPr lvl="2" defTabSz="457200">
                  <a:spcBef>
                    <a:spcPts val="1200"/>
                  </a:spcBef>
                  <a:spcAft>
                    <a:spcPts val="1500"/>
                  </a:spcAft>
                  <a:defRPr sz="4500" spc="-45">
                    <a:solidFill>
                      <a:srgbClr val="53585F"/>
                    </a:solidFill>
                    <a:latin typeface="SpoqaHanSans-Bold"/>
                    <a:ea typeface="SpoqaHanSans-Bold"/>
                    <a:cs typeface="SpoqaHanSans-Bold"/>
                    <a:sym typeface="SpoqaHanSans-Bold"/>
                  </a:defRPr>
                </a:pPr>
                <a:r>
                  <a:rPr kumimoji="1"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모든  </a:t>
                </a:r>
                <a14:m>
                  <m:oMath xmlns:m="http://schemas.openxmlformats.org/officeDocument/2006/math">
                    <m:r>
                      <a:rPr kumimoji="1" lang="en-US" altLang="ko-KR" sz="3600" b="0" i="0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0≤</m:t>
                    </m:r>
                    <m:r>
                      <m:rPr>
                        <m:sty m:val="p"/>
                      </m:rPr>
                      <a:rPr kumimoji="1" lang="en-US" altLang="ko-KR" sz="3600" b="0" i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α</m:t>
                    </m:r>
                    <m:r>
                      <a:rPr kumimoji="1" lang="en-US" altLang="ko-KR" sz="3600" b="0" i="0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≤1</m:t>
                    </m:r>
                  </m:oMath>
                </a14:m>
                <a:r>
                  <a:rPr kumimoji="1"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에 대해</a:t>
                </a:r>
                <a:endParaRPr kumimoji="1" lang="en-US" altLang="ko-KR" sz="36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  <a:sym typeface="Wingdings" pitchFamily="2" charset="2"/>
                </a:endParaRPr>
              </a:p>
              <a:p>
                <a:pPr lvl="2" defTabSz="457200">
                  <a:spcBef>
                    <a:spcPts val="1200"/>
                  </a:spcBef>
                  <a:spcAft>
                    <a:spcPts val="1500"/>
                  </a:spcAft>
                  <a:defRPr sz="4500" spc="-45">
                    <a:solidFill>
                      <a:srgbClr val="53585F"/>
                    </a:solidFill>
                    <a:latin typeface="SpoqaHanSans-Bold"/>
                    <a:ea typeface="SpoqaHanSans-Bold"/>
                    <a:cs typeface="SpoqaHanSans-Bold"/>
                    <a:sym typeface="SpoqaHanSans-Bold"/>
                  </a:defRPr>
                </a:pPr>
                <a:r>
                  <a:rPr kumimoji="1" lang="en-US" altLang="ko-KR" sz="3600" b="1" i="1" dirty="0">
                    <a:solidFill>
                      <a:srgbClr val="53585F"/>
                    </a:solidFill>
                    <a:latin typeface="Spoqa Han Sans Neo Bold" panose="020B0500000000000000" pitchFamily="34" charset="-128"/>
                    <a:ea typeface="Spoqa Han Sans Neo Bold" panose="020B0500000000000000" pitchFamily="34" charset="-128"/>
                    <a:sym typeface="Wingdings" pitchFamily="2" charset="2"/>
                  </a:rPr>
                  <a:t>	</a:t>
                </a:r>
                <a14:m>
                  <m:oMath xmlns:m="http://schemas.openxmlformats.org/officeDocument/2006/math">
                    <m:r>
                      <a:rPr kumimoji="1" lang="en-US" altLang="ko-KR" sz="36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𝛼</m:t>
                    </m:r>
                    <m:sSub>
                      <m:sSubPr>
                        <m:ctrlPr>
                          <a:rPr kumimoji="1" lang="en-US" altLang="ko-KR" sz="360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kumimoji="1" lang="en-US" altLang="ko-KR" sz="36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𝑥</m:t>
                        </m:r>
                      </m:e>
                      <m:sub>
                        <m:r>
                          <a:rPr kumimoji="1" lang="en-US" altLang="ko-KR" sz="36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1</m:t>
                        </m:r>
                      </m:sub>
                    </m:sSub>
                    <m:r>
                      <a:rPr kumimoji="1" lang="en-US" altLang="ko-KR" sz="36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+</m:t>
                    </m:r>
                    <m:d>
                      <m:dPr>
                        <m:ctrlPr>
                          <a:rPr kumimoji="1" lang="en-US" altLang="ko-KR" sz="360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</m:ctrlPr>
                      </m:dPr>
                      <m:e>
                        <m:r>
                          <a:rPr kumimoji="1" lang="en-US" altLang="ko-KR" sz="36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1−</m:t>
                        </m:r>
                        <m:r>
                          <a:rPr kumimoji="1" lang="en-US" altLang="ko-KR" sz="36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𝛼</m:t>
                        </m:r>
                      </m:e>
                    </m:d>
                    <m:sSub>
                      <m:sSubPr>
                        <m:ctrlPr>
                          <a:rPr kumimoji="1" lang="en-US" altLang="ko-KR" sz="360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kumimoji="1" lang="en-US" altLang="ko-KR" sz="36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𝑥</m:t>
                        </m:r>
                      </m:e>
                      <m:sub>
                        <m:r>
                          <a:rPr kumimoji="1" lang="en-US" altLang="ko-KR" sz="36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2</m:t>
                        </m:r>
                      </m:sub>
                    </m:sSub>
                    <m:r>
                      <a:rPr kumimoji="1" lang="en-US" altLang="ko-KR" sz="36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∈</m:t>
                    </m:r>
                    <m:r>
                      <a:rPr kumimoji="1" lang="en-US" altLang="ko-KR" sz="36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𝐶</m:t>
                    </m:r>
                  </m:oMath>
                </a14:m>
                <a:endParaRPr kumimoji="1" lang="en-US" altLang="ko-KR" sz="3200" dirty="0">
                  <a:latin typeface="Spoqa Han Sans Neo" panose="020B0500000000000000" pitchFamily="34" charset="-128"/>
                  <a:ea typeface="Spoqa Han Sans Neo" panose="020B0500000000000000" pitchFamily="34" charset="-128"/>
                  <a:sym typeface="Wingdings" pitchFamily="2" charset="2"/>
                </a:endParaRPr>
              </a:p>
              <a:p>
                <a:pPr lvl="2" defTabSz="457200">
                  <a:spcBef>
                    <a:spcPts val="1200"/>
                  </a:spcBef>
                  <a:spcAft>
                    <a:spcPts val="1500"/>
                  </a:spcAft>
                  <a:defRPr sz="4500" spc="-45">
                    <a:solidFill>
                      <a:srgbClr val="53585F"/>
                    </a:solidFill>
                    <a:latin typeface="SpoqaHanSans-Bold"/>
                    <a:ea typeface="SpoqaHanSans-Bold"/>
                    <a:cs typeface="SpoqaHanSans-Bold"/>
                    <a:sym typeface="SpoqaHanSans-Bold"/>
                  </a:defRPr>
                </a:pPr>
                <a:r>
                  <a:rPr kumimoji="1" lang="ko-KR" altLang="en-US" sz="3600" dirty="0"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을 의미한다</a:t>
                </a:r>
                <a:r>
                  <a:rPr kumimoji="1" lang="en-US" altLang="ko-KR" sz="3600" dirty="0"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.</a:t>
                </a:r>
              </a:p>
            </p:txBody>
          </p:sp>
        </mc:Choice>
        <mc:Fallback xmlns="">
          <p:sp>
            <p:nvSpPr>
              <p:cNvPr id="19" name="Shape 133">
                <a:extLst>
                  <a:ext uri="{FF2B5EF4-FFF2-40B4-BE49-F238E27FC236}">
                    <a16:creationId xmlns:a16="http://schemas.microsoft.com/office/drawing/2014/main" id="{ECD19858-6C79-3646-96E1-48FD3E62EC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0239" y="3456328"/>
                <a:ext cx="21401931" cy="9714006"/>
              </a:xfrm>
              <a:prstGeom prst="rect">
                <a:avLst/>
              </a:prstGeom>
              <a:blipFill>
                <a:blip r:embed="rId4"/>
                <a:stretch>
                  <a:fillRect t="-392" b="-1830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="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Shape 222">
            <a:extLst>
              <a:ext uri="{FF2B5EF4-FFF2-40B4-BE49-F238E27FC236}">
                <a16:creationId xmlns:a16="http://schemas.microsoft.com/office/drawing/2014/main" id="{F0C71E68-5D6A-8946-8F94-9213CE52CD66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4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21" name="Shape 223">
            <a:extLst>
              <a:ext uri="{FF2B5EF4-FFF2-40B4-BE49-F238E27FC236}">
                <a16:creationId xmlns:a16="http://schemas.microsoft.com/office/drawing/2014/main" id="{AFC68DF3-9112-4147-8280-267F87F9AB12}"/>
              </a:ext>
            </a:extLst>
          </p:cNvPr>
          <p:cNvSpPr/>
          <p:nvPr/>
        </p:nvSpPr>
        <p:spPr>
          <a:xfrm>
            <a:off x="20828000" y="2200124"/>
            <a:ext cx="2540000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R" altLang="en-US" dirty="0"/>
              <a:t>최적화 </a:t>
            </a:r>
            <a:r>
              <a:rPr lang="en-US" altLang="ko-KR" dirty="0"/>
              <a:t>[Optimization]</a:t>
            </a:r>
            <a:endParaRPr lang="ko-KR" altLang="en-US" dirty="0"/>
          </a:p>
        </p:txBody>
      </p:sp>
      <p:pic>
        <p:nvPicPr>
          <p:cNvPr id="22" name="Picture 2">
            <a:extLst>
              <a:ext uri="{FF2B5EF4-FFF2-40B4-BE49-F238E27FC236}">
                <a16:creationId xmlns:a16="http://schemas.microsoft.com/office/drawing/2014/main" id="{B0E5E5B2-ABAD-7E43-B3CB-2DFA2BE4B1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5845" y="8875007"/>
            <a:ext cx="3575731" cy="3380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>
            <a:extLst>
              <a:ext uri="{FF2B5EF4-FFF2-40B4-BE49-F238E27FC236}">
                <a16:creationId xmlns:a16="http://schemas.microsoft.com/office/drawing/2014/main" id="{B6BA38EC-C568-7F47-8F4A-7E892263AC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19992" y="8846417"/>
            <a:ext cx="3575730" cy="3380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50C1DB8C-63B6-554A-B2A1-1C4D5C922014}"/>
              </a:ext>
            </a:extLst>
          </p:cNvPr>
          <p:cNvSpPr/>
          <p:nvPr/>
        </p:nvSpPr>
        <p:spPr>
          <a:xfrm>
            <a:off x="12207858" y="13157422"/>
            <a:ext cx="40895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ore-KR" altLang="en-US" dirty="0"/>
              <a:t>https://en.wikipedia.org/wiki/Convex_set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2639472-D7FE-FB4D-85B3-A1F581EED49E}"/>
              </a:ext>
            </a:extLst>
          </p:cNvPr>
          <p:cNvSpPr/>
          <p:nvPr/>
        </p:nvSpPr>
        <p:spPr>
          <a:xfrm>
            <a:off x="10398894" y="12227108"/>
            <a:ext cx="352692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2" defTabSz="457200">
              <a:spcBef>
                <a:spcPts val="1200"/>
              </a:spcBef>
              <a:spcAft>
                <a:spcPts val="1500"/>
              </a:spcAft>
              <a:defRPr sz="4500" spc="-45">
                <a:solidFill>
                  <a:srgbClr val="53585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kumimoji="1" lang="en-US" altLang="ko-KR" sz="3600" b="1" dirty="0">
                <a:solidFill>
                  <a:srgbClr val="53585F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  <a:sym typeface="Wingdings" pitchFamily="2" charset="2"/>
              </a:rPr>
              <a:t>convex set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11E49E10-22C0-3040-9AAA-FDD2796161DA}"/>
              </a:ext>
            </a:extLst>
          </p:cNvPr>
          <p:cNvSpPr/>
          <p:nvPr/>
        </p:nvSpPr>
        <p:spPr>
          <a:xfrm>
            <a:off x="13925822" y="12255698"/>
            <a:ext cx="448007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2" defTabSz="457200">
              <a:spcBef>
                <a:spcPts val="1200"/>
              </a:spcBef>
              <a:spcAft>
                <a:spcPts val="1500"/>
              </a:spcAft>
              <a:defRPr sz="4500" spc="-45">
                <a:solidFill>
                  <a:srgbClr val="53585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kumimoji="1" lang="en-US" altLang="ko-KR" sz="3600" b="1" dirty="0">
                <a:solidFill>
                  <a:srgbClr val="53585F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  <a:sym typeface="Wingdings" pitchFamily="2" charset="2"/>
              </a:rPr>
              <a:t>non convex set</a:t>
            </a:r>
          </a:p>
        </p:txBody>
      </p:sp>
    </p:spTree>
    <p:extLst>
      <p:ext uri="{BB962C8B-B14F-4D97-AF65-F5344CB8AC3E}">
        <p14:creationId xmlns:p14="http://schemas.microsoft.com/office/powerpoint/2010/main" val="13299364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224">
            <a:extLst>
              <a:ext uri="{FF2B5EF4-FFF2-40B4-BE49-F238E27FC236}">
                <a16:creationId xmlns:a16="http://schemas.microsoft.com/office/drawing/2014/main" id="{579A8D10-BC25-C34F-8F94-E55FD2372F35}"/>
              </a:ext>
            </a:extLst>
          </p:cNvPr>
          <p:cNvSpPr/>
          <p:nvPr/>
        </p:nvSpPr>
        <p:spPr>
          <a:xfrm>
            <a:off x="1524000" y="1460302"/>
            <a:ext cx="16499854" cy="487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ore-KR" b="1" dirty="0" err="1">
                <a:sym typeface="Wingdings" pitchFamily="2" charset="2"/>
              </a:rPr>
              <a:t>RMSProp</a:t>
            </a:r>
            <a:endParaRPr lang="en-US" altLang="ko-Kore-KR" b="1" dirty="0"/>
          </a:p>
        </p:txBody>
      </p:sp>
      <p:sp>
        <p:nvSpPr>
          <p:cNvPr id="17" name="슬라이드 번호 개체 틀 4">
            <a:extLst>
              <a:ext uri="{FF2B5EF4-FFF2-40B4-BE49-F238E27FC236}">
                <a16:creationId xmlns:a16="http://schemas.microsoft.com/office/drawing/2014/main" id="{103780E0-235B-8749-9316-0B73604FDB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39179" y="13061191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40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19" name="Shape 222">
            <a:extLst>
              <a:ext uri="{FF2B5EF4-FFF2-40B4-BE49-F238E27FC236}">
                <a16:creationId xmlns:a16="http://schemas.microsoft.com/office/drawing/2014/main" id="{D46E4FB7-4E76-CA4B-A767-5E1E0DCE388B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4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20" name="Shape 223">
            <a:extLst>
              <a:ext uri="{FF2B5EF4-FFF2-40B4-BE49-F238E27FC236}">
                <a16:creationId xmlns:a16="http://schemas.microsoft.com/office/drawing/2014/main" id="{AB048E89-3329-E94A-9971-126D2453AE96}"/>
              </a:ext>
            </a:extLst>
          </p:cNvPr>
          <p:cNvSpPr/>
          <p:nvPr/>
        </p:nvSpPr>
        <p:spPr>
          <a:xfrm>
            <a:off x="20828000" y="2200124"/>
            <a:ext cx="2540000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R" altLang="en-US" dirty="0"/>
              <a:t>최적화 </a:t>
            </a:r>
            <a:r>
              <a:rPr lang="en-US" altLang="ko-KR" dirty="0"/>
              <a:t>[Optimization]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Shape 133">
                <a:extLst>
                  <a:ext uri="{FF2B5EF4-FFF2-40B4-BE49-F238E27FC236}">
                    <a16:creationId xmlns:a16="http://schemas.microsoft.com/office/drawing/2014/main" id="{AF1AFE7C-AA14-5E4C-8882-A058F05EC377}"/>
                  </a:ext>
                </a:extLst>
              </p:cNvPr>
              <p:cNvSpPr/>
              <p:nvPr/>
            </p:nvSpPr>
            <p:spPr>
              <a:xfrm>
                <a:off x="1524000" y="3580891"/>
                <a:ext cx="18372138" cy="8150949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12700" tIns="12700" rIns="12700" bIns="12700" anchor="t">
                <a:spAutoFit/>
              </a:bodyPr>
              <a:lstStyle/>
              <a:p>
                <a:pPr lvl="1" algn="just" latinLnBrk="1"/>
                <a:r>
                  <a:rPr lang="ko-Kore-KR" altLang="en-US" sz="44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만약</a:t>
                </a:r>
                <a:r>
                  <a:rPr lang="en-US" altLang="ko-Kore-KR" sz="44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, </a:t>
                </a:r>
                <a:r>
                  <a:rPr lang="en-US" altLang="ko-Kore-KR" sz="4400" dirty="0" err="1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AdaGrad</a:t>
                </a:r>
                <a:r>
                  <a:rPr lang="ko-Kore-KR" altLang="en-US" sz="44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가 </a:t>
                </a:r>
                <a:r>
                  <a:rPr lang="en-US" altLang="ko-Kore-KR" sz="44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non-convex </a:t>
                </a:r>
                <a:r>
                  <a:rPr lang="ko-Kore-KR" altLang="en-US" sz="44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함수에 적용되면</a:t>
                </a:r>
                <a:r>
                  <a:rPr lang="en-US" altLang="ko-Kore-KR" sz="44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, </a:t>
                </a:r>
              </a:p>
              <a:p>
                <a:pPr lvl="1" algn="just" latinLnBrk="1"/>
                <a:r>
                  <a:rPr lang="ko-Kore-KR" altLang="en-US" sz="44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전체 </a:t>
                </a:r>
                <a:r>
                  <a:rPr lang="en-US" altLang="ko-Kore-KR" sz="44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gradient</a:t>
                </a:r>
                <a:r>
                  <a:rPr lang="ko-Kore-KR" altLang="en-US" sz="44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의 제곱에 의해 취해진 값</a:t>
                </a:r>
                <a:r>
                  <a:rPr lang="en-US" altLang="ko-Kore-KR" sz="44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4400" b="0" i="0" dirty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r</m:t>
                    </m:r>
                    <m:r>
                      <a:rPr lang="en-US" altLang="ko-KR" sz="4400" b="0" i="0" dirty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←</m:t>
                    </m:r>
                    <m:r>
                      <m:rPr>
                        <m:sty m:val="p"/>
                      </m:rPr>
                      <a:rPr lang="en-US" altLang="ko-KR" sz="4400" b="0" i="0" dirty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r</m:t>
                    </m:r>
                    <m:r>
                      <a:rPr lang="en-US" altLang="ko-KR" sz="4400" b="0" i="0" dirty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+</m:t>
                    </m:r>
                    <m:r>
                      <m:rPr>
                        <m:sty m:val="p"/>
                      </m:rPr>
                      <a:rPr lang="en-US" altLang="ko-KR" sz="4400" b="0" i="0" dirty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g</m:t>
                    </m:r>
                    <m:r>
                      <a:rPr lang="en-US" altLang="ko-KR" sz="4400" b="0" i="0" dirty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 ⊙</m:t>
                    </m:r>
                    <m:r>
                      <m:rPr>
                        <m:sty m:val="p"/>
                      </m:rPr>
                      <a:rPr lang="en-US" altLang="ko-KR" sz="4400" b="0" i="0" dirty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g</m:t>
                    </m:r>
                  </m:oMath>
                </a14:m>
                <a:r>
                  <a:rPr lang="en-US" altLang="ko-Kore-KR" sz="44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)</a:t>
                </a:r>
                <a:r>
                  <a:rPr lang="ko-Kore-KR" altLang="en-US" sz="44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을 기반으로 얻은 </a:t>
                </a:r>
                <a:r>
                  <a:rPr lang="en-US" altLang="ko-Kore-KR" sz="44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learning rate</a:t>
                </a:r>
                <a:r>
                  <a:rPr lang="ko-Kore-KR" altLang="en-US" sz="44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가 줄어든다</a:t>
                </a:r>
                <a:r>
                  <a:rPr lang="en-US" altLang="ko-Kore-KR" sz="44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. </a:t>
                </a:r>
              </a:p>
              <a:p>
                <a:pPr lvl="1" algn="just" latinLnBrk="1"/>
                <a:endParaRPr lang="en-US" altLang="ko-Kore-KR" sz="44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  <a:sym typeface="Wingdings" pitchFamily="2" charset="2"/>
                </a:endParaRPr>
              </a:p>
              <a:p>
                <a:pPr lvl="1" algn="just" latinLnBrk="1"/>
                <a:r>
                  <a:rPr lang="en-US" altLang="ko-KR" sz="44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 learning rate</a:t>
                </a:r>
                <a:r>
                  <a:rPr lang="ko-KR" altLang="en-US" sz="44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가 </a:t>
                </a:r>
                <a:r>
                  <a:rPr lang="en-US" altLang="ko-KR" sz="44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convex structure</a:t>
                </a:r>
                <a:r>
                  <a:rPr lang="ko-KR" altLang="en-US" sz="44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에 들어오기전에 이미 너무 작아져 버리게 된다</a:t>
                </a:r>
                <a:r>
                  <a:rPr lang="en-US" altLang="ko-KR" sz="44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!</a:t>
                </a:r>
                <a:endParaRPr lang="en-US" altLang="ko-Kore-KR" sz="44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  <a:sym typeface="Wingdings" pitchFamily="2" charset="2"/>
                </a:endParaRPr>
              </a:p>
              <a:p>
                <a:pPr lvl="1" algn="just" latinLnBrk="1"/>
                <a:endParaRPr lang="en-US" altLang="ko-Kore-KR" sz="44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  <a:sym typeface="Wingdings" pitchFamily="2" charset="2"/>
                </a:endParaRPr>
              </a:p>
              <a:p>
                <a:pPr lvl="1" algn="just" latinLnBrk="1"/>
                <a:r>
                  <a:rPr lang="en-US" altLang="ko-Kore-KR" sz="44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Exponentially weighted moving average </a:t>
                </a:r>
                <a:r>
                  <a:rPr lang="ko-Kore-KR" altLang="en-US" sz="44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를 취해서 개선하자</a:t>
                </a:r>
                <a:r>
                  <a:rPr lang="en-US" altLang="ko-Kore-KR" sz="44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. by Hinton</a:t>
                </a:r>
              </a:p>
              <a:p>
                <a:pPr lvl="1" algn="just" latinLnBrk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4400" dirty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r</m:t>
                      </m:r>
                      <m:r>
                        <a:rPr lang="en-US" altLang="ko-KR" sz="4400" dirty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←</m:t>
                      </m:r>
                      <m:r>
                        <m:rPr>
                          <m:sty m:val="p"/>
                        </m:rPr>
                        <a:rPr lang="en-US" altLang="ko-KR" sz="4400" dirty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ρr</m:t>
                      </m:r>
                      <m:r>
                        <a:rPr lang="en-US" altLang="ko-KR" sz="4400" dirty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+</m:t>
                      </m:r>
                      <m:d>
                        <m:dPr>
                          <m:ctrlPr>
                            <a:rPr lang="en-US" altLang="ko-KR" sz="4400" b="0" i="1" dirty="0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dPr>
                        <m:e>
                          <m:r>
                            <a:rPr lang="en-US" altLang="ko-KR" sz="4400" b="0" i="0" dirty="0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1−</m:t>
                          </m:r>
                          <m:r>
                            <m:rPr>
                              <m:sty m:val="p"/>
                            </m:rPr>
                            <a:rPr lang="en-US" altLang="ko-KR" sz="4400" dirty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ρ</m:t>
                          </m:r>
                        </m:e>
                      </m:d>
                      <m:r>
                        <m:rPr>
                          <m:sty m:val="p"/>
                        </m:rPr>
                        <a:rPr lang="en-US" altLang="ko-KR" sz="4400" dirty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g</m:t>
                      </m:r>
                      <m:r>
                        <a:rPr lang="en-US" altLang="ko-KR" sz="4400" dirty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 ⊙</m:t>
                      </m:r>
                      <m:r>
                        <m:rPr>
                          <m:sty m:val="p"/>
                        </m:rPr>
                        <a:rPr lang="en-US" altLang="ko-KR" sz="4400" dirty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itchFamily="2" charset="2"/>
                        </a:rPr>
                        <m:t>g</m:t>
                      </m:r>
                    </m:oMath>
                  </m:oMathPara>
                </a14:m>
                <a:endParaRPr lang="en-US" altLang="ko-Kore-KR" sz="44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  <a:sym typeface="Wingdings" pitchFamily="2" charset="2"/>
                </a:endParaRPr>
              </a:p>
              <a:p>
                <a:pPr lvl="1" algn="just" latinLnBrk="1"/>
                <a:endParaRPr lang="en-US" altLang="ko-Kore-KR" sz="44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  <a:sym typeface="Wingdings" pitchFamily="2" charset="2"/>
                </a:endParaRPr>
              </a:p>
              <a:p>
                <a:pPr lvl="1" algn="just" latinLnBrk="1"/>
                <a:endParaRPr lang="en-US" altLang="ko-Kore-KR" sz="44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  <a:sym typeface="Wingdings" pitchFamily="2" charset="2"/>
                </a:endParaRPr>
              </a:p>
              <a:p>
                <a:pPr lvl="1" algn="just" latinLnBrk="1"/>
                <a:r>
                  <a:rPr lang="en-US" altLang="ko-Kore-KR" sz="4400" dirty="0" err="1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RMSProp</a:t>
                </a:r>
                <a:r>
                  <a:rPr lang="ko-Kore-KR" altLang="en-US" sz="44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는 과거의 정보를 조금 날려</a:t>
                </a:r>
                <a:r>
                  <a:rPr lang="en-US" altLang="ko-Kore-KR" sz="44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, </a:t>
                </a:r>
                <a:r>
                  <a:rPr lang="en-US" altLang="ko-Kore-KR" sz="4400" dirty="0" err="1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AdaGrad</a:t>
                </a:r>
                <a:r>
                  <a:rPr lang="ko-Kore-KR" altLang="en-US" sz="44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의 단점을 완화한다</a:t>
                </a:r>
                <a:r>
                  <a:rPr lang="en-US" altLang="ko-Kore-KR" sz="44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.</a:t>
                </a:r>
              </a:p>
            </p:txBody>
          </p:sp>
        </mc:Choice>
        <mc:Fallback xmlns="">
          <p:sp>
            <p:nvSpPr>
              <p:cNvPr id="32" name="Shape 133">
                <a:extLst>
                  <a:ext uri="{FF2B5EF4-FFF2-40B4-BE49-F238E27FC236}">
                    <a16:creationId xmlns:a16="http://schemas.microsoft.com/office/drawing/2014/main" id="{AF1AFE7C-AA14-5E4C-8882-A058F05EC3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0" y="3580891"/>
                <a:ext cx="18372138" cy="8150949"/>
              </a:xfrm>
              <a:prstGeom prst="rect">
                <a:avLst/>
              </a:prstGeom>
              <a:blipFill>
                <a:blip r:embed="rId4"/>
                <a:stretch>
                  <a:fillRect t="-1863" r="-1797" b="-2950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="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직사각형 12">
            <a:extLst>
              <a:ext uri="{FF2B5EF4-FFF2-40B4-BE49-F238E27FC236}">
                <a16:creationId xmlns:a16="http://schemas.microsoft.com/office/drawing/2014/main" id="{DA67C0C3-4611-1A47-8823-9E43F60368DE}"/>
              </a:ext>
            </a:extLst>
          </p:cNvPr>
          <p:cNvSpPr/>
          <p:nvPr/>
        </p:nvSpPr>
        <p:spPr>
          <a:xfrm>
            <a:off x="6159591" y="13104882"/>
            <a:ext cx="90027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ore-KR" dirty="0">
                <a:solidFill>
                  <a:srgbClr val="222222"/>
                </a:solidFill>
                <a:latin typeface="Arial" panose="020B0604020202020204" pitchFamily="34" charset="0"/>
              </a:rPr>
              <a:t>Goodfellow, Ian, </a:t>
            </a:r>
            <a:r>
              <a:rPr lang="en" altLang="ko-Kore-KR" dirty="0" err="1">
                <a:solidFill>
                  <a:srgbClr val="222222"/>
                </a:solidFill>
                <a:latin typeface="Arial" panose="020B0604020202020204" pitchFamily="34" charset="0"/>
              </a:rPr>
              <a:t>Yoshua</a:t>
            </a:r>
            <a:r>
              <a:rPr lang="en" altLang="ko-Kore-KR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en" altLang="ko-Kore-KR" dirty="0" err="1">
                <a:solidFill>
                  <a:srgbClr val="222222"/>
                </a:solidFill>
                <a:latin typeface="Arial" panose="020B0604020202020204" pitchFamily="34" charset="0"/>
              </a:rPr>
              <a:t>Bengio</a:t>
            </a:r>
            <a:r>
              <a:rPr lang="en" altLang="ko-Kore-KR" dirty="0">
                <a:solidFill>
                  <a:srgbClr val="222222"/>
                </a:solidFill>
                <a:latin typeface="Arial" panose="020B0604020202020204" pitchFamily="34" charset="0"/>
              </a:rPr>
              <a:t>, and Aaron Courville. </a:t>
            </a:r>
            <a:r>
              <a:rPr lang="en" altLang="ko-Kore-KR" i="1" dirty="0">
                <a:solidFill>
                  <a:srgbClr val="222222"/>
                </a:solidFill>
                <a:latin typeface="Arial" panose="020B0604020202020204" pitchFamily="34" charset="0"/>
              </a:rPr>
              <a:t>Deep learning</a:t>
            </a:r>
            <a:r>
              <a:rPr lang="en" altLang="ko-Kore-KR" dirty="0">
                <a:solidFill>
                  <a:srgbClr val="222222"/>
                </a:solidFill>
                <a:latin typeface="Arial" panose="020B0604020202020204" pitchFamily="34" charset="0"/>
              </a:rPr>
              <a:t>. MIT press, 2016.</a:t>
            </a:r>
            <a:endParaRPr lang="ko-Kore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E66240F-0E81-5843-AEB0-A4B6912147A3}"/>
              </a:ext>
            </a:extLst>
          </p:cNvPr>
          <p:cNvSpPr/>
          <p:nvPr/>
        </p:nvSpPr>
        <p:spPr>
          <a:xfrm>
            <a:off x="4912455" y="12733736"/>
            <a:ext cx="114970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ore-KR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G. Hinton, N. Srivastava, and K. </a:t>
            </a:r>
            <a:r>
              <a:rPr lang="en" altLang="ko-Kore-KR" dirty="0" err="1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Swersky</a:t>
            </a:r>
            <a:r>
              <a:rPr lang="en" altLang="ko-Kore-KR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 Neural Networks for Machine Learning, Coursera Lecture 6e, 2012 </a:t>
            </a:r>
            <a:endParaRPr lang="en" altLang="ko-Kore-KR" dirty="0">
              <a:effectLst/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35423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224">
            <a:extLst>
              <a:ext uri="{FF2B5EF4-FFF2-40B4-BE49-F238E27FC236}">
                <a16:creationId xmlns:a16="http://schemas.microsoft.com/office/drawing/2014/main" id="{579A8D10-BC25-C34F-8F94-E55FD2372F35}"/>
              </a:ext>
            </a:extLst>
          </p:cNvPr>
          <p:cNvSpPr/>
          <p:nvPr/>
        </p:nvSpPr>
        <p:spPr>
          <a:xfrm>
            <a:off x="1524000" y="1460302"/>
            <a:ext cx="16499854" cy="487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ore-KR" b="1" dirty="0">
                <a:sym typeface="Wingdings" pitchFamily="2" charset="2"/>
              </a:rPr>
              <a:t>Adam</a:t>
            </a:r>
            <a:endParaRPr lang="en-US" altLang="ko-Kore-KR" b="1" dirty="0"/>
          </a:p>
        </p:txBody>
      </p:sp>
      <p:sp>
        <p:nvSpPr>
          <p:cNvPr id="17" name="슬라이드 번호 개체 틀 4">
            <a:extLst>
              <a:ext uri="{FF2B5EF4-FFF2-40B4-BE49-F238E27FC236}">
                <a16:creationId xmlns:a16="http://schemas.microsoft.com/office/drawing/2014/main" id="{103780E0-235B-8749-9316-0B73604FDB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39179" y="13061191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41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19" name="Shape 222">
            <a:extLst>
              <a:ext uri="{FF2B5EF4-FFF2-40B4-BE49-F238E27FC236}">
                <a16:creationId xmlns:a16="http://schemas.microsoft.com/office/drawing/2014/main" id="{D46E4FB7-4E76-CA4B-A767-5E1E0DCE388B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4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20" name="Shape 223">
            <a:extLst>
              <a:ext uri="{FF2B5EF4-FFF2-40B4-BE49-F238E27FC236}">
                <a16:creationId xmlns:a16="http://schemas.microsoft.com/office/drawing/2014/main" id="{AB048E89-3329-E94A-9971-126D2453AE96}"/>
              </a:ext>
            </a:extLst>
          </p:cNvPr>
          <p:cNvSpPr/>
          <p:nvPr/>
        </p:nvSpPr>
        <p:spPr>
          <a:xfrm>
            <a:off x="20828000" y="2200124"/>
            <a:ext cx="2540000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R" altLang="en-US" dirty="0"/>
              <a:t>최적화 </a:t>
            </a:r>
            <a:r>
              <a:rPr lang="en-US" altLang="ko-KR" dirty="0"/>
              <a:t>[Optimization]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Shape 133">
                <a:extLst>
                  <a:ext uri="{FF2B5EF4-FFF2-40B4-BE49-F238E27FC236}">
                    <a16:creationId xmlns:a16="http://schemas.microsoft.com/office/drawing/2014/main" id="{AF1AFE7C-AA14-5E4C-8882-A058F05EC377}"/>
                  </a:ext>
                </a:extLst>
              </p:cNvPr>
              <p:cNvSpPr/>
              <p:nvPr/>
            </p:nvSpPr>
            <p:spPr>
              <a:xfrm>
                <a:off x="1524000" y="3580891"/>
                <a:ext cx="18372138" cy="7464416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12700" tIns="12700" rIns="12700" bIns="12700" anchor="t">
                <a:spAutoFit/>
              </a:bodyPr>
              <a:lstStyle/>
              <a:p>
                <a:pPr lvl="1" algn="just" latinLnBrk="1"/>
                <a:r>
                  <a:rPr lang="en-US" altLang="ko-Kore-KR" sz="44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RMSProp</a:t>
                </a:r>
                <a:r>
                  <a:rPr lang="ko-Kore-KR" altLang="en-US" sz="44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과 </a:t>
                </a:r>
                <a:r>
                  <a:rPr lang="en-US" altLang="ko-Kore-KR" sz="44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momentum</a:t>
                </a:r>
                <a:r>
                  <a:rPr lang="ko-Kore-KR" altLang="en-US" sz="44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을 결합하자 </a:t>
                </a:r>
                <a:r>
                  <a:rPr lang="en-US" altLang="ko-Kore-KR" sz="44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!</a:t>
                </a:r>
              </a:p>
              <a:p>
                <a:pPr lvl="1" algn="just" latinLnBrk="1"/>
                <a:endParaRPr lang="en-US" altLang="ko-Kore-KR" sz="44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  <a:sym typeface="Wingdings" pitchFamily="2" charset="2"/>
                </a:endParaRPr>
              </a:p>
              <a:p>
                <a:pPr lvl="1" algn="just" latinLnBrk="1"/>
                <a:r>
                  <a:rPr lang="en-US" altLang="ko-KR" sz="44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Momentum</a:t>
                </a:r>
                <a:r>
                  <a:rPr lang="ko-KR" altLang="en-US" sz="44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에서 </a:t>
                </a:r>
                <a:r>
                  <a:rPr lang="en-US" altLang="ko-KR" sz="44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moving average: </a:t>
                </a:r>
              </a:p>
              <a:p>
                <a:pPr lvl="1" algn="just" latinLnBrk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4400" i="1" dirty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s</m:t>
                      </m:r>
                      <m:r>
                        <a:rPr lang="en-US" altLang="ko-KR" sz="4400" b="0" i="1" dirty="0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←</m:t>
                      </m:r>
                      <m:sSub>
                        <m:sSubPr>
                          <m:ctrlPr>
                            <a:rPr lang="en-US" altLang="ko-KR" sz="4400" b="0" i="1" dirty="0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4400" dirty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ρ</m:t>
                          </m:r>
                        </m:e>
                        <m:sub>
                          <m:r>
                            <a:rPr lang="en-US" altLang="ko-KR" sz="4400" b="0" i="0" dirty="0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1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altLang="ko-KR" sz="4400" b="0" i="0" dirty="0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s</m:t>
                      </m:r>
                      <m:r>
                        <a:rPr lang="en-US" altLang="ko-KR" sz="4400" b="0" i="0" dirty="0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+</m:t>
                      </m:r>
                      <m:d>
                        <m:dPr>
                          <m:ctrlPr>
                            <a:rPr lang="en-US" altLang="ko-KR" sz="4400" b="1" i="1" dirty="0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dPr>
                        <m:e>
                          <m:r>
                            <a:rPr lang="en-US" altLang="ko-KR" sz="4400" b="1" i="0" dirty="0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𝟏</m:t>
                          </m:r>
                          <m:r>
                            <a:rPr lang="en-US" altLang="ko-KR" sz="4400" b="1" i="0" dirty="0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ko-KR" sz="4400" b="1" i="1" dirty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</m:ctrlPr>
                            </m:sSubPr>
                            <m:e>
                              <m:r>
                                <a:rPr lang="en-US" altLang="ko-KR" sz="4400" b="1" i="1" dirty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𝝆</m:t>
                              </m:r>
                            </m:e>
                            <m:sub>
                              <m:r>
                                <a:rPr lang="en-US" altLang="ko-KR" sz="4400" b="1" i="1" dirty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𝟏</m:t>
                              </m:r>
                            </m:sub>
                          </m:sSub>
                        </m:e>
                      </m:d>
                      <m:r>
                        <a:rPr lang="en-US" altLang="ko-KR" sz="4400" b="1" i="0" dirty="0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𝐠</m:t>
                      </m:r>
                      <m:r>
                        <a:rPr lang="en-US" altLang="ko-KR" sz="4400" b="0" i="0" dirty="0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,  </m:t>
                      </m:r>
                      <m:acc>
                        <m:accPr>
                          <m:chr m:val="̂"/>
                          <m:ctrlPr>
                            <a:rPr lang="en-US" altLang="ko-KR" sz="4400" b="0" i="1" dirty="0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ko-KR" sz="4400" i="1" dirty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s</m:t>
                          </m:r>
                        </m:e>
                      </m:acc>
                      <m:r>
                        <a:rPr lang="en-US" altLang="ko-Kore-KR" sz="4400" b="0" i="1" dirty="0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←</m:t>
                      </m:r>
                      <m:f>
                        <m:fPr>
                          <m:ctrlPr>
                            <a:rPr lang="en-US" altLang="ko-Kore-KR" sz="4400" b="0" i="1" dirty="0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fPr>
                        <m:num>
                          <m:r>
                            <a:rPr lang="en-US" altLang="ko-Kore-KR" sz="4400" b="0" i="1" dirty="0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𝑠</m:t>
                          </m:r>
                        </m:num>
                        <m:den>
                          <m:r>
                            <a:rPr lang="en-US" altLang="ko-Kore-KR" sz="4400" b="0" i="1" dirty="0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1−</m:t>
                          </m:r>
                          <m:sSubSup>
                            <m:sSubSupPr>
                              <m:ctrlPr>
                                <a:rPr lang="en-US" altLang="ko-KR" sz="4400" b="0" i="1" dirty="0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4400" dirty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ρ</m:t>
                              </m:r>
                            </m:e>
                            <m:sub>
                              <m:r>
                                <a:rPr lang="en-US" altLang="ko-KR" sz="4400" dirty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ko-KR" sz="4400" b="0" i="1" dirty="0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𝑡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US" altLang="ko-KR" sz="4400" b="0" i="1" dirty="0">
                  <a:solidFill>
                    <a:srgbClr val="53585F"/>
                  </a:solidFill>
                  <a:latin typeface="Spoqa Han Sans Neo Bold" panose="020B0500000000000000" pitchFamily="34" charset="-128"/>
                  <a:ea typeface="Spoqa Han Sans Neo Bold" panose="020B0500000000000000" pitchFamily="34" charset="-128"/>
                  <a:sym typeface="Wingdings" pitchFamily="2" charset="2"/>
                </a:endParaRPr>
              </a:p>
              <a:p>
                <a:pPr lvl="1" algn="just" latinLnBrk="1"/>
                <a:r>
                  <a:rPr lang="en-US" altLang="ko-KR" sz="44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RMSProp: </a:t>
                </a:r>
              </a:p>
              <a:p>
                <a:pPr lvl="1" algn="just" latinLnBrk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4400" dirty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r</m:t>
                      </m:r>
                      <m:r>
                        <a:rPr lang="en-US" altLang="ko-KR" sz="4400" b="0" i="1" dirty="0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←</m:t>
                      </m:r>
                      <m:sSub>
                        <m:sSubPr>
                          <m:ctrlPr>
                            <a:rPr lang="en-US" altLang="ko-KR" sz="4400" i="1" dirty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4400" dirty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ρ</m:t>
                          </m:r>
                        </m:e>
                        <m:sub>
                          <m:r>
                            <a:rPr lang="en-US" altLang="ko-KR" sz="4400" b="0" i="0" dirty="0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2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altLang="ko-KR" sz="4400" b="0" i="0" dirty="0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r</m:t>
                      </m:r>
                      <m:r>
                        <a:rPr lang="en-US" altLang="ko-KR" sz="4400" dirty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+</m:t>
                      </m:r>
                      <m:d>
                        <m:dPr>
                          <m:ctrlPr>
                            <a:rPr lang="en-US" altLang="ko-KR" sz="4400" b="1" i="1" dirty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dPr>
                        <m:e>
                          <m:r>
                            <a:rPr lang="en-US" altLang="ko-KR" sz="4400" b="1" i="1" dirty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𝟏</m:t>
                          </m:r>
                          <m:r>
                            <a:rPr lang="en-US" altLang="ko-KR" sz="4400" b="1" dirty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ko-KR" sz="4400" b="1" i="1" dirty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</m:ctrlPr>
                            </m:sSubPr>
                            <m:e>
                              <m:r>
                                <a:rPr lang="en-US" altLang="ko-KR" sz="4400" b="1" i="1" dirty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𝝆</m:t>
                              </m:r>
                            </m:e>
                            <m:sub>
                              <m:r>
                                <a:rPr lang="en-US" altLang="ko-KR" sz="4400" b="1" i="0" dirty="0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𝟐</m:t>
                              </m:r>
                            </m:sub>
                          </m:sSub>
                        </m:e>
                      </m:d>
                      <m:r>
                        <a:rPr lang="en-US" altLang="ko-KR" sz="4400" b="1" i="1" dirty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𝐠</m:t>
                      </m:r>
                      <m:r>
                        <a:rPr lang="en-US" altLang="ko-KR" sz="4400" b="1" dirty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 ⊙</m:t>
                      </m:r>
                      <m:r>
                        <a:rPr lang="en-US" altLang="ko-KR" sz="4400" b="1" i="1" dirty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itchFamily="2" charset="2"/>
                        </a:rPr>
                        <m:t>𝐠</m:t>
                      </m:r>
                      <m:r>
                        <a:rPr lang="en-US" altLang="ko-KR" sz="4400" b="0" i="1" dirty="0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itchFamily="2" charset="2"/>
                        </a:rPr>
                        <m:t>,  </m:t>
                      </m:r>
                      <m:acc>
                        <m:accPr>
                          <m:chr m:val="̂"/>
                          <m:ctrlPr>
                            <a:rPr lang="en-US" altLang="ko-KR" sz="4400" i="1" dirty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accPr>
                        <m:e>
                          <m:r>
                            <a:rPr lang="en-US" altLang="ko-KR" sz="4400" i="1" dirty="0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𝑟</m:t>
                          </m:r>
                        </m:e>
                      </m:acc>
                      <m:r>
                        <a:rPr lang="en-US" altLang="ko-Kore-KR" sz="4400" i="1" dirty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←</m:t>
                      </m:r>
                      <m:f>
                        <m:fPr>
                          <m:ctrlPr>
                            <a:rPr lang="en-US" altLang="ko-Kore-KR" sz="4400" i="1" dirty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fPr>
                        <m:num>
                          <m:r>
                            <a:rPr lang="en-US" altLang="ko-Kore-KR" sz="4400" i="1" dirty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𝑟</m:t>
                          </m:r>
                        </m:num>
                        <m:den>
                          <m:r>
                            <a:rPr lang="en-US" altLang="ko-Kore-KR" sz="4400" i="1" dirty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1−</m:t>
                          </m:r>
                          <m:sSubSup>
                            <m:sSubSupPr>
                              <m:ctrlPr>
                                <a:rPr lang="en-US" altLang="ko-KR" sz="4400" i="1" dirty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4400" dirty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ρ</m:t>
                              </m:r>
                            </m:e>
                            <m:sub>
                              <m:r>
                                <a:rPr lang="en-US" altLang="ko-KR" sz="4400" dirty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ko-KR" sz="4400" i="1" dirty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𝑡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US" altLang="ko-Kore-KR" sz="44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  <a:sym typeface="Wingdings" pitchFamily="2" charset="2"/>
                </a:endParaRPr>
              </a:p>
              <a:p>
                <a:pPr lvl="1" algn="just" latinLnBrk="1"/>
                <a:r>
                  <a:rPr lang="en-US" altLang="ko-Kore-KR" sz="44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Update:</a:t>
                </a:r>
              </a:p>
              <a:p>
                <a:pPr lvl="1" algn="ctr" latinLnBrk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4400" b="0" i="0" dirty="0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∇</m:t>
                      </m:r>
                      <m:r>
                        <a:rPr lang="en-US" altLang="ko-KR" sz="4400" b="0" i="1" dirty="0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𝜃</m:t>
                      </m:r>
                      <m:r>
                        <a:rPr lang="en-US" altLang="ko-KR" sz="4400" b="0" i="1" dirty="0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= </m:t>
                      </m:r>
                      <m:r>
                        <m:rPr>
                          <m:lit/>
                        </m:rPr>
                        <a:rPr lang="en-US" altLang="ko-KR" sz="4400" b="0" i="0" dirty="0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−</m:t>
                      </m:r>
                      <m:r>
                        <a:rPr lang="en-US" altLang="ko-KR" sz="4400" b="0" i="1" dirty="0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𝜖</m:t>
                      </m:r>
                      <m:f>
                        <m:fPr>
                          <m:ctrlPr>
                            <a:rPr lang="en-US" altLang="ko-KR" sz="4400" b="0" i="1" dirty="0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fPr>
                        <m:num>
                          <m:acc>
                            <m:accPr>
                              <m:chr m:val="̂"/>
                              <m:ctrlPr>
                                <a:rPr lang="en-US" altLang="ko-KR" sz="4400" b="0" i="1" dirty="0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</m:ctrlPr>
                            </m:accPr>
                            <m:e>
                              <m:r>
                                <a:rPr lang="en-US" altLang="ko-KR" sz="4400" b="0" i="1" dirty="0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𝑠</m:t>
                              </m:r>
                            </m:e>
                          </m:acc>
                        </m:num>
                        <m:den>
                          <m:r>
                            <a:rPr lang="en-US" altLang="ko-KR" sz="4400" b="0" i="1" dirty="0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𝛿</m:t>
                          </m:r>
                          <m:r>
                            <a:rPr lang="en-US" altLang="ko-KR" sz="4400" b="0" i="1" dirty="0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+</m:t>
                          </m:r>
                          <m:rad>
                            <m:radPr>
                              <m:degHide m:val="on"/>
                              <m:ctrlPr>
                                <a:rPr lang="en-US" altLang="ko-KR" sz="4400" b="0" i="1" dirty="0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</m:ctrlPr>
                            </m:radPr>
                            <m:deg/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ko-KR" sz="4400" b="0" i="1" dirty="0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sz="4400" b="0" i="1" dirty="0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𝑟</m:t>
                                  </m:r>
                                </m:e>
                              </m:acc>
                            </m:e>
                          </m:rad>
                        </m:den>
                      </m:f>
                    </m:oMath>
                  </m:oMathPara>
                </a14:m>
                <a:endParaRPr lang="en-US" altLang="ko-Kore-KR" sz="44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  <a:sym typeface="Wingdings" pitchFamily="2" charset="2"/>
                </a:endParaRPr>
              </a:p>
            </p:txBody>
          </p:sp>
        </mc:Choice>
        <mc:Fallback xmlns="">
          <p:sp>
            <p:nvSpPr>
              <p:cNvPr id="32" name="Shape 133">
                <a:extLst>
                  <a:ext uri="{FF2B5EF4-FFF2-40B4-BE49-F238E27FC236}">
                    <a16:creationId xmlns:a16="http://schemas.microsoft.com/office/drawing/2014/main" id="{AF1AFE7C-AA14-5E4C-8882-A058F05EC3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0" y="3580891"/>
                <a:ext cx="18372138" cy="7464416"/>
              </a:xfrm>
              <a:prstGeom prst="rect">
                <a:avLst/>
              </a:prstGeom>
              <a:blipFill>
                <a:blip r:embed="rId4"/>
                <a:stretch>
                  <a:fillRect t="-2037" b="-1188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a14="http://schemas.microsoft.com/office/drawing/2010/main" xmlns=""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직사각형 12">
            <a:extLst>
              <a:ext uri="{FF2B5EF4-FFF2-40B4-BE49-F238E27FC236}">
                <a16:creationId xmlns:a16="http://schemas.microsoft.com/office/drawing/2014/main" id="{DA67C0C3-4611-1A47-8823-9E43F60368DE}"/>
              </a:ext>
            </a:extLst>
          </p:cNvPr>
          <p:cNvSpPr/>
          <p:nvPr/>
        </p:nvSpPr>
        <p:spPr>
          <a:xfrm>
            <a:off x="6159591" y="13104882"/>
            <a:ext cx="90027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ore-KR" dirty="0">
                <a:solidFill>
                  <a:srgbClr val="222222"/>
                </a:solidFill>
                <a:latin typeface="Arial" panose="020B0604020202020204" pitchFamily="34" charset="0"/>
              </a:rPr>
              <a:t>Goodfellow, Ian, </a:t>
            </a:r>
            <a:r>
              <a:rPr lang="en" altLang="ko-Kore-KR" dirty="0" err="1">
                <a:solidFill>
                  <a:srgbClr val="222222"/>
                </a:solidFill>
                <a:latin typeface="Arial" panose="020B0604020202020204" pitchFamily="34" charset="0"/>
              </a:rPr>
              <a:t>Yoshua</a:t>
            </a:r>
            <a:r>
              <a:rPr lang="en" altLang="ko-Kore-KR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en" altLang="ko-Kore-KR" dirty="0" err="1">
                <a:solidFill>
                  <a:srgbClr val="222222"/>
                </a:solidFill>
                <a:latin typeface="Arial" panose="020B0604020202020204" pitchFamily="34" charset="0"/>
              </a:rPr>
              <a:t>Bengio</a:t>
            </a:r>
            <a:r>
              <a:rPr lang="en" altLang="ko-Kore-KR" dirty="0">
                <a:solidFill>
                  <a:srgbClr val="222222"/>
                </a:solidFill>
                <a:latin typeface="Arial" panose="020B0604020202020204" pitchFamily="34" charset="0"/>
              </a:rPr>
              <a:t>, and Aaron Courville. </a:t>
            </a:r>
            <a:r>
              <a:rPr lang="en" altLang="ko-Kore-KR" i="1" dirty="0">
                <a:solidFill>
                  <a:srgbClr val="222222"/>
                </a:solidFill>
                <a:latin typeface="Arial" panose="020B0604020202020204" pitchFamily="34" charset="0"/>
              </a:rPr>
              <a:t>Deep learning</a:t>
            </a:r>
            <a:r>
              <a:rPr lang="en" altLang="ko-Kore-KR" dirty="0">
                <a:solidFill>
                  <a:srgbClr val="222222"/>
                </a:solidFill>
                <a:latin typeface="Arial" panose="020B0604020202020204" pitchFamily="34" charset="0"/>
              </a:rPr>
              <a:t>. MIT press, 2016.</a:t>
            </a:r>
            <a:endParaRPr lang="ko-Kore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E66240F-0E81-5843-AEB0-A4B6912147A3}"/>
              </a:ext>
            </a:extLst>
          </p:cNvPr>
          <p:cNvSpPr/>
          <p:nvPr/>
        </p:nvSpPr>
        <p:spPr>
          <a:xfrm>
            <a:off x="5395965" y="12691859"/>
            <a:ext cx="87559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ore-KR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D. P. </a:t>
            </a:r>
            <a:r>
              <a:rPr lang="en" altLang="ko-Kore-KR" dirty="0" err="1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Kingma</a:t>
            </a:r>
            <a:r>
              <a:rPr lang="en" altLang="ko-Kore-KR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and J. L. Ba, Adam: A Method for Stochastic Optimization, ICLR 2015 </a:t>
            </a:r>
          </a:p>
        </p:txBody>
      </p:sp>
    </p:spTree>
    <p:extLst>
      <p:ext uri="{BB962C8B-B14F-4D97-AF65-F5344CB8AC3E}">
        <p14:creationId xmlns:p14="http://schemas.microsoft.com/office/powerpoint/2010/main" val="144146967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224">
            <a:extLst>
              <a:ext uri="{FF2B5EF4-FFF2-40B4-BE49-F238E27FC236}">
                <a16:creationId xmlns:a16="http://schemas.microsoft.com/office/drawing/2014/main" id="{579A8D10-BC25-C34F-8F94-E55FD2372F35}"/>
              </a:ext>
            </a:extLst>
          </p:cNvPr>
          <p:cNvSpPr/>
          <p:nvPr/>
        </p:nvSpPr>
        <p:spPr>
          <a:xfrm>
            <a:off x="1524000" y="1460302"/>
            <a:ext cx="16499854" cy="487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ore-KR" b="1" dirty="0" err="1">
                <a:sym typeface="Wingdings" pitchFamily="2" charset="2"/>
              </a:rPr>
              <a:t>AdamP</a:t>
            </a:r>
            <a:endParaRPr lang="en-US" altLang="ko-Kore-KR" b="1" dirty="0"/>
          </a:p>
        </p:txBody>
      </p:sp>
      <p:sp>
        <p:nvSpPr>
          <p:cNvPr id="17" name="슬라이드 번호 개체 틀 4">
            <a:extLst>
              <a:ext uri="{FF2B5EF4-FFF2-40B4-BE49-F238E27FC236}">
                <a16:creationId xmlns:a16="http://schemas.microsoft.com/office/drawing/2014/main" id="{103780E0-235B-8749-9316-0B73604FDB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39179" y="13061191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42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19" name="Shape 222">
            <a:extLst>
              <a:ext uri="{FF2B5EF4-FFF2-40B4-BE49-F238E27FC236}">
                <a16:creationId xmlns:a16="http://schemas.microsoft.com/office/drawing/2014/main" id="{D46E4FB7-4E76-CA4B-A767-5E1E0DCE388B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4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20" name="Shape 223">
            <a:extLst>
              <a:ext uri="{FF2B5EF4-FFF2-40B4-BE49-F238E27FC236}">
                <a16:creationId xmlns:a16="http://schemas.microsoft.com/office/drawing/2014/main" id="{AB048E89-3329-E94A-9971-126D2453AE96}"/>
              </a:ext>
            </a:extLst>
          </p:cNvPr>
          <p:cNvSpPr/>
          <p:nvPr/>
        </p:nvSpPr>
        <p:spPr>
          <a:xfrm>
            <a:off x="20828000" y="2200124"/>
            <a:ext cx="2540000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R" altLang="en-US" dirty="0"/>
              <a:t>최적화 </a:t>
            </a:r>
            <a:r>
              <a:rPr lang="en-US" altLang="ko-KR" dirty="0"/>
              <a:t>[Optimization]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Shape 133">
                <a:extLst>
                  <a:ext uri="{FF2B5EF4-FFF2-40B4-BE49-F238E27FC236}">
                    <a16:creationId xmlns:a16="http://schemas.microsoft.com/office/drawing/2014/main" id="{AF1AFE7C-AA14-5E4C-8882-A058F05EC377}"/>
                  </a:ext>
                </a:extLst>
              </p:cNvPr>
              <p:cNvSpPr/>
              <p:nvPr/>
            </p:nvSpPr>
            <p:spPr>
              <a:xfrm>
                <a:off x="2045369" y="3580891"/>
                <a:ext cx="14582274" cy="8002575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12700" tIns="12700" rIns="12700" bIns="12700" anchor="t">
                <a:spAutoFit/>
              </a:bodyPr>
              <a:lstStyle/>
              <a:p>
                <a:pPr lvl="1" algn="just" latinLnBrk="1"/>
                <a:r>
                  <a:rPr lang="ko-Kore-KR" altLang="en-US" sz="40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한편 </a:t>
                </a:r>
                <a:r>
                  <a:rPr lang="en-US" altLang="ko-Kore-KR" sz="40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Adam</a:t>
                </a:r>
                <a:r>
                  <a:rPr lang="ko-Kore-KR" altLang="en-US" sz="40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에서 </a:t>
                </a:r>
                <a:r>
                  <a:rPr lang="en-US" altLang="ko-Kore-KR" sz="40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momentum</a:t>
                </a:r>
                <a:r>
                  <a:rPr lang="ko-Kore-KR" altLang="en-US" sz="40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부분은 업데이트는 빠르나 너무 </a:t>
                </a:r>
                <a:r>
                  <a:rPr lang="en-US" altLang="ko-Kore-KR" sz="40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Noam</a:t>
                </a:r>
                <a:r>
                  <a:rPr lang="ko-Kore-KR" altLang="en-US" sz="40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이 큰 단점이 있다</a:t>
                </a:r>
                <a:r>
                  <a:rPr lang="en-US" altLang="ko-Kore-KR" sz="40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!</a:t>
                </a:r>
              </a:p>
              <a:p>
                <a:pPr lvl="1" algn="just" latinLnBrk="1"/>
                <a:endParaRPr lang="en-US" altLang="ko-Kore-KR" sz="40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  <a:sym typeface="Wingdings" pitchFamily="2" charset="2"/>
                </a:endParaRPr>
              </a:p>
              <a:p>
                <a:pPr lvl="1" algn="just" latinLnBrk="1"/>
                <a:r>
                  <a:rPr lang="en-US" altLang="ko-Kore-KR" sz="4000" b="1" dirty="0">
                    <a:solidFill>
                      <a:srgbClr val="53585F"/>
                    </a:solidFill>
                    <a:latin typeface="Spoqa Han Sans Neo Bold" panose="020B0500000000000000" pitchFamily="34" charset="-128"/>
                    <a:ea typeface="Spoqa Han Sans Neo Bold" panose="020B0500000000000000" pitchFamily="34" charset="-128"/>
                    <a:sym typeface="Wingdings" pitchFamily="2" charset="2"/>
                  </a:rPr>
                  <a:t>P</a:t>
                </a:r>
                <a:r>
                  <a:rPr lang="en-US" altLang="ko-Kore-KR" sz="40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rojection</a:t>
                </a:r>
                <a:r>
                  <a:rPr lang="ko-Kore-KR" altLang="en-US" sz="40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을 하여 </a:t>
                </a:r>
                <a:r>
                  <a:rPr lang="en-US" altLang="ko-KR" sz="40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momentum-induced effective step size decreases </a:t>
                </a:r>
                <a:r>
                  <a:rPr lang="ko-KR" altLang="en-US" sz="4000" dirty="0" err="1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를</a:t>
                </a:r>
                <a:r>
                  <a:rPr lang="ko-KR" altLang="en-US" sz="40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 막자</a:t>
                </a:r>
                <a:r>
                  <a:rPr lang="en-US" altLang="ko-KR" sz="40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!</a:t>
                </a:r>
                <a:r>
                  <a:rPr lang="ko-KR" altLang="en-US" sz="40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 </a:t>
                </a:r>
                <a:endParaRPr lang="en-US" altLang="ko-Kore-KR" sz="40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  <a:sym typeface="Wingdings" pitchFamily="2" charset="2"/>
                </a:endParaRPr>
              </a:p>
              <a:p>
                <a:pPr lvl="1" algn="just" latinLnBrk="1"/>
                <a:endParaRPr lang="en-US" altLang="ko-Kore-KR" sz="40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  <a:sym typeface="Wingdings" pitchFamily="2" charset="2"/>
                </a:endParaRPr>
              </a:p>
              <a:p>
                <a:pPr lvl="1" algn="just" latinLnBrk="1"/>
                <a:r>
                  <a:rPr lang="en-US" altLang="ko-KR" sz="40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Projection</a:t>
                </a:r>
                <a:r>
                  <a:rPr lang="ko-KR" altLang="en-US" sz="4000" dirty="0" err="1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으로</a:t>
                </a:r>
                <a:r>
                  <a:rPr lang="ko-KR" altLang="en-US" sz="40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 </a:t>
                </a:r>
                <a:r>
                  <a:rPr lang="en-US" altLang="ko-KR" sz="40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radical </a:t>
                </a:r>
                <a:r>
                  <a:rPr lang="ko-KR" altLang="en-US" sz="40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한 부분 제거</a:t>
                </a:r>
                <a:r>
                  <a:rPr lang="en-US" altLang="ko-KR" sz="40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:</a:t>
                </a:r>
              </a:p>
              <a:p>
                <a:pPr lvl="1" algn="just" latinLnBrk="1"/>
                <a:endParaRPr lang="en-US" altLang="ko-KR" sz="4000" b="0" i="1" dirty="0">
                  <a:solidFill>
                    <a:srgbClr val="53585F"/>
                  </a:solidFill>
                  <a:latin typeface="Spoqa Han Sans Neo Bold" panose="020B0500000000000000" pitchFamily="34" charset="-128"/>
                  <a:ea typeface="Spoqa Han Sans Neo Bold" panose="020B0500000000000000" pitchFamily="34" charset="-128"/>
                  <a:sym typeface="Wingdings" pitchFamily="2" charset="2"/>
                </a:endParaRPr>
              </a:p>
              <a:p>
                <a:pPr lvl="1" algn="just" latinLnBrk="1"/>
                <a:r>
                  <a:rPr lang="en-US" altLang="ko-KR" sz="40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Update Rule:</a:t>
                </a:r>
              </a:p>
              <a:p>
                <a:pPr lvl="1" algn="just" latinLnBrk="1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ko-KR" sz="44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𝑝𝑟𝑜𝑗</m:t>
                      </m:r>
                      <m:r>
                        <a:rPr lang="en-US" altLang="ko-KR" sz="44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: </m:t>
                      </m:r>
                      <m:sSub>
                        <m:sSubPr>
                          <m:ctrlPr>
                            <a:rPr lang="en-US" altLang="ko-KR" sz="44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4400" b="0" i="0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Π</m:t>
                          </m:r>
                        </m:e>
                        <m:sub>
                          <m:r>
                            <a:rPr lang="en-US" altLang="ko-KR" sz="44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𝑤</m:t>
                          </m:r>
                        </m:sub>
                      </m:sSub>
                      <m:d>
                        <m:dPr>
                          <m:ctrlPr>
                            <a:rPr lang="en-US" altLang="ko-KR" sz="44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dPr>
                        <m:e>
                          <m:r>
                            <a:rPr lang="en-US" altLang="ko-KR" sz="44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𝑥</m:t>
                          </m:r>
                        </m:e>
                      </m:d>
                      <m:r>
                        <a:rPr lang="en-US" altLang="ko-KR" sz="44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≔</m:t>
                      </m:r>
                      <m:r>
                        <a:rPr lang="en-US" altLang="ko-KR" sz="44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𝑥</m:t>
                      </m:r>
                      <m:r>
                        <a:rPr lang="en-US" altLang="ko-KR" sz="44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 −</m:t>
                      </m:r>
                      <m:d>
                        <m:dPr>
                          <m:ctrlPr>
                            <a:rPr lang="en-US" altLang="ko-KR" sz="44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ko-KR" sz="44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ko-KR" sz="44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sz="44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altLang="ko-KR" sz="44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altLang="ko-KR" sz="44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𝑥</m:t>
                          </m:r>
                        </m:e>
                      </m:d>
                      <m:acc>
                        <m:accPr>
                          <m:chr m:val="̂"/>
                          <m:ctrlPr>
                            <a:rPr lang="en-US" altLang="ko-KR" sz="44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accPr>
                        <m:e>
                          <m:r>
                            <a:rPr lang="en-US" altLang="ko-KR" sz="44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𝑤</m:t>
                          </m:r>
                        </m:e>
                      </m:acc>
                    </m:oMath>
                  </m:oMathPara>
                </a14:m>
                <a:endParaRPr lang="en-US" altLang="ko-KR" sz="44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  <a:sym typeface="Wingdings" pitchFamily="2" charset="2"/>
                </a:endParaRPr>
              </a:p>
              <a:p>
                <a:pPr lvl="1" algn="ctr" latinLnBrk="1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ko-KR" sz="4400" i="1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𝑤</m:t>
                      </m:r>
                      <m:r>
                        <a:rPr lang="en-US" altLang="ko-KR" sz="44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←</m:t>
                      </m:r>
                      <m:r>
                        <a:rPr lang="en-US" altLang="ko-KR" sz="44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𝑤</m:t>
                      </m:r>
                      <m:r>
                        <a:rPr lang="en-US" altLang="ko-KR" sz="44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 −</m:t>
                      </m:r>
                      <m:r>
                        <a:rPr lang="en-US" altLang="ko-KR" sz="44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𝜂</m:t>
                      </m:r>
                      <m:sSub>
                        <m:sSubPr>
                          <m:ctrlPr>
                            <a:rPr lang="en-US" altLang="ko-KR" sz="44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sSubPr>
                        <m:e>
                          <m:r>
                            <a:rPr lang="en-US" altLang="ko-KR" sz="44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𝑞</m:t>
                          </m:r>
                        </m:e>
                        <m:sub>
                          <m:r>
                            <a:rPr lang="en-US" altLang="ko-KR" sz="44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altLang="ko-KR" sz="4400" b="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 Bold" panose="020B0500000000000000" pitchFamily="34" charset="-128"/>
                  <a:sym typeface="Wingdings" pitchFamily="2" charset="2"/>
                </a:endParaRPr>
              </a:p>
              <a:p>
                <a:pPr lvl="1" algn="ctr" latinLnBrk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44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ko-KR" sz="44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𝑞</m:t>
                        </m:r>
                      </m:e>
                      <m:sub>
                        <m:r>
                          <a:rPr lang="en-US" altLang="ko-KR" sz="44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𝑡</m:t>
                        </m:r>
                      </m:sub>
                    </m:sSub>
                    <m:r>
                      <a:rPr lang="en-US" altLang="ko-KR" sz="44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=</m:t>
                    </m:r>
                  </m:oMath>
                </a14:m>
                <a:r>
                  <a:rPr lang="en-US" altLang="ko-KR" sz="4400" dirty="0">
                    <a:solidFill>
                      <a:srgbClr val="53585F"/>
                    </a:solidFill>
                    <a:ea typeface="Spoqa Han Sans Neo Bold" panose="020B0500000000000000" pitchFamily="34" charset="-128"/>
                    <a:sym typeface="Wingdings" pitchFamily="2" charset="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44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440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" panose="020B0500000000000000" pitchFamily="34" charset="-128"/>
                            <a:sym typeface="Wingdings" pitchFamily="2" charset="2"/>
                          </a:rPr>
                          <m:t>Π</m:t>
                        </m:r>
                      </m:e>
                      <m:sub>
                        <m:sSub>
                          <m:sSubPr>
                            <m:ctrlPr>
                              <a:rPr lang="en-US" altLang="ko-KR" sz="4400" b="0" i="1" smtClean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altLang="ko-KR" sz="44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  <a:sym typeface="Wingdings" pitchFamily="2" charset="2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4400" b="0" i="1" smtClean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  <a:sym typeface="Wingdings" pitchFamily="2" charset="2"/>
                              </a:rPr>
                              <m:t>𝑡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altLang="ko-KR" sz="44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4400" b="0" i="1" smtClean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altLang="ko-KR" sz="4400" b="0" i="1" smtClean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  <a:sym typeface="Wingdings" pitchFamily="2" charset="2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ko-KR" sz="4400" b="0" i="1" smtClean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  <a:sym typeface="Wingdings" pitchFamily="2" charset="2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altLang="ko-KR" sz="44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 </m:t>
                    </m:r>
                    <m:r>
                      <a:rPr lang="en-US" altLang="ko-KR" sz="44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𝑖𝑓</m:t>
                    </m:r>
                    <m:func>
                      <m:funcPr>
                        <m:ctrlPr>
                          <a:rPr lang="en-US" altLang="ko-KR" sz="44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sz="4400" b="0" i="0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altLang="ko-KR" sz="4400" b="0" i="1" smtClean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  <a:sym typeface="Wingdings" pitchFamily="2" charset="2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sz="4400" b="0" i="1" smtClean="0">
                                    <a:solidFill>
                                      <a:srgbClr val="53585F"/>
                                    </a:solidFill>
                                    <a:latin typeface="Cambria Math" panose="02040503050406030204" pitchFamily="18" charset="0"/>
                                    <a:ea typeface="Spoqa Han Sans Neo Bold" panose="020B0500000000000000" pitchFamily="34" charset="-128"/>
                                    <a:sym typeface="Wingdings" pitchFamily="2" charset="2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4400" b="0" i="1" smtClean="0">
                                    <a:solidFill>
                                      <a:srgbClr val="53585F"/>
                                    </a:solidFill>
                                    <a:latin typeface="Cambria Math" panose="02040503050406030204" pitchFamily="18" charset="0"/>
                                    <a:ea typeface="Spoqa Han Sans Neo Bold" panose="020B0500000000000000" pitchFamily="34" charset="-128"/>
                                    <a:sym typeface="Wingdings" pitchFamily="2" charset="2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altLang="ko-KR" sz="4400" b="0" i="1" smtClean="0">
                                    <a:solidFill>
                                      <a:srgbClr val="53585F"/>
                                    </a:solidFill>
                                    <a:latin typeface="Cambria Math" panose="02040503050406030204" pitchFamily="18" charset="0"/>
                                    <a:ea typeface="Spoqa Han Sans Neo Bold" panose="020B0500000000000000" pitchFamily="34" charset="-128"/>
                                    <a:sym typeface="Wingdings" pitchFamily="2" charset="2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altLang="ko-KR" sz="4400" b="0" i="1" smtClean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  <a:sym typeface="Wingdings" pitchFamily="2" charset="2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altLang="ko-KR" sz="4400" b="0" i="1" smtClean="0">
                                    <a:solidFill>
                                      <a:srgbClr val="53585F"/>
                                    </a:solidFill>
                                    <a:latin typeface="Cambria Math" panose="02040503050406030204" pitchFamily="18" charset="0"/>
                                    <a:ea typeface="Spoqa Han Sans Neo Bold" panose="020B0500000000000000" pitchFamily="34" charset="-128"/>
                                    <a:sym typeface="Wingdings" pitchFamily="2" charset="2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4400" b="0" i="0" smtClean="0">
                                    <a:solidFill>
                                      <a:srgbClr val="53585F"/>
                                    </a:solidFill>
                                    <a:latin typeface="Cambria Math" panose="02040503050406030204" pitchFamily="18" charset="0"/>
                                    <a:ea typeface="Spoqa Han Sans Neo Bold" panose="020B0500000000000000" pitchFamily="34" charset="-128"/>
                                    <a:sym typeface="Wingdings" pitchFamily="2" charset="2"/>
                                  </a:rPr>
                                  <m:t>∇</m:t>
                                </m:r>
                              </m:e>
                              <m:sub>
                                <m:r>
                                  <a:rPr lang="en-US" altLang="ko-KR" sz="4400" b="0" i="1" smtClean="0">
                                    <a:solidFill>
                                      <a:srgbClr val="53585F"/>
                                    </a:solidFill>
                                    <a:latin typeface="Cambria Math" panose="02040503050406030204" pitchFamily="18" charset="0"/>
                                    <a:ea typeface="Spoqa Han Sans Neo Bold" panose="020B0500000000000000" pitchFamily="34" charset="-128"/>
                                    <a:sym typeface="Wingdings" pitchFamily="2" charset="2"/>
                                  </a:rPr>
                                  <m:t>𝑤</m:t>
                                </m:r>
                              </m:sub>
                            </m:sSub>
                            <m:r>
                              <a:rPr lang="en-US" altLang="ko-KR" sz="4400" b="0" i="1" smtClean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  <a:sym typeface="Wingdings" pitchFamily="2" charset="2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altLang="ko-KR" sz="4400" b="0" i="1" smtClean="0">
                                    <a:solidFill>
                                      <a:srgbClr val="53585F"/>
                                    </a:solidFill>
                                    <a:latin typeface="Cambria Math" panose="02040503050406030204" pitchFamily="18" charset="0"/>
                                    <a:ea typeface="Spoqa Han Sans Neo Bold" panose="020B0500000000000000" pitchFamily="34" charset="-128"/>
                                    <a:sym typeface="Wingdings" pitchFamily="2" charset="2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ko-KR" sz="4400" b="0" i="1" smtClean="0">
                                        <a:solidFill>
                                          <a:srgbClr val="53585F"/>
                                        </a:solidFill>
                                        <a:latin typeface="Cambria Math" panose="02040503050406030204" pitchFamily="18" charset="0"/>
                                        <a:ea typeface="Spoqa Han Sans Neo Bold" panose="020B0500000000000000" pitchFamily="34" charset="-128"/>
                                        <a:sym typeface="Wingdings" pitchFamily="2" charset="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4400" b="0" i="1" smtClean="0">
                                        <a:solidFill>
                                          <a:srgbClr val="53585F"/>
                                        </a:solidFill>
                                        <a:latin typeface="Cambria Math" panose="02040503050406030204" pitchFamily="18" charset="0"/>
                                        <a:ea typeface="Spoqa Han Sans Neo Bold" panose="020B0500000000000000" pitchFamily="34" charset="-128"/>
                                        <a:sym typeface="Wingdings" pitchFamily="2" charset="2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4400" b="0" i="1" smtClean="0">
                                        <a:solidFill>
                                          <a:srgbClr val="53585F"/>
                                        </a:solidFill>
                                        <a:latin typeface="Cambria Math" panose="02040503050406030204" pitchFamily="18" charset="0"/>
                                        <a:ea typeface="Spoqa Han Sans Neo Bold" panose="020B0500000000000000" pitchFamily="34" charset="-128"/>
                                        <a:sym typeface="Wingdings" pitchFamily="2" charset="2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</m:func>
                    <m:r>
                      <a:rPr lang="en-US" altLang="ko-KR" sz="44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&lt;</m:t>
                    </m:r>
                    <m:f>
                      <m:fPr>
                        <m:ctrlPr>
                          <a:rPr lang="en-US" altLang="ko-KR" sz="44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</m:ctrlPr>
                      </m:fPr>
                      <m:num>
                        <m:r>
                          <a:rPr lang="en-US" altLang="ko-KR" sz="44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𝛿</m:t>
                        </m:r>
                      </m:num>
                      <m:den>
                        <m:r>
                          <a:rPr lang="en-US" altLang="ko-KR" sz="44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√</m:t>
                        </m:r>
                        <m:func>
                          <m:funcPr>
                            <m:ctrlPr>
                              <a:rPr lang="en-US" altLang="ko-KR" sz="4400" b="0" i="1" smtClean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  <a:sym typeface="Wingdings" pitchFamily="2" charset="2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ko-KR" sz="4400" b="0" i="0" smtClean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  <a:sym typeface="Wingdings" pitchFamily="2" charset="2"/>
                              </a:rPr>
                              <m:t>dim</m:t>
                            </m:r>
                          </m:fName>
                          <m:e>
                            <m:r>
                              <a:rPr lang="en-US" altLang="ko-KR" sz="4400" b="0" i="1" smtClean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  <a:sym typeface="Wingdings" pitchFamily="2" charset="2"/>
                              </a:rPr>
                              <m:t>(</m:t>
                            </m:r>
                            <m:r>
                              <a:rPr lang="en-US" altLang="ko-KR" sz="4400" b="0" i="1" smtClean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  <a:sym typeface="Wingdings" pitchFamily="2" charset="2"/>
                              </a:rPr>
                              <m:t>𝑤</m:t>
                            </m:r>
                            <m:r>
                              <a:rPr lang="en-US" altLang="ko-KR" sz="4400" b="0" i="1" smtClean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  <a:sym typeface="Wingdings" pitchFamily="2" charset="2"/>
                              </a:rPr>
                              <m:t>)</m:t>
                            </m:r>
                          </m:e>
                        </m:func>
                      </m:den>
                    </m:f>
                    <m:r>
                      <a:rPr lang="en-US" altLang="ko-KR" sz="44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 </m:t>
                    </m:r>
                    <m:r>
                      <a:rPr lang="en-US" altLang="ko-KR" sz="44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𝑒𝑙𝑠𝑒</m:t>
                    </m:r>
                    <m:r>
                      <a:rPr lang="en-US" altLang="ko-KR" sz="44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 </m:t>
                    </m:r>
                    <m:sSub>
                      <m:sSubPr>
                        <m:ctrlPr>
                          <a:rPr lang="en-US" altLang="ko-KR" sz="44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ko-KR" sz="44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𝑝</m:t>
                        </m:r>
                      </m:e>
                      <m:sub>
                        <m:r>
                          <a:rPr lang="en-US" altLang="ko-KR" sz="44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𝑡</m:t>
                        </m:r>
                      </m:sub>
                    </m:sSub>
                  </m:oMath>
                </a14:m>
                <a:endParaRPr lang="en-US" altLang="ko-KR" sz="44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  <a:sym typeface="Wingdings" pitchFamily="2" charset="2"/>
                </a:endParaRPr>
              </a:p>
            </p:txBody>
          </p:sp>
        </mc:Choice>
        <mc:Fallback xmlns="">
          <p:sp>
            <p:nvSpPr>
              <p:cNvPr id="32" name="Shape 133">
                <a:extLst>
                  <a:ext uri="{FF2B5EF4-FFF2-40B4-BE49-F238E27FC236}">
                    <a16:creationId xmlns:a16="http://schemas.microsoft.com/office/drawing/2014/main" id="{AF1AFE7C-AA14-5E4C-8882-A058F05EC3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5369" y="3580891"/>
                <a:ext cx="14582274" cy="8002575"/>
              </a:xfrm>
              <a:prstGeom prst="rect">
                <a:avLst/>
              </a:prstGeom>
              <a:blipFill>
                <a:blip r:embed="rId6"/>
                <a:stretch>
                  <a:fillRect t="-1741" r="-2002" b="-1266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="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그림 1">
            <a:extLst>
              <a:ext uri="{FF2B5EF4-FFF2-40B4-BE49-F238E27FC236}">
                <a16:creationId xmlns:a16="http://schemas.microsoft.com/office/drawing/2014/main" id="{FEC5B998-1AE7-024B-9470-B48139FEA9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548697" y="3095080"/>
            <a:ext cx="5735697" cy="5355129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DFD4D8B1-2C59-454E-B661-84183D0332C1}"/>
              </a:ext>
            </a:extLst>
          </p:cNvPr>
          <p:cNvSpPr/>
          <p:nvPr/>
        </p:nvSpPr>
        <p:spPr>
          <a:xfrm>
            <a:off x="2962415" y="13267104"/>
            <a:ext cx="1602469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ore-KR" dirty="0" err="1">
                <a:solidFill>
                  <a:srgbClr val="222222"/>
                </a:solidFill>
                <a:latin typeface="Arial" panose="020B0604020202020204" pitchFamily="34" charset="0"/>
              </a:rPr>
              <a:t>Heo</a:t>
            </a:r>
            <a:r>
              <a:rPr lang="en" altLang="ko-Kore-KR" dirty="0">
                <a:solidFill>
                  <a:srgbClr val="222222"/>
                </a:solidFill>
                <a:latin typeface="Arial" panose="020B0604020202020204" pitchFamily="34" charset="0"/>
              </a:rPr>
              <a:t>, </a:t>
            </a:r>
            <a:r>
              <a:rPr lang="en" altLang="ko-Kore-KR" dirty="0" err="1">
                <a:solidFill>
                  <a:srgbClr val="222222"/>
                </a:solidFill>
                <a:latin typeface="Arial" panose="020B0604020202020204" pitchFamily="34" charset="0"/>
              </a:rPr>
              <a:t>Byeongho</a:t>
            </a:r>
            <a:r>
              <a:rPr lang="en" altLang="ko-Kore-KR" dirty="0">
                <a:solidFill>
                  <a:srgbClr val="222222"/>
                </a:solidFill>
                <a:latin typeface="Arial" panose="020B0604020202020204" pitchFamily="34" charset="0"/>
              </a:rPr>
              <a:t>, et al. "</a:t>
            </a:r>
            <a:r>
              <a:rPr lang="en" altLang="ko-Kore-KR" dirty="0" err="1">
                <a:solidFill>
                  <a:srgbClr val="222222"/>
                </a:solidFill>
                <a:latin typeface="Arial" panose="020B0604020202020204" pitchFamily="34" charset="0"/>
              </a:rPr>
              <a:t>AdamP</a:t>
            </a:r>
            <a:r>
              <a:rPr lang="en" altLang="ko-Kore-KR" dirty="0">
                <a:solidFill>
                  <a:srgbClr val="222222"/>
                </a:solidFill>
                <a:latin typeface="Arial" panose="020B0604020202020204" pitchFamily="34" charset="0"/>
              </a:rPr>
              <a:t>: Slowing down the slowdown for momentum optimizers on scale-invariant weights." </a:t>
            </a:r>
            <a:r>
              <a:rPr lang="en" altLang="ko-Kore-KR" i="1" dirty="0" err="1">
                <a:solidFill>
                  <a:srgbClr val="222222"/>
                </a:solidFill>
                <a:latin typeface="Arial" panose="020B0604020202020204" pitchFamily="34" charset="0"/>
              </a:rPr>
              <a:t>arXiv</a:t>
            </a:r>
            <a:r>
              <a:rPr lang="en" altLang="ko-Kore-KR" i="1" dirty="0">
                <a:solidFill>
                  <a:srgbClr val="222222"/>
                </a:solidFill>
                <a:latin typeface="Arial" panose="020B0604020202020204" pitchFamily="34" charset="0"/>
              </a:rPr>
              <a:t> preprint arXiv:2006.08217</a:t>
            </a:r>
            <a:r>
              <a:rPr lang="en" altLang="ko-Kore-KR" dirty="0">
                <a:solidFill>
                  <a:srgbClr val="222222"/>
                </a:solidFill>
                <a:latin typeface="Arial" panose="020B0604020202020204" pitchFamily="34" charset="0"/>
              </a:rPr>
              <a:t> (2020).</a:t>
            </a:r>
            <a:endParaRPr lang="ko-Kore-KR" altLang="en-US" dirty="0"/>
          </a:p>
        </p:txBody>
      </p:sp>
      <p:pic>
        <p:nvPicPr>
          <p:cNvPr id="18" name="momentum95" descr="momentum95">
            <a:hlinkClick r:id="" action="ppaction://media"/>
            <a:extLst>
              <a:ext uri="{FF2B5EF4-FFF2-40B4-BE49-F238E27FC236}">
                <a16:creationId xmlns:a16="http://schemas.microsoft.com/office/drawing/2014/main" id="{9E62FF57-9D7B-3542-B33A-D645C42B626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6940463" y="40803"/>
            <a:ext cx="3665133" cy="3054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55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334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224">
            <a:extLst>
              <a:ext uri="{FF2B5EF4-FFF2-40B4-BE49-F238E27FC236}">
                <a16:creationId xmlns:a16="http://schemas.microsoft.com/office/drawing/2014/main" id="{579A8D10-BC25-C34F-8F94-E55FD2372F35}"/>
              </a:ext>
            </a:extLst>
          </p:cNvPr>
          <p:cNvSpPr/>
          <p:nvPr/>
        </p:nvSpPr>
        <p:spPr>
          <a:xfrm>
            <a:off x="1524000" y="1460302"/>
            <a:ext cx="16499854" cy="487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ore-KR" b="1" dirty="0" err="1">
                <a:sym typeface="Wingdings" pitchFamily="2" charset="2"/>
              </a:rPr>
              <a:t>AdamP</a:t>
            </a:r>
            <a:endParaRPr lang="en-US" altLang="ko-Kore-KR" b="1" dirty="0"/>
          </a:p>
        </p:txBody>
      </p:sp>
      <p:sp>
        <p:nvSpPr>
          <p:cNvPr id="17" name="슬라이드 번호 개체 틀 4">
            <a:extLst>
              <a:ext uri="{FF2B5EF4-FFF2-40B4-BE49-F238E27FC236}">
                <a16:creationId xmlns:a16="http://schemas.microsoft.com/office/drawing/2014/main" id="{103780E0-235B-8749-9316-0B73604FDB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39179" y="13061191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43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19" name="Shape 222">
            <a:extLst>
              <a:ext uri="{FF2B5EF4-FFF2-40B4-BE49-F238E27FC236}">
                <a16:creationId xmlns:a16="http://schemas.microsoft.com/office/drawing/2014/main" id="{D46E4FB7-4E76-CA4B-A767-5E1E0DCE388B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4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20" name="Shape 223">
            <a:extLst>
              <a:ext uri="{FF2B5EF4-FFF2-40B4-BE49-F238E27FC236}">
                <a16:creationId xmlns:a16="http://schemas.microsoft.com/office/drawing/2014/main" id="{AB048E89-3329-E94A-9971-126D2453AE96}"/>
              </a:ext>
            </a:extLst>
          </p:cNvPr>
          <p:cNvSpPr/>
          <p:nvPr/>
        </p:nvSpPr>
        <p:spPr>
          <a:xfrm>
            <a:off x="20828000" y="2200124"/>
            <a:ext cx="2540000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R" altLang="en-US" dirty="0"/>
              <a:t>최적화 </a:t>
            </a:r>
            <a:r>
              <a:rPr lang="en-US" altLang="ko-KR" dirty="0"/>
              <a:t>[Optimization]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Shape 133">
                <a:extLst>
                  <a:ext uri="{FF2B5EF4-FFF2-40B4-BE49-F238E27FC236}">
                    <a16:creationId xmlns:a16="http://schemas.microsoft.com/office/drawing/2014/main" id="{AF1AFE7C-AA14-5E4C-8882-A058F05EC377}"/>
                  </a:ext>
                </a:extLst>
              </p:cNvPr>
              <p:cNvSpPr/>
              <p:nvPr/>
            </p:nvSpPr>
            <p:spPr>
              <a:xfrm>
                <a:off x="1524000" y="3580891"/>
                <a:ext cx="16024697" cy="3139706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12700" tIns="12700" rIns="12700" bIns="12700" anchor="t">
                <a:spAutoFit/>
              </a:bodyPr>
              <a:lstStyle/>
              <a:p>
                <a:pPr lvl="1" algn="just" latinLnBrk="1"/>
                <a:r>
                  <a:rPr lang="en-US" altLang="ko-KR" sz="4400" b="0" i="1" dirty="0">
                    <a:solidFill>
                      <a:srgbClr val="53585F"/>
                    </a:solidFill>
                    <a:latin typeface="Spoqa Han Sans Neo Bold" panose="020B0500000000000000" pitchFamily="34" charset="-128"/>
                    <a:ea typeface="Spoqa Han Sans Neo Bold" panose="020B0500000000000000" pitchFamily="34" charset="-128"/>
                    <a:sym typeface="Wingdings" pitchFamily="2" charset="2"/>
                  </a:rPr>
                  <a:t>Update </a:t>
                </a:r>
                <a:r>
                  <a:rPr lang="en-US" altLang="ko-KR" sz="4400" i="1" dirty="0">
                    <a:solidFill>
                      <a:srgbClr val="53585F"/>
                    </a:solidFill>
                    <a:latin typeface="Spoqa Han Sans Neo Bold" panose="020B0500000000000000" pitchFamily="34" charset="-128"/>
                    <a:ea typeface="Spoqa Han Sans Neo Bold" panose="020B0500000000000000" pitchFamily="34" charset="-128"/>
                    <a:sym typeface="Wingdings" pitchFamily="2" charset="2"/>
                  </a:rPr>
                  <a:t>Rule:</a:t>
                </a:r>
              </a:p>
              <a:p>
                <a:pPr lvl="1" algn="just" latinLnBrk="1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ko-KR" sz="44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𝑝𝑟𝑜𝑗</m:t>
                      </m:r>
                      <m:r>
                        <a:rPr lang="en-US" altLang="ko-KR" sz="44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: </m:t>
                      </m:r>
                      <m:sSub>
                        <m:sSubPr>
                          <m:ctrlPr>
                            <a:rPr lang="en-US" altLang="ko-KR" sz="44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4400" b="0" i="0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Π</m:t>
                          </m:r>
                        </m:e>
                        <m:sub>
                          <m:r>
                            <a:rPr lang="en-US" altLang="ko-KR" sz="44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𝑤</m:t>
                          </m:r>
                        </m:sub>
                      </m:sSub>
                      <m:d>
                        <m:dPr>
                          <m:ctrlPr>
                            <a:rPr lang="en-US" altLang="ko-KR" sz="44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dPr>
                        <m:e>
                          <m:r>
                            <a:rPr lang="en-US" altLang="ko-KR" sz="44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𝑥</m:t>
                          </m:r>
                        </m:e>
                      </m:d>
                      <m:r>
                        <a:rPr lang="en-US" altLang="ko-KR" sz="44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≔</m:t>
                      </m:r>
                      <m:r>
                        <a:rPr lang="en-US" altLang="ko-KR" sz="44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𝑥</m:t>
                      </m:r>
                      <m:r>
                        <a:rPr lang="en-US" altLang="ko-KR" sz="44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 −</m:t>
                      </m:r>
                      <m:d>
                        <m:dPr>
                          <m:ctrlPr>
                            <a:rPr lang="en-US" altLang="ko-KR" sz="44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ko-KR" sz="44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ko-KR" sz="44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sz="44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altLang="ko-KR" sz="44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altLang="ko-KR" sz="44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𝑥</m:t>
                          </m:r>
                        </m:e>
                      </m:d>
                      <m:acc>
                        <m:accPr>
                          <m:chr m:val="̂"/>
                          <m:ctrlPr>
                            <a:rPr lang="en-US" altLang="ko-KR" sz="44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accPr>
                        <m:e>
                          <m:r>
                            <a:rPr lang="en-US" altLang="ko-KR" sz="44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𝑤</m:t>
                          </m:r>
                        </m:e>
                      </m:acc>
                    </m:oMath>
                  </m:oMathPara>
                </a14:m>
                <a:endParaRPr lang="en-US" altLang="ko-KR" sz="44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  <a:sym typeface="Wingdings" pitchFamily="2" charset="2"/>
                </a:endParaRPr>
              </a:p>
              <a:p>
                <a:pPr lvl="1" algn="ctr" latinLnBrk="1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ko-KR" sz="4400" i="1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𝑤</m:t>
                      </m:r>
                      <m:r>
                        <a:rPr lang="en-US" altLang="ko-KR" sz="44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←</m:t>
                      </m:r>
                      <m:r>
                        <a:rPr lang="en-US" altLang="ko-KR" sz="44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𝑤</m:t>
                      </m:r>
                      <m:r>
                        <a:rPr lang="en-US" altLang="ko-KR" sz="44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 −</m:t>
                      </m:r>
                      <m:r>
                        <a:rPr lang="en-US" altLang="ko-KR" sz="44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𝜂</m:t>
                      </m:r>
                      <m:sSub>
                        <m:sSubPr>
                          <m:ctrlPr>
                            <a:rPr lang="en-US" altLang="ko-KR" sz="44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sSubPr>
                        <m:e>
                          <m:r>
                            <a:rPr lang="en-US" altLang="ko-KR" sz="44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𝑞</m:t>
                          </m:r>
                        </m:e>
                        <m:sub>
                          <m:r>
                            <a:rPr lang="en-US" altLang="ko-KR" sz="44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altLang="ko-KR" sz="4400" b="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 Bold" panose="020B0500000000000000" pitchFamily="34" charset="-128"/>
                  <a:sym typeface="Wingdings" pitchFamily="2" charset="2"/>
                </a:endParaRPr>
              </a:p>
              <a:p>
                <a:pPr lvl="1" algn="ctr" latinLnBrk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44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ko-KR" sz="44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𝑞</m:t>
                        </m:r>
                      </m:e>
                      <m:sub>
                        <m:r>
                          <a:rPr lang="en-US" altLang="ko-KR" sz="44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𝑡</m:t>
                        </m:r>
                      </m:sub>
                    </m:sSub>
                    <m:r>
                      <a:rPr lang="en-US" altLang="ko-KR" sz="44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=</m:t>
                    </m:r>
                  </m:oMath>
                </a14:m>
                <a:r>
                  <a:rPr lang="en-US" altLang="ko-KR" sz="4400" dirty="0">
                    <a:solidFill>
                      <a:srgbClr val="53585F"/>
                    </a:solidFill>
                    <a:ea typeface="Spoqa Han Sans Neo Bold" panose="020B0500000000000000" pitchFamily="34" charset="-128"/>
                    <a:sym typeface="Wingdings" pitchFamily="2" charset="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44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440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" panose="020B0500000000000000" pitchFamily="34" charset="-128"/>
                            <a:sym typeface="Wingdings" pitchFamily="2" charset="2"/>
                          </a:rPr>
                          <m:t>Π</m:t>
                        </m:r>
                      </m:e>
                      <m:sub>
                        <m:sSub>
                          <m:sSubPr>
                            <m:ctrlPr>
                              <a:rPr lang="en-US" altLang="ko-KR" sz="4400" b="0" i="1" smtClean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altLang="ko-KR" sz="44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  <a:sym typeface="Wingdings" pitchFamily="2" charset="2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4400" b="0" i="1" smtClean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  <a:sym typeface="Wingdings" pitchFamily="2" charset="2"/>
                              </a:rPr>
                              <m:t>𝑡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altLang="ko-KR" sz="44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4400" b="0" i="1" smtClean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altLang="ko-KR" sz="4400" b="0" i="1" smtClean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  <a:sym typeface="Wingdings" pitchFamily="2" charset="2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ko-KR" sz="4400" b="0" i="1" smtClean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  <a:sym typeface="Wingdings" pitchFamily="2" charset="2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altLang="ko-KR" sz="44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 </m:t>
                    </m:r>
                    <m:r>
                      <a:rPr lang="en-US" altLang="ko-KR" sz="44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𝑖𝑓</m:t>
                    </m:r>
                    <m:func>
                      <m:funcPr>
                        <m:ctrlPr>
                          <a:rPr lang="en-US" altLang="ko-KR" sz="44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sz="4400" b="0" i="0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altLang="ko-KR" sz="4400" b="0" i="1" smtClean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  <a:sym typeface="Wingdings" pitchFamily="2" charset="2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sz="4400" b="0" i="1" smtClean="0">
                                    <a:solidFill>
                                      <a:srgbClr val="53585F"/>
                                    </a:solidFill>
                                    <a:latin typeface="Cambria Math" panose="02040503050406030204" pitchFamily="18" charset="0"/>
                                    <a:ea typeface="Spoqa Han Sans Neo Bold" panose="020B0500000000000000" pitchFamily="34" charset="-128"/>
                                    <a:sym typeface="Wingdings" pitchFamily="2" charset="2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4400" b="0" i="1" smtClean="0">
                                    <a:solidFill>
                                      <a:srgbClr val="53585F"/>
                                    </a:solidFill>
                                    <a:latin typeface="Cambria Math" panose="02040503050406030204" pitchFamily="18" charset="0"/>
                                    <a:ea typeface="Spoqa Han Sans Neo Bold" panose="020B0500000000000000" pitchFamily="34" charset="-128"/>
                                    <a:sym typeface="Wingdings" pitchFamily="2" charset="2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altLang="ko-KR" sz="4400" b="0" i="1" smtClean="0">
                                    <a:solidFill>
                                      <a:srgbClr val="53585F"/>
                                    </a:solidFill>
                                    <a:latin typeface="Cambria Math" panose="02040503050406030204" pitchFamily="18" charset="0"/>
                                    <a:ea typeface="Spoqa Han Sans Neo Bold" panose="020B0500000000000000" pitchFamily="34" charset="-128"/>
                                    <a:sym typeface="Wingdings" pitchFamily="2" charset="2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altLang="ko-KR" sz="4400" b="0" i="1" smtClean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  <a:sym typeface="Wingdings" pitchFamily="2" charset="2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altLang="ko-KR" sz="4400" b="0" i="1" smtClean="0">
                                    <a:solidFill>
                                      <a:srgbClr val="53585F"/>
                                    </a:solidFill>
                                    <a:latin typeface="Cambria Math" panose="02040503050406030204" pitchFamily="18" charset="0"/>
                                    <a:ea typeface="Spoqa Han Sans Neo Bold" panose="020B0500000000000000" pitchFamily="34" charset="-128"/>
                                    <a:sym typeface="Wingdings" pitchFamily="2" charset="2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4400" b="0" i="0" smtClean="0">
                                    <a:solidFill>
                                      <a:srgbClr val="53585F"/>
                                    </a:solidFill>
                                    <a:latin typeface="Cambria Math" panose="02040503050406030204" pitchFamily="18" charset="0"/>
                                    <a:ea typeface="Spoqa Han Sans Neo Bold" panose="020B0500000000000000" pitchFamily="34" charset="-128"/>
                                    <a:sym typeface="Wingdings" pitchFamily="2" charset="2"/>
                                  </a:rPr>
                                  <m:t>∇</m:t>
                                </m:r>
                              </m:e>
                              <m:sub>
                                <m:r>
                                  <a:rPr lang="en-US" altLang="ko-KR" sz="4400" b="0" i="1" smtClean="0">
                                    <a:solidFill>
                                      <a:srgbClr val="53585F"/>
                                    </a:solidFill>
                                    <a:latin typeface="Cambria Math" panose="02040503050406030204" pitchFamily="18" charset="0"/>
                                    <a:ea typeface="Spoqa Han Sans Neo Bold" panose="020B0500000000000000" pitchFamily="34" charset="-128"/>
                                    <a:sym typeface="Wingdings" pitchFamily="2" charset="2"/>
                                  </a:rPr>
                                  <m:t>𝑤</m:t>
                                </m:r>
                              </m:sub>
                            </m:sSub>
                            <m:r>
                              <a:rPr lang="en-US" altLang="ko-KR" sz="4400" b="0" i="1" smtClean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  <a:sym typeface="Wingdings" pitchFamily="2" charset="2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altLang="ko-KR" sz="4400" b="0" i="1" smtClean="0">
                                    <a:solidFill>
                                      <a:srgbClr val="53585F"/>
                                    </a:solidFill>
                                    <a:latin typeface="Cambria Math" panose="02040503050406030204" pitchFamily="18" charset="0"/>
                                    <a:ea typeface="Spoqa Han Sans Neo Bold" panose="020B0500000000000000" pitchFamily="34" charset="-128"/>
                                    <a:sym typeface="Wingdings" pitchFamily="2" charset="2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ko-KR" sz="4400" b="0" i="1" smtClean="0">
                                        <a:solidFill>
                                          <a:srgbClr val="53585F"/>
                                        </a:solidFill>
                                        <a:latin typeface="Cambria Math" panose="02040503050406030204" pitchFamily="18" charset="0"/>
                                        <a:ea typeface="Spoqa Han Sans Neo Bold" panose="020B0500000000000000" pitchFamily="34" charset="-128"/>
                                        <a:sym typeface="Wingdings" pitchFamily="2" charset="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4400" b="0" i="1" smtClean="0">
                                        <a:solidFill>
                                          <a:srgbClr val="53585F"/>
                                        </a:solidFill>
                                        <a:latin typeface="Cambria Math" panose="02040503050406030204" pitchFamily="18" charset="0"/>
                                        <a:ea typeface="Spoqa Han Sans Neo Bold" panose="020B0500000000000000" pitchFamily="34" charset="-128"/>
                                        <a:sym typeface="Wingdings" pitchFamily="2" charset="2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4400" b="0" i="1" smtClean="0">
                                        <a:solidFill>
                                          <a:srgbClr val="53585F"/>
                                        </a:solidFill>
                                        <a:latin typeface="Cambria Math" panose="02040503050406030204" pitchFamily="18" charset="0"/>
                                        <a:ea typeface="Spoqa Han Sans Neo Bold" panose="020B0500000000000000" pitchFamily="34" charset="-128"/>
                                        <a:sym typeface="Wingdings" pitchFamily="2" charset="2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</m:func>
                    <m:r>
                      <a:rPr lang="en-US" altLang="ko-KR" sz="44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&lt;</m:t>
                    </m:r>
                    <m:f>
                      <m:fPr>
                        <m:ctrlPr>
                          <a:rPr lang="en-US" altLang="ko-KR" sz="44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</m:ctrlPr>
                      </m:fPr>
                      <m:num>
                        <m:r>
                          <a:rPr lang="en-US" altLang="ko-KR" sz="44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𝛿</m:t>
                        </m:r>
                      </m:num>
                      <m:den>
                        <m:r>
                          <a:rPr lang="en-US" altLang="ko-KR" sz="44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√</m:t>
                        </m:r>
                        <m:func>
                          <m:funcPr>
                            <m:ctrlPr>
                              <a:rPr lang="en-US" altLang="ko-KR" sz="4400" b="0" i="1" smtClean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  <a:sym typeface="Wingdings" pitchFamily="2" charset="2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ko-KR" sz="4400" b="0" i="0" smtClean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  <a:sym typeface="Wingdings" pitchFamily="2" charset="2"/>
                              </a:rPr>
                              <m:t>dim</m:t>
                            </m:r>
                          </m:fName>
                          <m:e>
                            <m:r>
                              <a:rPr lang="en-US" altLang="ko-KR" sz="4400" b="0" i="1" smtClean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  <a:sym typeface="Wingdings" pitchFamily="2" charset="2"/>
                              </a:rPr>
                              <m:t>(</m:t>
                            </m:r>
                            <m:r>
                              <a:rPr lang="en-US" altLang="ko-KR" sz="4400" b="0" i="1" smtClean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  <a:sym typeface="Wingdings" pitchFamily="2" charset="2"/>
                              </a:rPr>
                              <m:t>𝑤</m:t>
                            </m:r>
                            <m:r>
                              <a:rPr lang="en-US" altLang="ko-KR" sz="4400" b="0" i="1" smtClean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  <a:sym typeface="Wingdings" pitchFamily="2" charset="2"/>
                              </a:rPr>
                              <m:t>)</m:t>
                            </m:r>
                          </m:e>
                        </m:func>
                      </m:den>
                    </m:f>
                    <m:r>
                      <a:rPr lang="en-US" altLang="ko-KR" sz="44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 </m:t>
                    </m:r>
                    <m:r>
                      <a:rPr lang="en-US" altLang="ko-KR" sz="44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𝑒𝑙𝑠𝑒</m:t>
                    </m:r>
                    <m:r>
                      <a:rPr lang="en-US" altLang="ko-KR" sz="44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 </m:t>
                    </m:r>
                    <m:sSub>
                      <m:sSubPr>
                        <m:ctrlPr>
                          <a:rPr lang="en-US" altLang="ko-KR" sz="44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ko-KR" sz="44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𝑝</m:t>
                        </m:r>
                      </m:e>
                      <m:sub>
                        <m:r>
                          <a:rPr lang="en-US" altLang="ko-KR" sz="44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𝑡</m:t>
                        </m:r>
                      </m:sub>
                    </m:sSub>
                  </m:oMath>
                </a14:m>
                <a:endParaRPr lang="en-US" altLang="ko-KR" sz="44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  <a:sym typeface="Wingdings" pitchFamily="2" charset="2"/>
                </a:endParaRPr>
              </a:p>
            </p:txBody>
          </p:sp>
        </mc:Choice>
        <mc:Fallback xmlns="">
          <p:sp>
            <p:nvSpPr>
              <p:cNvPr id="32" name="Shape 133">
                <a:extLst>
                  <a:ext uri="{FF2B5EF4-FFF2-40B4-BE49-F238E27FC236}">
                    <a16:creationId xmlns:a16="http://schemas.microsoft.com/office/drawing/2014/main" id="{AF1AFE7C-AA14-5E4C-8882-A058F05EC3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0" y="3580891"/>
                <a:ext cx="16024697" cy="3139706"/>
              </a:xfrm>
              <a:prstGeom prst="rect">
                <a:avLst/>
              </a:prstGeom>
              <a:blipFill>
                <a:blip r:embed="rId4"/>
                <a:stretch>
                  <a:fillRect t="-4839" b="-5242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a14="http://schemas.microsoft.com/office/drawing/2010/main" xmlns=""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그림 1">
            <a:extLst>
              <a:ext uri="{FF2B5EF4-FFF2-40B4-BE49-F238E27FC236}">
                <a16:creationId xmlns:a16="http://schemas.microsoft.com/office/drawing/2014/main" id="{FEC5B998-1AE7-024B-9470-B48139FEA9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48697" y="3095080"/>
            <a:ext cx="5735697" cy="535512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99EE563-1A69-BE40-8083-2184649A23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96148" y="7029215"/>
            <a:ext cx="9329074" cy="5723358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EF243ACC-DD42-AF49-9A6A-4C2B2D5B58ED}"/>
              </a:ext>
            </a:extLst>
          </p:cNvPr>
          <p:cNvSpPr/>
          <p:nvPr/>
        </p:nvSpPr>
        <p:spPr>
          <a:xfrm>
            <a:off x="2697720" y="12907322"/>
            <a:ext cx="1602469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ore-KR" dirty="0" err="1">
                <a:solidFill>
                  <a:srgbClr val="222222"/>
                </a:solidFill>
                <a:latin typeface="Arial" panose="020B0604020202020204" pitchFamily="34" charset="0"/>
              </a:rPr>
              <a:t>Heo</a:t>
            </a:r>
            <a:r>
              <a:rPr lang="en" altLang="ko-Kore-KR" dirty="0">
                <a:solidFill>
                  <a:srgbClr val="222222"/>
                </a:solidFill>
                <a:latin typeface="Arial" panose="020B0604020202020204" pitchFamily="34" charset="0"/>
              </a:rPr>
              <a:t>, </a:t>
            </a:r>
            <a:r>
              <a:rPr lang="en" altLang="ko-Kore-KR" dirty="0" err="1">
                <a:solidFill>
                  <a:srgbClr val="222222"/>
                </a:solidFill>
                <a:latin typeface="Arial" panose="020B0604020202020204" pitchFamily="34" charset="0"/>
              </a:rPr>
              <a:t>Byeongho</a:t>
            </a:r>
            <a:r>
              <a:rPr lang="en" altLang="ko-Kore-KR" dirty="0">
                <a:solidFill>
                  <a:srgbClr val="222222"/>
                </a:solidFill>
                <a:latin typeface="Arial" panose="020B0604020202020204" pitchFamily="34" charset="0"/>
              </a:rPr>
              <a:t>, et al. "</a:t>
            </a:r>
            <a:r>
              <a:rPr lang="en" altLang="ko-Kore-KR" dirty="0" err="1">
                <a:solidFill>
                  <a:srgbClr val="222222"/>
                </a:solidFill>
                <a:latin typeface="Arial" panose="020B0604020202020204" pitchFamily="34" charset="0"/>
              </a:rPr>
              <a:t>AdamP</a:t>
            </a:r>
            <a:r>
              <a:rPr lang="en" altLang="ko-Kore-KR" dirty="0">
                <a:solidFill>
                  <a:srgbClr val="222222"/>
                </a:solidFill>
                <a:latin typeface="Arial" panose="020B0604020202020204" pitchFamily="34" charset="0"/>
              </a:rPr>
              <a:t>: Slowing down the slowdown for momentum optimizers on scale-invariant weights." </a:t>
            </a:r>
            <a:r>
              <a:rPr lang="en" altLang="ko-Kore-KR" i="1" dirty="0" err="1">
                <a:solidFill>
                  <a:srgbClr val="222222"/>
                </a:solidFill>
                <a:latin typeface="Arial" panose="020B0604020202020204" pitchFamily="34" charset="0"/>
              </a:rPr>
              <a:t>arXiv</a:t>
            </a:r>
            <a:r>
              <a:rPr lang="en" altLang="ko-Kore-KR" i="1" dirty="0">
                <a:solidFill>
                  <a:srgbClr val="222222"/>
                </a:solidFill>
                <a:latin typeface="Arial" panose="020B0604020202020204" pitchFamily="34" charset="0"/>
              </a:rPr>
              <a:t> preprint arXiv:2006.08217</a:t>
            </a:r>
            <a:r>
              <a:rPr lang="en" altLang="ko-Kore-KR" dirty="0">
                <a:solidFill>
                  <a:srgbClr val="222222"/>
                </a:solidFill>
                <a:latin typeface="Arial" panose="020B0604020202020204" pitchFamily="34" charset="0"/>
              </a:rPr>
              <a:t> (2020).</a:t>
            </a:r>
            <a:endParaRPr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87331548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224">
            <a:extLst>
              <a:ext uri="{FF2B5EF4-FFF2-40B4-BE49-F238E27FC236}">
                <a16:creationId xmlns:a16="http://schemas.microsoft.com/office/drawing/2014/main" id="{579A8D10-BC25-C34F-8F94-E55FD2372F35}"/>
              </a:ext>
            </a:extLst>
          </p:cNvPr>
          <p:cNvSpPr/>
          <p:nvPr/>
        </p:nvSpPr>
        <p:spPr>
          <a:xfrm>
            <a:off x="1524000" y="1460302"/>
            <a:ext cx="16499854" cy="487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ore-KR" b="1" dirty="0">
                <a:sym typeface="Wingdings" pitchFamily="2" charset="2"/>
              </a:rPr>
              <a:t>SGD</a:t>
            </a:r>
            <a:r>
              <a:rPr lang="ko-Kore-KR" altLang="en-US" b="1" dirty="0">
                <a:sym typeface="Wingdings" pitchFamily="2" charset="2"/>
              </a:rPr>
              <a:t> </a:t>
            </a:r>
            <a:r>
              <a:rPr lang="en-US" altLang="ko-Kore-KR" b="1" dirty="0">
                <a:sym typeface="Wingdings" pitchFamily="2" charset="2"/>
              </a:rPr>
              <a:t>Optimizer</a:t>
            </a:r>
            <a:r>
              <a:rPr lang="ko-Kore-KR" altLang="en-US" b="1" dirty="0">
                <a:sym typeface="Wingdings" pitchFamily="2" charset="2"/>
              </a:rPr>
              <a:t>들 비교</a:t>
            </a:r>
            <a:endParaRPr lang="en-US" altLang="ko-Kore-KR" b="1" dirty="0"/>
          </a:p>
        </p:txBody>
      </p:sp>
      <p:sp>
        <p:nvSpPr>
          <p:cNvPr id="17" name="슬라이드 번호 개체 틀 4">
            <a:extLst>
              <a:ext uri="{FF2B5EF4-FFF2-40B4-BE49-F238E27FC236}">
                <a16:creationId xmlns:a16="http://schemas.microsoft.com/office/drawing/2014/main" id="{103780E0-235B-8749-9316-0B73604FDB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39179" y="13061191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44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19" name="Shape 222">
            <a:extLst>
              <a:ext uri="{FF2B5EF4-FFF2-40B4-BE49-F238E27FC236}">
                <a16:creationId xmlns:a16="http://schemas.microsoft.com/office/drawing/2014/main" id="{D46E4FB7-4E76-CA4B-A767-5E1E0DCE388B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4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20" name="Shape 223">
            <a:extLst>
              <a:ext uri="{FF2B5EF4-FFF2-40B4-BE49-F238E27FC236}">
                <a16:creationId xmlns:a16="http://schemas.microsoft.com/office/drawing/2014/main" id="{AB048E89-3329-E94A-9971-126D2453AE96}"/>
              </a:ext>
            </a:extLst>
          </p:cNvPr>
          <p:cNvSpPr/>
          <p:nvPr/>
        </p:nvSpPr>
        <p:spPr>
          <a:xfrm>
            <a:off x="20828000" y="2200124"/>
            <a:ext cx="2540000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R" altLang="en-US" dirty="0"/>
              <a:t>최적화 </a:t>
            </a:r>
            <a:r>
              <a:rPr lang="en-US" altLang="ko-KR" dirty="0"/>
              <a:t>[Optimization]</a:t>
            </a:r>
            <a:endParaRPr lang="ko-KR" altLang="en-US" dirty="0"/>
          </a:p>
        </p:txBody>
      </p:sp>
      <p:pic>
        <p:nvPicPr>
          <p:cNvPr id="19458" name="Picture 2">
            <a:extLst>
              <a:ext uri="{FF2B5EF4-FFF2-40B4-BE49-F238E27FC236}">
                <a16:creationId xmlns:a16="http://schemas.microsoft.com/office/drawing/2014/main" id="{775C5EAE-2FE2-A442-980D-C5B94A8AAD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9927" y="4456403"/>
            <a:ext cx="7874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0" name="Picture 4">
            <a:extLst>
              <a:ext uri="{FF2B5EF4-FFF2-40B4-BE49-F238E27FC236}">
                <a16:creationId xmlns:a16="http://schemas.microsoft.com/office/drawing/2014/main" id="{DC01150E-6D7F-0E4C-8139-86E5EAEA6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2472" y="4456403"/>
            <a:ext cx="7874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B75CA21E-FF00-AF43-9C7A-B09B36ED151F}"/>
              </a:ext>
            </a:extLst>
          </p:cNvPr>
          <p:cNvSpPr/>
          <p:nvPr/>
        </p:nvSpPr>
        <p:spPr>
          <a:xfrm>
            <a:off x="7830717" y="10687569"/>
            <a:ext cx="43604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ore-KR" altLang="en-US" dirty="0"/>
              <a:t>https://cs231n.github.io/neural-networks-3/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E1750F-2595-1E4E-92A4-C435B27046A8}"/>
              </a:ext>
            </a:extLst>
          </p:cNvPr>
          <p:cNvSpPr txBox="1"/>
          <p:nvPr/>
        </p:nvSpPr>
        <p:spPr>
          <a:xfrm>
            <a:off x="2808919" y="11424701"/>
            <a:ext cx="1270251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kumimoji="1" lang="ko-Kore-KR" altLang="en-US" sz="48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모멘텀 기반이 빠르지만</a:t>
            </a:r>
            <a:r>
              <a:rPr kumimoji="1" lang="en-US" altLang="ko-Kore-KR" sz="48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 overshoot </a:t>
            </a:r>
            <a:r>
              <a:rPr kumimoji="1" lang="ko-Kore-KR" altLang="en-US" sz="48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되는 현상</a:t>
            </a:r>
            <a:r>
              <a:rPr kumimoji="1" lang="en-US" altLang="ko-Kore-KR" sz="48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!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kumimoji="1" lang="ko-Kore-KR" altLang="en-US" sz="48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단순 </a:t>
            </a:r>
            <a:r>
              <a:rPr kumimoji="1" lang="en-US" altLang="ko-Kore-KR" sz="48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SGD</a:t>
            </a:r>
            <a:r>
              <a:rPr kumimoji="1" lang="ko-Kore-KR" altLang="en-US" sz="48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는 </a:t>
            </a:r>
            <a:r>
              <a:rPr kumimoji="1" lang="en-US" altLang="ko-Kore-KR" sz="48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Saddle point</a:t>
            </a:r>
            <a:r>
              <a:rPr kumimoji="1" lang="ko-Kore-KR" altLang="en-US" sz="48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를 탈출 못했다</a:t>
            </a:r>
            <a:r>
              <a:rPr kumimoji="1" lang="en-US" altLang="ko-Kore-KR" sz="48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.</a:t>
            </a:r>
            <a:endParaRPr kumimoji="1" lang="ko-Kore-KR" altLang="en-US" sz="4800" dirty="0"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6240186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19">
            <a:extLst>
              <a:ext uri="{FF2B5EF4-FFF2-40B4-BE49-F238E27FC236}">
                <a16:creationId xmlns:a16="http://schemas.microsoft.com/office/drawing/2014/main" id="{D9A90743-360F-9F47-81AC-6C2ED2F39B42}"/>
              </a:ext>
            </a:extLst>
          </p:cNvPr>
          <p:cNvSpPr/>
          <p:nvPr/>
        </p:nvSpPr>
        <p:spPr>
          <a:xfrm>
            <a:off x="2413000" y="3689648"/>
            <a:ext cx="17526000" cy="24878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algn="r">
              <a:defRPr sz="7500" spc="-75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ore-KR" altLang="en-US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딥러닝을 위한 최적화</a:t>
            </a:r>
            <a:endParaRPr b="1" dirty="0">
              <a:latin typeface="SpoqaHanSans-Bold" panose="020B0500000000000000" pitchFamily="34" charset="-128"/>
              <a:ea typeface="SpoqaHanSans-Bold" panose="020B0500000000000000" pitchFamily="34" charset="-128"/>
            </a:endParaRPr>
          </a:p>
          <a:p>
            <a:pPr algn="r">
              <a:defRPr sz="4000" spc="-3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-US" altLang="ko-KR" b="1" dirty="0">
              <a:solidFill>
                <a:srgbClr val="ED234B"/>
              </a:solidFill>
              <a:latin typeface="SpoqaHanSans-Bold" panose="020B0500000000000000" pitchFamily="34" charset="-128"/>
              <a:ea typeface="SpoqaHanSans-Bold" panose="020B0500000000000000" pitchFamily="34" charset="-128"/>
            </a:endParaRPr>
          </a:p>
          <a:p>
            <a:pPr algn="r">
              <a:defRPr sz="4000" spc="-3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b="1" dirty="0">
                <a:solidFill>
                  <a:srgbClr val="ED234B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6. </a:t>
            </a:r>
            <a:r>
              <a:rPr lang="en-US" altLang="ko-KR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Learning rate scheduler</a:t>
            </a:r>
            <a:endParaRPr lang="ko-KR" altLang="en-US" b="1" dirty="0">
              <a:latin typeface="SpoqaHanSans-Bold" panose="020B0500000000000000" pitchFamily="34" charset="-128"/>
              <a:ea typeface="SpoqaHanSans-Bold" panose="020B0500000000000000" pitchFamily="34" charset="-128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A639319-AC48-A94C-AE92-228E87EFF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45</a:t>
            </a:fld>
            <a:endParaRPr kumimoji="1" lang="ko-Kore-KR" altLang="en-US" sz="150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3938835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224">
            <a:extLst>
              <a:ext uri="{FF2B5EF4-FFF2-40B4-BE49-F238E27FC236}">
                <a16:creationId xmlns:a16="http://schemas.microsoft.com/office/drawing/2014/main" id="{579A8D10-BC25-C34F-8F94-E55FD2372F35}"/>
              </a:ext>
            </a:extLst>
          </p:cNvPr>
          <p:cNvSpPr/>
          <p:nvPr/>
        </p:nvSpPr>
        <p:spPr>
          <a:xfrm>
            <a:off x="1524000" y="1460302"/>
            <a:ext cx="16499854" cy="487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ore-KR" b="1" dirty="0">
                <a:sym typeface="Wingdings" pitchFamily="2" charset="2"/>
              </a:rPr>
              <a:t>Learning rate decay</a:t>
            </a:r>
            <a:endParaRPr lang="en-US" altLang="ko-Kore-KR" b="1" dirty="0"/>
          </a:p>
        </p:txBody>
      </p:sp>
      <p:sp>
        <p:nvSpPr>
          <p:cNvPr id="17" name="슬라이드 번호 개체 틀 4">
            <a:extLst>
              <a:ext uri="{FF2B5EF4-FFF2-40B4-BE49-F238E27FC236}">
                <a16:creationId xmlns:a16="http://schemas.microsoft.com/office/drawing/2014/main" id="{103780E0-235B-8749-9316-0B73604FDB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39179" y="13061191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46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19" name="Shape 222">
            <a:extLst>
              <a:ext uri="{FF2B5EF4-FFF2-40B4-BE49-F238E27FC236}">
                <a16:creationId xmlns:a16="http://schemas.microsoft.com/office/drawing/2014/main" id="{D46E4FB7-4E76-CA4B-A767-5E1E0DCE388B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4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20" name="Shape 223">
            <a:extLst>
              <a:ext uri="{FF2B5EF4-FFF2-40B4-BE49-F238E27FC236}">
                <a16:creationId xmlns:a16="http://schemas.microsoft.com/office/drawing/2014/main" id="{AB048E89-3329-E94A-9971-126D2453AE96}"/>
              </a:ext>
            </a:extLst>
          </p:cNvPr>
          <p:cNvSpPr/>
          <p:nvPr/>
        </p:nvSpPr>
        <p:spPr>
          <a:xfrm>
            <a:off x="20828000" y="2200124"/>
            <a:ext cx="2540000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R" altLang="en-US" dirty="0"/>
              <a:t>최적화 </a:t>
            </a:r>
            <a:r>
              <a:rPr lang="en-US" altLang="ko-KR" dirty="0"/>
              <a:t>[Optimization]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75CA21E-FF00-AF43-9C7A-B09B36ED151F}"/>
              </a:ext>
            </a:extLst>
          </p:cNvPr>
          <p:cNvSpPr/>
          <p:nvPr/>
        </p:nvSpPr>
        <p:spPr>
          <a:xfrm>
            <a:off x="7830717" y="12876525"/>
            <a:ext cx="43604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ore-KR" altLang="en-US" dirty="0"/>
              <a:t>https://cs231n.github.io/neural-networks-3/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E1750F-2595-1E4E-92A4-C435B27046A8}"/>
              </a:ext>
            </a:extLst>
          </p:cNvPr>
          <p:cNvSpPr txBox="1"/>
          <p:nvPr/>
        </p:nvSpPr>
        <p:spPr>
          <a:xfrm>
            <a:off x="2551549" y="3951905"/>
            <a:ext cx="17344590" cy="82176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kumimoji="1" lang="en-US" altLang="ko-Kore-KR" sz="48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ML</a:t>
            </a:r>
            <a:r>
              <a:rPr kumimoji="1" lang="ko-Kore-KR" altLang="en-US" sz="48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을 학습할 때</a:t>
            </a:r>
            <a:r>
              <a:rPr kumimoji="1" lang="en-US" altLang="ko-Kore-KR" sz="48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 learning rate</a:t>
            </a:r>
            <a:r>
              <a:rPr kumimoji="1" lang="ko-Kore-KR" altLang="en-US" sz="48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를 줄이는 </a:t>
            </a:r>
            <a:r>
              <a:rPr kumimoji="1" lang="en-US" altLang="ko-Kore-KR" sz="48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(decay</a:t>
            </a:r>
            <a:r>
              <a:rPr kumimoji="1" lang="en-US" altLang="ko-KR" sz="48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) </a:t>
            </a:r>
            <a:r>
              <a:rPr kumimoji="1" lang="ko-KR" altLang="en-US" sz="48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등의 </a:t>
            </a:r>
            <a:r>
              <a:rPr kumimoji="1" lang="ko-KR" altLang="en-US" sz="4800" dirty="0" err="1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하이퍼</a:t>
            </a:r>
            <a:r>
              <a:rPr kumimoji="1" lang="ko-KR" altLang="en-US" sz="48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</a:t>
            </a:r>
            <a:r>
              <a:rPr kumimoji="1" lang="ko-KR" altLang="en-US" sz="4800" dirty="0" err="1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파라미터</a:t>
            </a:r>
            <a:r>
              <a:rPr kumimoji="1" lang="ko-KR" altLang="en-US" sz="48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튜닝은 </a:t>
            </a:r>
            <a:r>
              <a:rPr kumimoji="1" lang="en-US" altLang="ko-Kore-KR" sz="48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ML</a:t>
            </a:r>
            <a:r>
              <a:rPr kumimoji="1" lang="ko-Kore-KR" altLang="en-US" sz="48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모델의 성능</a:t>
            </a:r>
            <a:r>
              <a:rPr kumimoji="1" lang="en-US" altLang="ko-Kore-KR" sz="48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&amp; </a:t>
            </a:r>
            <a:r>
              <a:rPr kumimoji="1" lang="ko-Kore-KR" altLang="en-US" sz="48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학습 속도를 높일 수 있다</a:t>
            </a:r>
            <a:r>
              <a:rPr kumimoji="1" lang="en-US" altLang="ko-Kore-KR" sz="48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</a:t>
            </a:r>
            <a:r>
              <a:rPr kumimoji="1" lang="en-US" altLang="ko-KR" sz="48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!</a:t>
            </a:r>
            <a:endParaRPr kumimoji="1" lang="en-US" altLang="ko-Kore-KR" sz="4800" dirty="0"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endParaRPr kumimoji="1" lang="en-US" altLang="ko-Kore-KR" sz="4800" dirty="0"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endParaRPr kumimoji="1" lang="en-US" altLang="ko-Kore-KR" sz="4800" dirty="0">
              <a:latin typeface="Spoqa Han Sans Neo" panose="020B0500000000000000" pitchFamily="34" charset="-128"/>
              <a:ea typeface="Spoqa Han Sans Neo" panose="020B0500000000000000" pitchFamily="34" charset="-128"/>
              <a:sym typeface="Wingdings" pitchFamily="2" charset="2"/>
            </a:endParaRPr>
          </a:p>
          <a:p>
            <a:r>
              <a:rPr kumimoji="1" lang="en-US" altLang="ko-KR" sz="48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1. </a:t>
            </a:r>
            <a:r>
              <a:rPr kumimoji="1" lang="ko-Kore-KR" altLang="en-US" sz="48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앞에 이야기한 </a:t>
            </a:r>
            <a:r>
              <a:rPr kumimoji="1" lang="en-US" altLang="ko-Kore-KR" sz="48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adaptive learning rate </a:t>
            </a:r>
            <a:r>
              <a:rPr kumimoji="1" lang="ko-Kore-KR" altLang="en-US" sz="48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을 사용하는 </a:t>
            </a:r>
            <a:r>
              <a:rPr kumimoji="1" lang="en-US" altLang="ko-Kore-KR" sz="48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optimizer </a:t>
            </a:r>
            <a:r>
              <a:rPr kumimoji="1" lang="en-US" altLang="ko-KR" sz="48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(</a:t>
            </a:r>
            <a:r>
              <a:rPr kumimoji="1" lang="en-US" altLang="ko-KR" sz="4800" dirty="0" err="1"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AdaGrad</a:t>
            </a:r>
            <a:r>
              <a:rPr kumimoji="1" lang="en-US" altLang="ko-KR" sz="48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, </a:t>
            </a:r>
            <a:r>
              <a:rPr kumimoji="1" lang="en-US" altLang="ko-KR" sz="4800" dirty="0" err="1"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RMSProp</a:t>
            </a:r>
            <a:r>
              <a:rPr kumimoji="1" lang="en-US" altLang="ko-KR" sz="48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, Adam, </a:t>
            </a:r>
            <a:r>
              <a:rPr kumimoji="1" lang="en-US" altLang="ko-KR" sz="4800" dirty="0" err="1"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AdamP</a:t>
            </a:r>
            <a:r>
              <a:rPr kumimoji="1" lang="en-US" altLang="ko-KR" sz="48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)</a:t>
            </a:r>
            <a:r>
              <a:rPr kumimoji="1" lang="ko-KR" altLang="en-US" sz="4800" dirty="0" err="1"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를</a:t>
            </a:r>
            <a:r>
              <a:rPr kumimoji="1" lang="ko-KR" altLang="en-US" sz="48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 사용하는 방법</a:t>
            </a:r>
            <a:endParaRPr kumimoji="1" lang="en-US" altLang="ko-Kore-KR" sz="4800" dirty="0">
              <a:latin typeface="Spoqa Han Sans Neo" panose="020B0500000000000000" pitchFamily="34" charset="-128"/>
              <a:ea typeface="Spoqa Han Sans Neo" panose="020B0500000000000000" pitchFamily="34" charset="-128"/>
              <a:sym typeface="Wingdings" pitchFamily="2" charset="2"/>
            </a:endParaRPr>
          </a:p>
          <a:p>
            <a:endParaRPr kumimoji="1" lang="en-US" altLang="ko-Kore-KR" sz="4800" dirty="0">
              <a:latin typeface="Spoqa Han Sans Neo" panose="020B0500000000000000" pitchFamily="34" charset="-128"/>
              <a:ea typeface="Spoqa Han Sans Neo" panose="020B0500000000000000" pitchFamily="34" charset="-128"/>
              <a:sym typeface="Wingdings" pitchFamily="2" charset="2"/>
            </a:endParaRPr>
          </a:p>
          <a:p>
            <a:r>
              <a:rPr kumimoji="1" lang="en-US" altLang="ko-KR" sz="48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2. Learning rate schedule</a:t>
            </a:r>
            <a:r>
              <a:rPr kumimoji="1" lang="ko-KR" altLang="en-US" sz="48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을 통해 직접 </a:t>
            </a:r>
            <a:r>
              <a:rPr kumimoji="1" lang="en-US" altLang="ko-KR" sz="48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learning rate</a:t>
            </a:r>
            <a:r>
              <a:rPr kumimoji="1" lang="ko-KR" altLang="en-US" sz="48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을 조절하는 방법이 있다</a:t>
            </a:r>
            <a:r>
              <a:rPr kumimoji="1" lang="en-US" altLang="ko-KR" sz="48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.</a:t>
            </a:r>
            <a:endParaRPr kumimoji="1" lang="en-US" altLang="ko-Kore-KR" sz="4800" dirty="0">
              <a:latin typeface="Spoqa Han Sans Neo" panose="020B0500000000000000" pitchFamily="34" charset="-128"/>
              <a:ea typeface="Spoqa Han Sans Neo" panose="020B0500000000000000" pitchFamily="34" charset="-128"/>
              <a:sym typeface="Wingdings" pitchFamily="2" charset="2"/>
            </a:endParaRPr>
          </a:p>
          <a:p>
            <a:endParaRPr kumimoji="1" lang="en-US" altLang="ko-Kore-KR" sz="4800" dirty="0">
              <a:latin typeface="Spoqa Han Sans Neo" panose="020B0500000000000000" pitchFamily="34" charset="-128"/>
              <a:ea typeface="Spoqa Han Sans Neo" panose="020B0500000000000000" pitchFamily="34" charset="-128"/>
              <a:sym typeface="Wingdings" pitchFamily="2" charset="2"/>
            </a:endParaRPr>
          </a:p>
          <a:p>
            <a:endParaRPr kumimoji="1" lang="en-US" altLang="ko-Kore-KR" sz="4800" dirty="0"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3885018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224">
            <a:extLst>
              <a:ext uri="{FF2B5EF4-FFF2-40B4-BE49-F238E27FC236}">
                <a16:creationId xmlns:a16="http://schemas.microsoft.com/office/drawing/2014/main" id="{579A8D10-BC25-C34F-8F94-E55FD2372F35}"/>
              </a:ext>
            </a:extLst>
          </p:cNvPr>
          <p:cNvSpPr/>
          <p:nvPr/>
        </p:nvSpPr>
        <p:spPr>
          <a:xfrm>
            <a:off x="1524000" y="1460302"/>
            <a:ext cx="16499854" cy="487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ore-KR" b="1" dirty="0">
                <a:sym typeface="Wingdings" pitchFamily="2" charset="2"/>
              </a:rPr>
              <a:t>Learning rate decay</a:t>
            </a:r>
            <a:endParaRPr lang="en-US" altLang="ko-Kore-KR" b="1" dirty="0"/>
          </a:p>
        </p:txBody>
      </p:sp>
      <p:sp>
        <p:nvSpPr>
          <p:cNvPr id="17" name="슬라이드 번호 개체 틀 4">
            <a:extLst>
              <a:ext uri="{FF2B5EF4-FFF2-40B4-BE49-F238E27FC236}">
                <a16:creationId xmlns:a16="http://schemas.microsoft.com/office/drawing/2014/main" id="{103780E0-235B-8749-9316-0B73604FDB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39179" y="13061191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47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19" name="Shape 222">
            <a:extLst>
              <a:ext uri="{FF2B5EF4-FFF2-40B4-BE49-F238E27FC236}">
                <a16:creationId xmlns:a16="http://schemas.microsoft.com/office/drawing/2014/main" id="{D46E4FB7-4E76-CA4B-A767-5E1E0DCE388B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4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20" name="Shape 223">
            <a:extLst>
              <a:ext uri="{FF2B5EF4-FFF2-40B4-BE49-F238E27FC236}">
                <a16:creationId xmlns:a16="http://schemas.microsoft.com/office/drawing/2014/main" id="{AB048E89-3329-E94A-9971-126D2453AE96}"/>
              </a:ext>
            </a:extLst>
          </p:cNvPr>
          <p:cNvSpPr/>
          <p:nvPr/>
        </p:nvSpPr>
        <p:spPr>
          <a:xfrm>
            <a:off x="20828000" y="2200124"/>
            <a:ext cx="2540000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R" altLang="en-US" dirty="0"/>
              <a:t>최적화 </a:t>
            </a:r>
            <a:r>
              <a:rPr lang="en-US" altLang="ko-KR" dirty="0"/>
              <a:t>[Optimization]</a:t>
            </a:r>
            <a:endParaRPr lang="ko-KR" altLang="en-US" dirty="0"/>
          </a:p>
        </p:txBody>
      </p:sp>
      <p:pic>
        <p:nvPicPr>
          <p:cNvPr id="23554" name="Picture 2">
            <a:extLst>
              <a:ext uri="{FF2B5EF4-FFF2-40B4-BE49-F238E27FC236}">
                <a16:creationId xmlns:a16="http://schemas.microsoft.com/office/drawing/2014/main" id="{04B64B0D-9F2F-C649-936B-83C13754AF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3253289"/>
            <a:ext cx="16499854" cy="6581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1D2DB88E-0BA8-FA4F-9B43-D10C05F49195}"/>
              </a:ext>
            </a:extLst>
          </p:cNvPr>
          <p:cNvSpPr/>
          <p:nvPr/>
        </p:nvSpPr>
        <p:spPr>
          <a:xfrm>
            <a:off x="6025777" y="13188488"/>
            <a:ext cx="91941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ore-KR" altLang="en-US" dirty="0"/>
              <a:t>https://www.deeplearningwizard.com/deep_learning/boosting_models_pytorch/lr_scheduling/</a:t>
            </a:r>
          </a:p>
        </p:txBody>
      </p:sp>
    </p:spTree>
    <p:extLst>
      <p:ext uri="{BB962C8B-B14F-4D97-AF65-F5344CB8AC3E}">
        <p14:creationId xmlns:p14="http://schemas.microsoft.com/office/powerpoint/2010/main" val="307011907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224">
            <a:extLst>
              <a:ext uri="{FF2B5EF4-FFF2-40B4-BE49-F238E27FC236}">
                <a16:creationId xmlns:a16="http://schemas.microsoft.com/office/drawing/2014/main" id="{579A8D10-BC25-C34F-8F94-E55FD2372F35}"/>
              </a:ext>
            </a:extLst>
          </p:cNvPr>
          <p:cNvSpPr/>
          <p:nvPr/>
        </p:nvSpPr>
        <p:spPr>
          <a:xfrm>
            <a:off x="1524000" y="1460302"/>
            <a:ext cx="16499854" cy="487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ore-KR" b="1" dirty="0">
                <a:sym typeface="Wingdings" pitchFamily="2" charset="2"/>
              </a:rPr>
              <a:t>Learning rate schedules</a:t>
            </a:r>
            <a:endParaRPr lang="en-US" altLang="ko-Kore-KR" b="1" dirty="0"/>
          </a:p>
        </p:txBody>
      </p:sp>
      <p:sp>
        <p:nvSpPr>
          <p:cNvPr id="17" name="슬라이드 번호 개체 틀 4">
            <a:extLst>
              <a:ext uri="{FF2B5EF4-FFF2-40B4-BE49-F238E27FC236}">
                <a16:creationId xmlns:a16="http://schemas.microsoft.com/office/drawing/2014/main" id="{103780E0-235B-8749-9316-0B73604FDB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39179" y="13061191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48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19" name="Shape 222">
            <a:extLst>
              <a:ext uri="{FF2B5EF4-FFF2-40B4-BE49-F238E27FC236}">
                <a16:creationId xmlns:a16="http://schemas.microsoft.com/office/drawing/2014/main" id="{D46E4FB7-4E76-CA4B-A767-5E1E0DCE388B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4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20" name="Shape 223">
            <a:extLst>
              <a:ext uri="{FF2B5EF4-FFF2-40B4-BE49-F238E27FC236}">
                <a16:creationId xmlns:a16="http://schemas.microsoft.com/office/drawing/2014/main" id="{AB048E89-3329-E94A-9971-126D2453AE96}"/>
              </a:ext>
            </a:extLst>
          </p:cNvPr>
          <p:cNvSpPr/>
          <p:nvPr/>
        </p:nvSpPr>
        <p:spPr>
          <a:xfrm>
            <a:off x="20828000" y="2200124"/>
            <a:ext cx="2540000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R" altLang="en-US" dirty="0"/>
              <a:t>최적화 </a:t>
            </a:r>
            <a:r>
              <a:rPr lang="en-US" altLang="ko-KR" dirty="0"/>
              <a:t>[Optimization]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0E1750F-2595-1E4E-92A4-C435B27046A8}"/>
                  </a:ext>
                </a:extLst>
              </p:cNvPr>
              <p:cNvSpPr txBox="1"/>
              <p:nvPr/>
            </p:nvSpPr>
            <p:spPr>
              <a:xfrm>
                <a:off x="2595091" y="3928927"/>
                <a:ext cx="17344590" cy="95531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kumimoji="1" lang="ko-Kore-KR" altLang="en-US" sz="4800" dirty="0"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에포크 기준 </a:t>
                </a:r>
                <a:r>
                  <a:rPr kumimoji="1" lang="en-US" altLang="ko-Kore-KR" sz="4800" dirty="0"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decay </a:t>
                </a:r>
              </a:p>
              <a:p>
                <a:pPr marL="1142942" lvl="1" indent="-685800">
                  <a:buFont typeface="Arial" panose="020B0604020202020204" pitchFamily="34" charset="0"/>
                  <a:buChar char="•"/>
                </a:pPr>
                <a:endParaRPr kumimoji="1" lang="en-US" altLang="ko-KR" sz="4800" dirty="0">
                  <a:latin typeface="Spoqa Han Sans Neo" panose="020B0500000000000000" pitchFamily="34" charset="-128"/>
                  <a:ea typeface="Spoqa Han Sans Neo" panose="020B0500000000000000" pitchFamily="34" charset="-128"/>
                  <a:sym typeface="Wingdings" pitchFamily="2" charset="2"/>
                </a:endParaRPr>
              </a:p>
              <a:p>
                <a:pPr lvl="1"/>
                <a:r>
                  <a:rPr kumimoji="1" lang="en-US" altLang="ko-KR" sz="4800" dirty="0"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: </a:t>
                </a:r>
                <a:r>
                  <a:rPr kumimoji="1" lang="ko-KR" altLang="en-US" sz="4800" dirty="0"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시간 기준</a:t>
                </a:r>
                <a:r>
                  <a:rPr kumimoji="1" lang="en-US" altLang="ko-KR" sz="4800" dirty="0"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(time-based)</a:t>
                </a:r>
                <a:r>
                  <a:rPr kumimoji="1" lang="ko-KR" altLang="en-US" sz="4800" dirty="0"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이라고도 한다</a:t>
                </a:r>
                <a:r>
                  <a:rPr kumimoji="1" lang="en-US" altLang="ko-KR" sz="4800" dirty="0"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.</a:t>
                </a:r>
              </a:p>
              <a:p>
                <a:pPr marL="1142942" lvl="1" indent="-685800">
                  <a:buFont typeface="Arial" panose="020B0604020202020204" pitchFamily="34" charset="0"/>
                  <a:buChar char="•"/>
                </a:pPr>
                <a:endParaRPr kumimoji="1" lang="en-US" altLang="ko-KR" sz="4800" dirty="0">
                  <a:latin typeface="Spoqa Han Sans Neo" panose="020B0500000000000000" pitchFamily="34" charset="-128"/>
                  <a:ea typeface="Spoqa Han Sans Neo" panose="020B0500000000000000" pitchFamily="34" charset="-128"/>
                  <a:sym typeface="Wingdings" pitchFamily="2" charset="2"/>
                </a:endParaRPr>
              </a:p>
              <a:p>
                <a:pPr lvl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ko-KR" sz="4800" b="0" i="0" smtClean="0"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lr</m:t>
                      </m:r>
                      <m:r>
                        <a:rPr kumimoji="1" lang="en-US" altLang="ko-KR" sz="4800" b="0" i="0" smtClean="0"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←</m:t>
                      </m:r>
                      <m:r>
                        <m:rPr>
                          <m:sty m:val="p"/>
                        </m:rPr>
                        <a:rPr kumimoji="1" lang="en-US" altLang="ko-KR" sz="4800" b="0" i="0" smtClean="0"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lr</m:t>
                      </m:r>
                      <m:r>
                        <a:rPr kumimoji="1" lang="en-US" altLang="ko-KR" sz="4800" b="0" i="0" smtClean="0"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 ∗</m:t>
                      </m:r>
                      <m:f>
                        <m:fPr>
                          <m:ctrlPr>
                            <a:rPr kumimoji="1" lang="en-US" altLang="ko-KR" sz="4800" i="1" smtClean="0"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fPr>
                        <m:num>
                          <m:r>
                            <a:rPr kumimoji="1" lang="en-US" altLang="ko-KR" sz="4800" b="0" i="0" smtClean="0"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ko-KR" sz="4800" b="0" i="0" smtClean="0"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(1+</m:t>
                          </m:r>
                          <m:r>
                            <m:rPr>
                              <m:sty m:val="p"/>
                            </m:rPr>
                            <a:rPr kumimoji="1" lang="en-US" altLang="ko-KR" sz="4800" b="0" i="0" smtClean="0"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decay</m:t>
                          </m:r>
                          <m:r>
                            <a:rPr kumimoji="1" lang="en-US" altLang="ko-KR" sz="4800" b="0" i="0" smtClean="0"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 ∗</m:t>
                          </m:r>
                          <m:r>
                            <m:rPr>
                              <m:sty m:val="p"/>
                            </m:rPr>
                            <a:rPr kumimoji="1" lang="en-US" altLang="ko-KR" sz="4800" b="0" i="0" smtClean="0"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epoch</m:t>
                          </m:r>
                          <m:r>
                            <a:rPr kumimoji="1" lang="en-US" altLang="ko-KR" sz="4800" b="0" i="0" smtClean="0"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kumimoji="1" lang="en-US" altLang="ko-KR" sz="4800" dirty="0">
                  <a:latin typeface="Spoqa Han Sans Neo" panose="020B0500000000000000" pitchFamily="34" charset="-128"/>
                  <a:ea typeface="Spoqa Han Sans Neo" panose="020B0500000000000000" pitchFamily="34" charset="-128"/>
                  <a:sym typeface="Wingdings" pitchFamily="2" charset="2"/>
                </a:endParaRPr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endParaRPr kumimoji="1" lang="en-US" altLang="ko-KR" sz="4800" dirty="0">
                  <a:latin typeface="Spoqa Han Sans Neo" panose="020B0500000000000000" pitchFamily="34" charset="-128"/>
                  <a:ea typeface="Spoqa Han Sans Neo" panose="020B0500000000000000" pitchFamily="34" charset="-128"/>
                  <a:sym typeface="Wingdings" pitchFamily="2" charset="2"/>
                </a:endParaRPr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kumimoji="1" lang="en-US" altLang="ko-KR" sz="4800" dirty="0"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drop </a:t>
                </a:r>
                <a:r>
                  <a:rPr kumimoji="1" lang="ko-KR" altLang="en-US" sz="4800" dirty="0"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기준 </a:t>
                </a:r>
                <a:r>
                  <a:rPr kumimoji="1" lang="en-US" altLang="ko-KR" sz="4800" dirty="0"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(step</a:t>
                </a:r>
                <a:r>
                  <a:rPr kumimoji="1" lang="ko-KR" altLang="en-US" sz="4800" dirty="0"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 기준</a:t>
                </a:r>
                <a:r>
                  <a:rPr kumimoji="1" lang="en-US" altLang="ko-KR" sz="4800" dirty="0"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) </a:t>
                </a:r>
              </a:p>
              <a:p>
                <a:pPr lvl="1"/>
                <a:endParaRPr kumimoji="1" lang="en-US" altLang="ko-KR" sz="4800" dirty="0">
                  <a:latin typeface="Spoqa Han Sans Neo" panose="020B0500000000000000" pitchFamily="34" charset="-128"/>
                  <a:ea typeface="Spoqa Han Sans Neo" panose="020B0500000000000000" pitchFamily="34" charset="-128"/>
                  <a:sym typeface="Wingdings" pitchFamily="2" charset="2"/>
                </a:endParaRPr>
              </a:p>
              <a:p>
                <a:pPr lvl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ko-KR" sz="4800" b="0" i="0" smtClean="0"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lr</m:t>
                      </m:r>
                      <m:r>
                        <a:rPr kumimoji="1" lang="en-US" altLang="ko-KR" sz="4800" b="0" i="0" smtClean="0"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←</m:t>
                      </m:r>
                      <m:r>
                        <m:rPr>
                          <m:sty m:val="p"/>
                        </m:rPr>
                        <a:rPr kumimoji="1" lang="en-US" altLang="ko-KR" sz="4800" b="0" i="0" smtClean="0"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l</m:t>
                      </m:r>
                      <m:sSub>
                        <m:sSubPr>
                          <m:ctrlPr>
                            <a:rPr kumimoji="1" lang="en-US" altLang="ko-KR" sz="4800" i="1" smtClean="0"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sz="4800" b="0" i="0" smtClean="0"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r</m:t>
                          </m:r>
                        </m:e>
                        <m:sub>
                          <m:r>
                            <a:rPr kumimoji="1" lang="en-US" altLang="ko-KR" sz="4800" b="0" i="0" smtClean="0"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0</m:t>
                          </m:r>
                        </m:sub>
                      </m:sSub>
                      <m:r>
                        <a:rPr kumimoji="1" lang="en-US" altLang="ko-KR" sz="4800" b="0" i="0" smtClean="0"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 ∗</m:t>
                      </m:r>
                      <m:r>
                        <m:rPr>
                          <m:sty m:val="p"/>
                        </m:rPr>
                        <a:rPr kumimoji="1" lang="en-US" altLang="ko-KR" sz="4800" b="0" i="0" smtClean="0"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droprat</m:t>
                      </m:r>
                      <m:sSup>
                        <m:sSupPr>
                          <m:ctrlPr>
                            <a:rPr kumimoji="1" lang="en-US" altLang="ko-KR" sz="4800" i="1" smtClean="0"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kumimoji="1" lang="en-US" altLang="ko-KR" sz="4800" b="0" i="0" smtClean="0"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e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kumimoji="1" lang="en-US" altLang="ko-KR" sz="4800" b="0" i="0" smtClean="0"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floor</m:t>
                          </m:r>
                          <m:d>
                            <m:dPr>
                              <m:ctrlPr>
                                <a:rPr kumimoji="1" lang="en-US" altLang="ko-KR" sz="4800" i="1" smtClean="0"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kumimoji="1" lang="en-US" altLang="ko-KR" sz="4800" i="1" smtClean="0"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sty m:val="p"/>
                                    </m:rPr>
                                    <a:rPr kumimoji="1" lang="en-US" altLang="ko-KR" sz="4800" b="0" i="0" smtClean="0"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epoch</m:t>
                                  </m:r>
                                </m:num>
                                <m:den>
                                  <m:r>
                                    <m:rPr>
                                      <m:sty m:val="p"/>
                                    </m:rPr>
                                    <a:rPr kumimoji="1" lang="en-US" altLang="ko-KR" sz="4800" b="0" i="0" smtClean="0"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epoc</m:t>
                                  </m:r>
                                  <m:sSub>
                                    <m:sSubPr>
                                      <m:ctrlPr>
                                        <a:rPr kumimoji="1" lang="en-US" altLang="ko-KR" sz="4800" i="1" smtClean="0"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  <a:sym typeface="Wingdings" pitchFamily="2" charset="2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kumimoji="1" lang="en-US" altLang="ko-KR" sz="4800" b="0" i="0" smtClean="0"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  <a:sym typeface="Wingdings" pitchFamily="2" charset="2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kumimoji="1" lang="en-US" altLang="ko-KR" sz="4800" b="0" i="0" smtClean="0"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  <a:sym typeface="Wingdings" pitchFamily="2" charset="2"/>
                                        </a:rPr>
                                        <m:t>drop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sup>
                      </m:sSup>
                    </m:oMath>
                  </m:oMathPara>
                </a14:m>
                <a:endParaRPr kumimoji="1" lang="en-US" altLang="ko-KR" sz="4800" dirty="0">
                  <a:latin typeface="Spoqa Han Sans Neo" panose="020B0500000000000000" pitchFamily="34" charset="-128"/>
                  <a:ea typeface="Spoqa Han Sans Neo" panose="020B0500000000000000" pitchFamily="34" charset="-128"/>
                  <a:sym typeface="Wingdings" pitchFamily="2" charset="2"/>
                </a:endParaRPr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endParaRPr kumimoji="1" lang="en-US" altLang="ko-Kore-KR" sz="4800" dirty="0">
                  <a:latin typeface="Spoqa Han Sans Neo" panose="020B0500000000000000" pitchFamily="34" charset="-128"/>
                  <a:ea typeface="Spoqa Han Sans Neo" panose="020B0500000000000000" pitchFamily="34" charset="-128"/>
                  <a:sym typeface="Wingdings" pitchFamily="2" charset="2"/>
                </a:endParaRPr>
              </a:p>
              <a:p>
                <a:endParaRPr kumimoji="1" lang="en-US" altLang="ko-Kore-KR" sz="4800" dirty="0">
                  <a:latin typeface="Spoqa Han Sans Neo" panose="020B0500000000000000" pitchFamily="34" charset="-128"/>
                  <a:ea typeface="Spoqa Han Sans Neo" panose="020B0500000000000000" pitchFamily="34" charset="-128"/>
                  <a:sym typeface="Wingdings" pitchFamily="2" charset="2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0E1750F-2595-1E4E-92A4-C435B27046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5091" y="3928927"/>
                <a:ext cx="17344590" cy="9553193"/>
              </a:xfrm>
              <a:prstGeom prst="rect">
                <a:avLst/>
              </a:prstGeom>
              <a:blipFill>
                <a:blip r:embed="rId4"/>
                <a:stretch>
                  <a:fillRect l="-1463" t="-1461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506" name="Picture 2" descr="Time-Based Learning Rate Schedule">
            <a:extLst>
              <a:ext uri="{FF2B5EF4-FFF2-40B4-BE49-F238E27FC236}">
                <a16:creationId xmlns:a16="http://schemas.microsoft.com/office/drawing/2014/main" id="{E39867C7-880D-5D49-869A-AF5253D4FE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28834" y="4014813"/>
            <a:ext cx="5661962" cy="4497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DC84D4F9-0F92-6A4B-ABA9-37EE14A2C0E7}"/>
              </a:ext>
            </a:extLst>
          </p:cNvPr>
          <p:cNvSpPr/>
          <p:nvPr/>
        </p:nvSpPr>
        <p:spPr>
          <a:xfrm>
            <a:off x="3576325" y="13100664"/>
            <a:ext cx="100645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ore-KR" altLang="en-US" dirty="0"/>
              <a:t>https://machinelearningmastery.com/using-learning-rate-schedules-deep-learning-models-python-keras/</a:t>
            </a:r>
          </a:p>
        </p:txBody>
      </p:sp>
      <p:pic>
        <p:nvPicPr>
          <p:cNvPr id="21508" name="Picture 4" descr="Drop Based Learning Rate Schedule">
            <a:extLst>
              <a:ext uri="{FF2B5EF4-FFF2-40B4-BE49-F238E27FC236}">
                <a16:creationId xmlns:a16="http://schemas.microsoft.com/office/drawing/2014/main" id="{49F54F21-D11F-C04F-973F-910F6D9C62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48842" y="8757048"/>
            <a:ext cx="5641954" cy="4497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502292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224">
            <a:extLst>
              <a:ext uri="{FF2B5EF4-FFF2-40B4-BE49-F238E27FC236}">
                <a16:creationId xmlns:a16="http://schemas.microsoft.com/office/drawing/2014/main" id="{579A8D10-BC25-C34F-8F94-E55FD2372F35}"/>
              </a:ext>
            </a:extLst>
          </p:cNvPr>
          <p:cNvSpPr/>
          <p:nvPr/>
        </p:nvSpPr>
        <p:spPr>
          <a:xfrm>
            <a:off x="1524000" y="1460302"/>
            <a:ext cx="16499854" cy="487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ore-KR" b="1" dirty="0">
                <a:sym typeface="Wingdings" pitchFamily="2" charset="2"/>
              </a:rPr>
              <a:t>Gradual warm-up LR-schedules</a:t>
            </a:r>
            <a:endParaRPr lang="en-US" altLang="ko-Kore-KR" b="1" dirty="0"/>
          </a:p>
        </p:txBody>
      </p:sp>
      <p:sp>
        <p:nvSpPr>
          <p:cNvPr id="17" name="슬라이드 번호 개체 틀 4">
            <a:extLst>
              <a:ext uri="{FF2B5EF4-FFF2-40B4-BE49-F238E27FC236}">
                <a16:creationId xmlns:a16="http://schemas.microsoft.com/office/drawing/2014/main" id="{103780E0-235B-8749-9316-0B73604FDB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39179" y="13061191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49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19" name="Shape 222">
            <a:extLst>
              <a:ext uri="{FF2B5EF4-FFF2-40B4-BE49-F238E27FC236}">
                <a16:creationId xmlns:a16="http://schemas.microsoft.com/office/drawing/2014/main" id="{D46E4FB7-4E76-CA4B-A767-5E1E0DCE388B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4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20" name="Shape 223">
            <a:extLst>
              <a:ext uri="{FF2B5EF4-FFF2-40B4-BE49-F238E27FC236}">
                <a16:creationId xmlns:a16="http://schemas.microsoft.com/office/drawing/2014/main" id="{AB048E89-3329-E94A-9971-126D2453AE96}"/>
              </a:ext>
            </a:extLst>
          </p:cNvPr>
          <p:cNvSpPr/>
          <p:nvPr/>
        </p:nvSpPr>
        <p:spPr>
          <a:xfrm>
            <a:off x="20828000" y="2200124"/>
            <a:ext cx="2540000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R" altLang="en-US" dirty="0"/>
              <a:t>최적화 </a:t>
            </a:r>
            <a:r>
              <a:rPr lang="en-US" altLang="ko-KR" dirty="0"/>
              <a:t>[Optimization]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E1750F-2595-1E4E-92A4-C435B27046A8}"/>
              </a:ext>
            </a:extLst>
          </p:cNvPr>
          <p:cNvSpPr txBox="1"/>
          <p:nvPr/>
        </p:nvSpPr>
        <p:spPr>
          <a:xfrm>
            <a:off x="2061942" y="3688738"/>
            <a:ext cx="1876367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800" dirty="0" err="1"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ResNet</a:t>
            </a:r>
            <a:r>
              <a:rPr kumimoji="1" lang="en-US" altLang="ko-KR" sz="48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, Transformer </a:t>
            </a:r>
            <a:r>
              <a:rPr kumimoji="1" lang="ko-KR" altLang="en-US" sz="48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등</a:t>
            </a:r>
            <a:r>
              <a:rPr kumimoji="1" lang="en-US" altLang="ko-KR" sz="48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 </a:t>
            </a:r>
            <a:r>
              <a:rPr kumimoji="1" lang="ko-KR" altLang="en-US" sz="4800" dirty="0" err="1"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딥러닝의</a:t>
            </a:r>
            <a:r>
              <a:rPr kumimoji="1" lang="ko-KR" altLang="en-US" sz="48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 진보를 이끌었던 연구에서 초기 </a:t>
            </a:r>
            <a:r>
              <a:rPr kumimoji="1" lang="en-US" altLang="ko-KR" sz="48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Learning Rate</a:t>
            </a:r>
            <a:r>
              <a:rPr kumimoji="1" lang="ko-KR" altLang="en-US" sz="48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을 안정화 하기 위해</a:t>
            </a:r>
            <a:r>
              <a:rPr kumimoji="1" lang="en-US" altLang="ko-KR" sz="48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, Adam</a:t>
            </a:r>
            <a:r>
              <a:rPr kumimoji="1" lang="ko-KR" altLang="en-US" sz="48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등 </a:t>
            </a:r>
            <a:r>
              <a:rPr kumimoji="1" lang="en-US" altLang="ko-KR" sz="48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optimizer</a:t>
            </a:r>
            <a:r>
              <a:rPr kumimoji="1" lang="ko-KR" altLang="en-US" sz="48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에</a:t>
            </a:r>
            <a:r>
              <a:rPr kumimoji="1" lang="en-US" altLang="ko-KR" sz="48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 learning rate</a:t>
            </a:r>
            <a:r>
              <a:rPr kumimoji="1" lang="ko-KR" altLang="en-US" sz="4800" dirty="0" err="1"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를</a:t>
            </a:r>
            <a:r>
              <a:rPr kumimoji="1" lang="ko-KR" altLang="en-US" sz="48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 서서히 올리는 기법 </a:t>
            </a:r>
            <a:r>
              <a:rPr kumimoji="1" lang="en-US" altLang="ko-KR" sz="48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(warm-up) </a:t>
            </a:r>
            <a:r>
              <a:rPr kumimoji="1" lang="ko-KR" altLang="en-US" sz="48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을 </a:t>
            </a:r>
            <a:r>
              <a:rPr kumimoji="1" lang="en-US" altLang="ko-KR" sz="48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‘</a:t>
            </a:r>
            <a:r>
              <a:rPr kumimoji="1" lang="ko-KR" altLang="en-US" sz="48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실험적으로 성능이 좋아</a:t>
            </a:r>
            <a:r>
              <a:rPr kumimoji="1" lang="en-US" altLang="ko-KR" sz="48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’</a:t>
            </a:r>
            <a:r>
              <a:rPr kumimoji="1" lang="ko-KR" altLang="en-US" sz="48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 사용</a:t>
            </a:r>
            <a:endParaRPr kumimoji="1" lang="en-US" altLang="ko-Kore-KR" sz="4800" dirty="0">
              <a:latin typeface="Spoqa Han Sans Neo" panose="020B0500000000000000" pitchFamily="34" charset="-128"/>
              <a:ea typeface="Spoqa Han Sans Neo" panose="020B0500000000000000" pitchFamily="34" charset="-128"/>
              <a:sym typeface="Wingdings" pitchFamily="2" charset="2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C84D4F9-0F92-6A4B-ABA9-37EE14A2C0E7}"/>
              </a:ext>
            </a:extLst>
          </p:cNvPr>
          <p:cNvSpPr/>
          <p:nvPr/>
        </p:nvSpPr>
        <p:spPr>
          <a:xfrm>
            <a:off x="2551548" y="13014053"/>
            <a:ext cx="1636537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ore-KR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He, </a:t>
            </a:r>
            <a:r>
              <a:rPr lang="en" altLang="ko-Kore-KR" dirty="0" err="1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Kaiming</a:t>
            </a:r>
            <a:r>
              <a:rPr lang="en" altLang="ko-Kore-KR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 et al. "Deep residual learning for image recognition." </a:t>
            </a:r>
            <a:r>
              <a:rPr lang="en" altLang="ko-Kore-KR" i="1" dirty="0"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Proceedings of the IEEE conference on computer vision and pattern recognition</a:t>
            </a:r>
            <a:r>
              <a:rPr lang="en" altLang="ko-Kore-KR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. 2016.</a:t>
            </a:r>
          </a:p>
          <a:p>
            <a:r>
              <a:rPr lang="en" altLang="ko-Kore-KR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Vaswani, Ashish, et al. "Attention is all you need." </a:t>
            </a:r>
            <a:r>
              <a:rPr lang="en" altLang="ko-Kore-KR" i="1" dirty="0"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Advances in neural information processing systems</a:t>
            </a:r>
            <a:r>
              <a:rPr lang="en" altLang="ko-Kore-KR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. 2017.</a:t>
            </a:r>
            <a:endParaRPr lang="ko-Kore-KR" altLang="en-US" dirty="0"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  <p:pic>
        <p:nvPicPr>
          <p:cNvPr id="24578" name="Picture 2" descr="pytorch-warmup · PyPI">
            <a:extLst>
              <a:ext uri="{FF2B5EF4-FFF2-40B4-BE49-F238E27FC236}">
                <a16:creationId xmlns:a16="http://schemas.microsoft.com/office/drawing/2014/main" id="{DF00764D-849D-6E47-95BF-5CE740DBD3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5915" y="6276510"/>
            <a:ext cx="8822314" cy="6616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5E6C1191-ECB9-8444-87F9-0BC838279634}"/>
              </a:ext>
            </a:extLst>
          </p:cNvPr>
          <p:cNvSpPr/>
          <p:nvPr/>
        </p:nvSpPr>
        <p:spPr>
          <a:xfrm>
            <a:off x="12632405" y="7718938"/>
            <a:ext cx="57126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dirty="0"/>
              <a:t>Images are from </a:t>
            </a:r>
            <a:r>
              <a:rPr lang="ko-Kore-KR" altLang="en-US" dirty="0"/>
              <a:t>https://pypi.org/project/pytorch-warmup/</a:t>
            </a:r>
          </a:p>
        </p:txBody>
      </p:sp>
    </p:spTree>
    <p:extLst>
      <p:ext uri="{BB962C8B-B14F-4D97-AF65-F5344CB8AC3E}">
        <p14:creationId xmlns:p14="http://schemas.microsoft.com/office/powerpoint/2010/main" val="6322096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224">
            <a:extLst>
              <a:ext uri="{FF2B5EF4-FFF2-40B4-BE49-F238E27FC236}">
                <a16:creationId xmlns:a16="http://schemas.microsoft.com/office/drawing/2014/main" id="{FC3798D8-574D-1043-B3FC-E43C524CD666}"/>
              </a:ext>
            </a:extLst>
          </p:cNvPr>
          <p:cNvSpPr/>
          <p:nvPr/>
        </p:nvSpPr>
        <p:spPr>
          <a:xfrm>
            <a:off x="1524000" y="1460302"/>
            <a:ext cx="16499854" cy="487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ore-KR" altLang="en-US" b="1" dirty="0"/>
              <a:t>컨벡스 최적화 </a:t>
            </a:r>
            <a:r>
              <a:rPr lang="en-US" altLang="ko-Kore-KR" b="1" dirty="0"/>
              <a:t>(convex optimization)</a:t>
            </a:r>
            <a:r>
              <a:rPr lang="ko-Kore-KR" altLang="en-US" b="1" dirty="0"/>
              <a:t>란</a:t>
            </a:r>
            <a:r>
              <a:rPr lang="en-US" altLang="ko-Kore-KR" b="1" dirty="0"/>
              <a:t>?</a:t>
            </a:r>
          </a:p>
        </p:txBody>
      </p:sp>
      <p:sp>
        <p:nvSpPr>
          <p:cNvPr id="10" name="슬라이드 번호 개체 틀 4">
            <a:extLst>
              <a:ext uri="{FF2B5EF4-FFF2-40B4-BE49-F238E27FC236}">
                <a16:creationId xmlns:a16="http://schemas.microsoft.com/office/drawing/2014/main" id="{E3BCB767-5CDD-3D40-9A9F-1FBAD77FA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5</a:t>
            </a:fld>
            <a:endParaRPr kumimoji="1" lang="ko-Kore-KR" altLang="en-US" sz="150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Shape 133">
                <a:extLst>
                  <a:ext uri="{FF2B5EF4-FFF2-40B4-BE49-F238E27FC236}">
                    <a16:creationId xmlns:a16="http://schemas.microsoft.com/office/drawing/2014/main" id="{87AB8181-711F-3644-9D66-C235A34AF679}"/>
                  </a:ext>
                </a:extLst>
              </p:cNvPr>
              <p:cNvSpPr/>
              <p:nvPr/>
            </p:nvSpPr>
            <p:spPr>
              <a:xfrm>
                <a:off x="1490239" y="3456328"/>
                <a:ext cx="21401931" cy="9714006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12700" tIns="12700" rIns="12700" bIns="12700" anchor="t">
                <a:spAutoFit/>
              </a:bodyPr>
              <a:lstStyle/>
              <a:p>
                <a:pPr lvl="1" defTabSz="457200">
                  <a:spcBef>
                    <a:spcPts val="1200"/>
                  </a:spcBef>
                  <a:spcAft>
                    <a:spcPts val="1500"/>
                  </a:spcAft>
                  <a:defRPr sz="4500" spc="-45">
                    <a:solidFill>
                      <a:srgbClr val="53585F"/>
                    </a:solidFill>
                    <a:latin typeface="SpoqaHanSans-Bold"/>
                    <a:ea typeface="SpoqaHanSans-Bold"/>
                    <a:cs typeface="SpoqaHanSans-Bold"/>
                    <a:sym typeface="SpoqaHanSans-Bold"/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600" i="1"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𝑚𝑎𝑥𝑖𝑚𝑖𝑧𝑒</m:t>
                      </m:r>
                      <m:r>
                        <a:rPr kumimoji="1" lang="en-US" altLang="ko-KR" sz="3600" i="1"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 (</m:t>
                      </m:r>
                      <m:func>
                        <m:funcPr>
                          <m:ctrlPr>
                            <a:rPr kumimoji="1" lang="en-US" altLang="ko-KR" sz="3600" i="1"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kumimoji="1" lang="en-US" altLang="ko-KR" sz="3600" i="1"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ko-KR" sz="3600">
                                  <a:latin typeface="Cambria Math" panose="02040503050406030204" pitchFamily="18" charset="0"/>
                                  <a:ea typeface="Spoqa Han Sans Neo" panose="020B0500000000000000" pitchFamily="34" charset="-128"/>
                                  <a:sym typeface="Wingdings" pitchFamily="2" charset="2"/>
                                </a:rPr>
                                <m:t>max</m:t>
                              </m:r>
                            </m:e>
                            <m:lim>
                              <m:r>
                                <a:rPr kumimoji="1" lang="en-US" altLang="ko-KR" sz="3600" i="1"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𝑤</m:t>
                              </m:r>
                            </m:lim>
                          </m:limLow>
                        </m:fName>
                        <m:e>
                          <m:r>
                            <a:rPr kumimoji="1" lang="en-US" altLang="ko-KR" sz="3600" i="1"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)</m:t>
                          </m:r>
                        </m:e>
                      </m:func>
                      <m:r>
                        <a:rPr kumimoji="1" lang="en-US" altLang="ko-KR" sz="3600" i="1"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       </m:t>
                      </m:r>
                      <m:sSub>
                        <m:sSubPr>
                          <m:ctrlPr>
                            <a:rPr kumimoji="1" lang="en-US" altLang="ko-KR" sz="3600" i="1"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sSubPr>
                        <m:e>
                          <m:r>
                            <a:rPr kumimoji="1" lang="en-US" altLang="ko-KR" sz="3600" i="1"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𝑓</m:t>
                          </m:r>
                        </m:e>
                        <m:sub>
                          <m:r>
                            <a:rPr kumimoji="1" lang="en-US" altLang="ko-KR" sz="3600" i="1"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kumimoji="1" lang="en-US" altLang="ko-KR" sz="3600" i="1"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dPr>
                        <m:e>
                          <m:r>
                            <a:rPr kumimoji="1" lang="en-US" altLang="ko-KR" sz="3600" i="1"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𝑤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kumimoji="1" lang="en-US" altLang="ko-KR" sz="3600" i="1"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𝑠𝑢𝑏𝑗𝑒𝑐𝑡</m:t>
                      </m:r>
                      <m:r>
                        <a:rPr kumimoji="1" lang="en-US" altLang="ko-KR" sz="3600" i="1"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 </m:t>
                      </m:r>
                      <m:r>
                        <a:rPr kumimoji="1" lang="en-US" altLang="ko-KR" sz="3600" i="1"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𝑡𝑜</m:t>
                      </m:r>
                      <m:r>
                        <a:rPr kumimoji="1" lang="en-US" altLang="ko-KR" sz="3600" i="1"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 </m:t>
                      </m:r>
                      <m:d>
                        <m:dPr>
                          <m:ctrlPr>
                            <a:rPr kumimoji="1" lang="en-US" altLang="ko-KR" sz="3600" i="1"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dPr>
                        <m:e>
                          <m:r>
                            <a:rPr kumimoji="1" lang="en-US" altLang="ko-KR" sz="3600" i="1"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𝑠</m:t>
                          </m:r>
                          <m:r>
                            <a:rPr kumimoji="1" lang="en-US" altLang="ko-KR" sz="3600" i="1"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.</m:t>
                          </m:r>
                          <m:r>
                            <a:rPr kumimoji="1" lang="en-US" altLang="ko-KR" sz="3600" i="1"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𝑡</m:t>
                          </m:r>
                          <m:r>
                            <a:rPr kumimoji="1" lang="en-US" altLang="ko-KR" sz="3600" i="1"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.</m:t>
                          </m:r>
                        </m:e>
                      </m:d>
                      <m:r>
                        <a:rPr kumimoji="1" lang="en-US" altLang="ko-KR" sz="3600" i="1"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        </m:t>
                      </m:r>
                      <m:sSub>
                        <m:sSubPr>
                          <m:ctrlPr>
                            <a:rPr kumimoji="1" lang="en-US" altLang="ko-KR" sz="3600" i="1"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sSubPr>
                        <m:e>
                          <m:r>
                            <a:rPr kumimoji="1" lang="en-US" altLang="ko-KR" sz="3600" i="1"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𝑓</m:t>
                          </m:r>
                        </m:e>
                        <m:sub>
                          <m:r>
                            <a:rPr kumimoji="1" lang="en-US" altLang="ko-KR" sz="3600" i="1"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kumimoji="1" lang="en-US" altLang="ko-KR" sz="3600" i="1"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dPr>
                        <m:e>
                          <m:r>
                            <a:rPr kumimoji="1" lang="en-US" altLang="ko-KR" sz="3600" i="1"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𝑤</m:t>
                          </m:r>
                        </m:e>
                      </m:d>
                      <m:r>
                        <a:rPr kumimoji="1" lang="en-US" altLang="ko-KR" sz="3600" i="1"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≥</m:t>
                      </m:r>
                      <m:sSub>
                        <m:sSubPr>
                          <m:ctrlPr>
                            <a:rPr kumimoji="1" lang="en-US" altLang="ko-KR" sz="3600" i="1"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sSubPr>
                        <m:e>
                          <m:r>
                            <a:rPr kumimoji="1" lang="en-US" altLang="ko-KR" sz="3600" i="1"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𝑏</m:t>
                          </m:r>
                        </m:e>
                        <m:sub>
                          <m:r>
                            <a:rPr kumimoji="1" lang="en-US" altLang="ko-KR" sz="3600" i="1"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𝑖</m:t>
                          </m:r>
                        </m:sub>
                      </m:sSub>
                      <m:r>
                        <a:rPr kumimoji="1" lang="en-US" altLang="ko-KR" sz="3600" i="1"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,   </m:t>
                      </m:r>
                      <m:r>
                        <a:rPr kumimoji="1" lang="en-US" altLang="ko-KR" sz="3600" i="1"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𝑖</m:t>
                      </m:r>
                      <m:r>
                        <a:rPr kumimoji="1" lang="en-US" altLang="ko-KR" sz="3600" i="1"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=1, …, </m:t>
                      </m:r>
                      <m:r>
                        <a:rPr kumimoji="1" lang="en-US" altLang="ko-KR" sz="3600" i="1"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𝑚</m:t>
                      </m:r>
                    </m:oMath>
                  </m:oMathPara>
                </a14:m>
                <a:endParaRPr kumimoji="1" lang="en-US" altLang="ko-KR" sz="3600" b="1" dirty="0">
                  <a:latin typeface="Spoqa Han Sans Neo Bold" panose="020B0500000000000000" pitchFamily="34" charset="-128"/>
                  <a:ea typeface="Spoqa Han Sans Neo Bold" panose="020B0500000000000000" pitchFamily="34" charset="-128"/>
                  <a:sym typeface="SpoqaHanSans-Bold"/>
                </a:endParaRPr>
              </a:p>
              <a:p>
                <a:pPr lvl="2" defTabSz="457200">
                  <a:spcBef>
                    <a:spcPts val="1200"/>
                  </a:spcBef>
                  <a:spcAft>
                    <a:spcPts val="1500"/>
                  </a:spcAft>
                  <a:defRPr sz="4500" spc="-45">
                    <a:solidFill>
                      <a:srgbClr val="53585F"/>
                    </a:solidFill>
                    <a:latin typeface="SpoqaHanSans-Bold"/>
                    <a:ea typeface="SpoqaHanSans-Bold"/>
                    <a:cs typeface="SpoqaHanSans-Bold"/>
                    <a:sym typeface="SpoqaHanSans-Bold"/>
                  </a:defRPr>
                </a:pPr>
                <a:r>
                  <a:rPr kumimoji="1" lang="ko-KR" altLang="en-US" sz="3600" dirty="0"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SpoqaHanSans-Bold"/>
                  </a:rPr>
                  <a:t>에서</a:t>
                </a:r>
                <a:r>
                  <a:rPr kumimoji="1" lang="en-US" altLang="ko-KR" sz="3600" dirty="0"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SpoqaHanSans-Bold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36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kumimoji="1" lang="en-US" altLang="ko-KR" sz="36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𝑓</m:t>
                        </m:r>
                      </m:e>
                      <m:sub>
                        <m:r>
                          <a:rPr kumimoji="1" lang="en-US" altLang="ko-KR" sz="36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0</m:t>
                        </m:r>
                      </m:sub>
                    </m:sSub>
                    <m:r>
                      <a:rPr kumimoji="1" lang="ko-KR" altLang="en-US" sz="36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 </m:t>
                    </m:r>
                  </m:oMath>
                </a14:m>
                <a:r>
                  <a:rPr kumimoji="1"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목적 함수</a:t>
                </a:r>
                <a:r>
                  <a:rPr kumimoji="1"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(objective function)</a:t>
                </a:r>
                <a:r>
                  <a:rPr kumimoji="1"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와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36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kumimoji="1" lang="en-US" altLang="ko-KR" sz="36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𝑓</m:t>
                        </m:r>
                      </m:e>
                      <m:sub>
                        <m:r>
                          <a:rPr kumimoji="1" lang="en-US" altLang="ko-KR" sz="36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1"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 제한 함수</a:t>
                </a:r>
                <a:r>
                  <a:rPr kumimoji="1"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(constraints function)</a:t>
                </a:r>
                <a:r>
                  <a:rPr kumimoji="1"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가 모두 </a:t>
                </a:r>
                <a:r>
                  <a:rPr kumimoji="1"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convex </a:t>
                </a:r>
                <a:r>
                  <a:rPr kumimoji="1"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함수일 때</a:t>
                </a:r>
                <a:r>
                  <a:rPr kumimoji="1"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, </a:t>
                </a:r>
                <a:r>
                  <a:rPr kumimoji="1"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해당 최적화 문제라고 한다</a:t>
                </a:r>
                <a:r>
                  <a:rPr kumimoji="1"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.</a:t>
                </a:r>
              </a:p>
              <a:p>
                <a:pPr lvl="2" defTabSz="457200">
                  <a:spcBef>
                    <a:spcPts val="1200"/>
                  </a:spcBef>
                  <a:spcAft>
                    <a:spcPts val="1500"/>
                  </a:spcAft>
                  <a:defRPr sz="4500" spc="-45">
                    <a:solidFill>
                      <a:srgbClr val="53585F"/>
                    </a:solidFill>
                    <a:latin typeface="SpoqaHanSans-Bold"/>
                    <a:ea typeface="SpoqaHanSans-Bold"/>
                    <a:cs typeface="SpoqaHanSans-Bold"/>
                    <a:sym typeface="SpoqaHanSans-Bold"/>
                  </a:defRPr>
                </a:pPr>
                <a:endParaRPr kumimoji="1" lang="en-US" altLang="ko-KR" sz="20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  <a:sym typeface="Wingdings" pitchFamily="2" charset="2"/>
                </a:endParaRPr>
              </a:p>
              <a:p>
                <a:pPr lvl="2" defTabSz="457200">
                  <a:spcBef>
                    <a:spcPts val="1200"/>
                  </a:spcBef>
                  <a:spcAft>
                    <a:spcPts val="1500"/>
                  </a:spcAft>
                  <a:defRPr sz="4500" spc="-45">
                    <a:solidFill>
                      <a:srgbClr val="53585F"/>
                    </a:solidFill>
                    <a:latin typeface="SpoqaHanSans-Bold"/>
                    <a:ea typeface="SpoqaHanSans-Bold"/>
                    <a:cs typeface="SpoqaHanSans-Bold"/>
                    <a:sym typeface="SpoqaHanSans-Bold"/>
                  </a:defRPr>
                </a:pPr>
                <a:r>
                  <a:rPr kumimoji="1" lang="en-US" altLang="ko-KR" sz="3600" b="1" dirty="0">
                    <a:solidFill>
                      <a:srgbClr val="53585F"/>
                    </a:solidFill>
                    <a:latin typeface="Spoqa Han Sans Neo Bold" panose="020B0500000000000000" pitchFamily="34" charset="-128"/>
                    <a:ea typeface="Spoqa Han Sans Neo Bold" panose="020B0500000000000000" pitchFamily="34" charset="-128"/>
                    <a:sym typeface="Wingdings" pitchFamily="2" charset="2"/>
                  </a:rPr>
                  <a:t> Convex (</a:t>
                </a:r>
                <a:r>
                  <a:rPr kumimoji="1" lang="ko-KR" altLang="en-US" sz="3600" b="1" dirty="0">
                    <a:solidFill>
                      <a:srgbClr val="53585F"/>
                    </a:solidFill>
                    <a:latin typeface="Spoqa Han Sans Neo Bold" panose="020B0500000000000000" pitchFamily="34" charset="-128"/>
                    <a:ea typeface="Spoqa Han Sans Neo Bold" panose="020B0500000000000000" pitchFamily="34" charset="-128"/>
                    <a:sym typeface="Wingdings" pitchFamily="2" charset="2"/>
                  </a:rPr>
                  <a:t>볼록</a:t>
                </a:r>
                <a:r>
                  <a:rPr kumimoji="1" lang="en-US" altLang="ko-KR" sz="3600" b="1" dirty="0">
                    <a:solidFill>
                      <a:srgbClr val="53585F"/>
                    </a:solidFill>
                    <a:latin typeface="Spoqa Han Sans Neo Bold" panose="020B0500000000000000" pitchFamily="34" charset="-128"/>
                    <a:ea typeface="Spoqa Han Sans Neo Bold" panose="020B0500000000000000" pitchFamily="34" charset="-128"/>
                    <a:sym typeface="Wingdings" pitchFamily="2" charset="2"/>
                  </a:rPr>
                  <a:t>)</a:t>
                </a:r>
                <a:r>
                  <a:rPr kumimoji="1" lang="ko-KR" altLang="en-US" sz="3600" b="1" dirty="0">
                    <a:solidFill>
                      <a:srgbClr val="53585F"/>
                    </a:solidFill>
                    <a:latin typeface="Spoqa Han Sans Neo Bold" panose="020B0500000000000000" pitchFamily="34" charset="-128"/>
                    <a:ea typeface="Spoqa Han Sans Neo Bold" panose="020B0500000000000000" pitchFamily="34" charset="-128"/>
                    <a:sym typeface="Wingdings" pitchFamily="2" charset="2"/>
                  </a:rPr>
                  <a:t>함수는</a:t>
                </a:r>
                <a:r>
                  <a:rPr kumimoji="1" lang="en-US" altLang="ko-KR" sz="3600" b="1" dirty="0">
                    <a:solidFill>
                      <a:srgbClr val="53585F"/>
                    </a:solidFill>
                    <a:latin typeface="Spoqa Han Sans Neo Bold" panose="020B0500000000000000" pitchFamily="34" charset="-128"/>
                    <a:ea typeface="Spoqa Han Sans Neo Bold" panose="020B0500000000000000" pitchFamily="34" charset="-128"/>
                    <a:sym typeface="Wingdings" pitchFamily="2" charset="2"/>
                  </a:rPr>
                  <a:t>?</a:t>
                </a:r>
              </a:p>
              <a:p>
                <a:pPr lvl="2" defTabSz="457200">
                  <a:spcBef>
                    <a:spcPts val="1200"/>
                  </a:spcBef>
                  <a:spcAft>
                    <a:spcPts val="1500"/>
                  </a:spcAft>
                  <a:defRPr sz="4500" spc="-45">
                    <a:solidFill>
                      <a:srgbClr val="53585F"/>
                    </a:solidFill>
                    <a:latin typeface="SpoqaHanSans-Bold"/>
                    <a:ea typeface="SpoqaHanSans-Bold"/>
                    <a:cs typeface="SpoqaHanSans-Bold"/>
                    <a:sym typeface="SpoqaHanSans-Bold"/>
                  </a:defRPr>
                </a:pPr>
                <a14:m>
                  <m:oMath xmlns:m="http://schemas.openxmlformats.org/officeDocument/2006/math">
                    <m:r>
                      <a:rPr kumimoji="1" lang="en-US" altLang="ko-KR" sz="36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𝑓</m:t>
                    </m:r>
                    <m:r>
                      <a:rPr kumimoji="1" lang="en-US" altLang="ko-KR" sz="36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: </m:t>
                    </m:r>
                    <m:sSup>
                      <m:sSupPr>
                        <m:ctrlPr>
                          <a:rPr kumimoji="1" lang="en-US" altLang="ko-KR" sz="36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</m:ctrlPr>
                      </m:sSupPr>
                      <m:e>
                        <m:r>
                          <a:rPr kumimoji="1" lang="en-US" altLang="ko-KR" sz="36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𝑅</m:t>
                        </m:r>
                      </m:e>
                      <m:sup>
                        <m:r>
                          <a:rPr kumimoji="1" lang="en-US" altLang="ko-KR" sz="36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𝑛</m:t>
                        </m:r>
                      </m:sup>
                    </m:sSup>
                    <m:r>
                      <a:rPr kumimoji="1" lang="en-US" altLang="ko-KR" sz="36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→</m:t>
                    </m:r>
                    <m:r>
                      <a:rPr kumimoji="1" lang="en-US" altLang="ko-KR" sz="36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𝑅</m:t>
                    </m:r>
                  </m:oMath>
                </a14:m>
                <a:r>
                  <a:rPr kumimoji="1"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 </a:t>
                </a:r>
                <a:r>
                  <a:rPr kumimoji="1"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일 때</a:t>
                </a:r>
                <a:r>
                  <a:rPr kumimoji="1"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, </a:t>
                </a:r>
                <a14:m>
                  <m:oMath xmlns:m="http://schemas.openxmlformats.org/officeDocument/2006/math">
                    <m:r>
                      <a:rPr kumimoji="1" lang="en-US" altLang="ko-KR" sz="36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𝑓</m:t>
                    </m:r>
                    <m:r>
                      <a:rPr kumimoji="1" lang="en-US" altLang="ko-KR" sz="36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 </m:t>
                    </m:r>
                  </m:oMath>
                </a14:m>
                <a:r>
                  <a:rPr kumimoji="1"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의 도메인 구간이 </a:t>
                </a:r>
                <a:r>
                  <a:rPr kumimoji="1"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convex set</a:t>
                </a:r>
                <a:r>
                  <a:rPr kumimoji="1"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일 때</a:t>
                </a:r>
                <a:r>
                  <a:rPr kumimoji="1"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,</a:t>
                </a:r>
              </a:p>
              <a:p>
                <a:pPr lvl="2" defTabSz="457200">
                  <a:spcBef>
                    <a:spcPts val="1200"/>
                  </a:spcBef>
                  <a:spcAft>
                    <a:spcPts val="1500"/>
                  </a:spcAft>
                  <a:defRPr sz="4500" spc="-45">
                    <a:solidFill>
                      <a:srgbClr val="53585F"/>
                    </a:solidFill>
                    <a:latin typeface="SpoqaHanSans-Bold"/>
                    <a:ea typeface="SpoqaHanSans-Bold"/>
                    <a:cs typeface="SpoqaHanSans-Bold"/>
                    <a:sym typeface="SpoqaHanSans-Bold"/>
                  </a:defRPr>
                </a:pPr>
                <a:r>
                  <a:rPr kumimoji="1"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임의의 </a:t>
                </a:r>
                <a14:m>
                  <m:oMath xmlns:m="http://schemas.openxmlformats.org/officeDocument/2006/math">
                    <m:r>
                      <a:rPr kumimoji="1" lang="en-US" altLang="ko-KR" sz="36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𝑥</m:t>
                    </m:r>
                  </m:oMath>
                </a14:m>
                <a:r>
                  <a:rPr kumimoji="1"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, </a:t>
                </a:r>
                <a14:m>
                  <m:oMath xmlns:m="http://schemas.openxmlformats.org/officeDocument/2006/math">
                    <m:r>
                      <a:rPr kumimoji="1" lang="en-US" altLang="ko-KR" sz="36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𝑦</m:t>
                    </m:r>
                  </m:oMath>
                </a14:m>
                <a:r>
                  <a:rPr kumimoji="1"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 </a:t>
                </a:r>
                <a:r>
                  <a:rPr kumimoji="1"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그리고 </a:t>
                </a:r>
                <a14:m>
                  <m:oMath xmlns:m="http://schemas.openxmlformats.org/officeDocument/2006/math">
                    <m:r>
                      <a:rPr kumimoji="1" lang="en-US" altLang="ko-KR" sz="3600" b="0" i="0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0≤</m:t>
                    </m:r>
                    <m:r>
                      <a:rPr kumimoji="1" lang="en-US" altLang="ko-KR" sz="36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𝛼</m:t>
                    </m:r>
                    <m:r>
                      <a:rPr kumimoji="1" lang="en-US" altLang="ko-KR" sz="36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≤1</m:t>
                    </m:r>
                    <m:r>
                      <a:rPr kumimoji="1" lang="en-US" altLang="ko-KR" sz="36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 </m:t>
                    </m:r>
                  </m:oMath>
                </a14:m>
                <a:r>
                  <a:rPr kumimoji="1"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에 대해 </a:t>
                </a:r>
                <a:endParaRPr kumimoji="1" lang="en-US" altLang="ko-KR" sz="36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  <a:sym typeface="Wingdings" pitchFamily="2" charset="2"/>
                </a:endParaRPr>
              </a:p>
              <a:p>
                <a:pPr lvl="2" defTabSz="457200">
                  <a:spcBef>
                    <a:spcPts val="1200"/>
                  </a:spcBef>
                  <a:spcAft>
                    <a:spcPts val="1500"/>
                  </a:spcAft>
                  <a:defRPr sz="4500" spc="-45">
                    <a:solidFill>
                      <a:srgbClr val="53585F"/>
                    </a:solidFill>
                    <a:latin typeface="SpoqaHanSans-Bold"/>
                    <a:ea typeface="SpoqaHanSans-Bold"/>
                    <a:cs typeface="SpoqaHanSans-Bold"/>
                    <a:sym typeface="SpoqaHanSans-Bold"/>
                  </a:defRPr>
                </a:pPr>
                <a:r>
                  <a:rPr kumimoji="1"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아래 식을 만족하는 함수를 말한다</a:t>
                </a:r>
                <a:r>
                  <a:rPr kumimoji="1"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.</a:t>
                </a:r>
                <a:r>
                  <a:rPr kumimoji="1"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 </a:t>
                </a:r>
                <a:endParaRPr kumimoji="1" lang="en-US" altLang="ko-KR" sz="36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  <a:sym typeface="Wingdings" pitchFamily="2" charset="2"/>
                </a:endParaRPr>
              </a:p>
              <a:p>
                <a:pPr lvl="2" defTabSz="457200">
                  <a:spcBef>
                    <a:spcPts val="1200"/>
                  </a:spcBef>
                  <a:spcAft>
                    <a:spcPts val="1500"/>
                  </a:spcAft>
                  <a:defRPr sz="4500" spc="-45">
                    <a:solidFill>
                      <a:srgbClr val="53585F"/>
                    </a:solidFill>
                    <a:latin typeface="SpoqaHanSans-Bold"/>
                    <a:ea typeface="SpoqaHanSans-Bold"/>
                    <a:cs typeface="SpoqaHanSans-Bold"/>
                    <a:sym typeface="SpoqaHanSans-Bold"/>
                  </a:defRPr>
                </a:pPr>
                <a14:m>
                  <m:oMath xmlns:m="http://schemas.openxmlformats.org/officeDocument/2006/math">
                    <m:r>
                      <a:rPr kumimoji="1" lang="en-US" altLang="ko-KR" sz="3600" b="1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𝒇</m:t>
                    </m:r>
                    <m:d>
                      <m:dPr>
                        <m:ctrlPr>
                          <a:rPr kumimoji="1" lang="en-US" altLang="ko-KR" sz="3600" b="1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</m:ctrlPr>
                      </m:dPr>
                      <m:e>
                        <m:r>
                          <a:rPr kumimoji="1" lang="en-US" altLang="ko-KR" sz="3600" b="1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𝜶</m:t>
                        </m:r>
                        <m:r>
                          <a:rPr kumimoji="1" lang="en-US" altLang="ko-KR" sz="3600" b="1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𝒙</m:t>
                        </m:r>
                        <m:r>
                          <a:rPr kumimoji="1" lang="en-US" altLang="ko-KR" sz="3600" b="1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+</m:t>
                        </m:r>
                        <m:d>
                          <m:dPr>
                            <m:ctrlPr>
                              <a:rPr kumimoji="1" lang="en-US" altLang="ko-KR" sz="3600" b="1" i="1" smtClean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  <a:sym typeface="Wingdings" pitchFamily="2" charset="2"/>
                              </a:rPr>
                            </m:ctrlPr>
                          </m:dPr>
                          <m:e>
                            <m:r>
                              <a:rPr kumimoji="1" lang="en-US" altLang="ko-KR" sz="3600" b="1" i="1" smtClean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  <a:sym typeface="Wingdings" pitchFamily="2" charset="2"/>
                              </a:rPr>
                              <m:t>𝟏</m:t>
                            </m:r>
                            <m:r>
                              <a:rPr kumimoji="1" lang="en-US" altLang="ko-KR" sz="3600" b="1" i="1" smtClean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  <a:sym typeface="Wingdings" pitchFamily="2" charset="2"/>
                              </a:rPr>
                              <m:t>−</m:t>
                            </m:r>
                            <m:r>
                              <a:rPr kumimoji="1" lang="en-US" altLang="ko-KR" sz="3600" b="1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  <a:sym typeface="Wingdings" pitchFamily="2" charset="2"/>
                              </a:rPr>
                              <m:t>𝜶</m:t>
                            </m:r>
                          </m:e>
                        </m:d>
                        <m:r>
                          <a:rPr kumimoji="1" lang="en-US" altLang="ko-KR" sz="3600" b="1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𝒚</m:t>
                        </m:r>
                      </m:e>
                    </m:d>
                    <m:r>
                      <a:rPr kumimoji="1" lang="en-US" altLang="ko-KR" sz="3600" b="1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≤</m:t>
                    </m:r>
                    <m:r>
                      <a:rPr kumimoji="1" lang="en-US" altLang="ko-KR" sz="3600" b="1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𝜶</m:t>
                    </m:r>
                    <m:r>
                      <a:rPr kumimoji="1" lang="en-US" altLang="ko-KR" sz="3600" b="1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𝒇</m:t>
                    </m:r>
                    <m:d>
                      <m:dPr>
                        <m:ctrlPr>
                          <a:rPr kumimoji="1" lang="en-US" altLang="ko-KR" sz="3600" b="1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</m:ctrlPr>
                      </m:dPr>
                      <m:e>
                        <m:r>
                          <a:rPr kumimoji="1" lang="en-US" altLang="ko-KR" sz="3600" b="1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𝒙</m:t>
                        </m:r>
                      </m:e>
                    </m:d>
                    <m:r>
                      <a:rPr kumimoji="1" lang="en-US" altLang="ko-KR" sz="3600" b="1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+</m:t>
                    </m:r>
                    <m:d>
                      <m:dPr>
                        <m:ctrlPr>
                          <a:rPr kumimoji="1" lang="en-US" altLang="ko-KR" sz="3600" b="1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</m:ctrlPr>
                      </m:dPr>
                      <m:e>
                        <m:r>
                          <a:rPr kumimoji="1" lang="en-US" altLang="ko-KR" sz="3600" b="1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𝟏</m:t>
                        </m:r>
                        <m:r>
                          <a:rPr kumimoji="1" lang="en-US" altLang="ko-KR" sz="3600" b="1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−</m:t>
                        </m:r>
                        <m:r>
                          <a:rPr kumimoji="1" lang="en-US" altLang="ko-KR" sz="3600" b="1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𝜶</m:t>
                        </m:r>
                      </m:e>
                    </m:d>
                    <m:r>
                      <a:rPr kumimoji="1" lang="en-US" altLang="ko-KR" sz="3600" b="1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𝒇</m:t>
                    </m:r>
                    <m:r>
                      <a:rPr kumimoji="1" lang="en-US" altLang="ko-KR" sz="3600" b="1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(</m:t>
                    </m:r>
                    <m:r>
                      <a:rPr kumimoji="1" lang="en-US" altLang="ko-KR" sz="3600" b="1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𝒚</m:t>
                    </m:r>
                    <m:r>
                      <a:rPr kumimoji="1" lang="en-US" altLang="ko-KR" sz="3600" b="1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)</m:t>
                    </m:r>
                  </m:oMath>
                </a14:m>
                <a:r>
                  <a:rPr kumimoji="1" lang="en-US" altLang="ko-KR" sz="3600" b="1" dirty="0">
                    <a:solidFill>
                      <a:srgbClr val="53585F"/>
                    </a:solidFill>
                    <a:latin typeface="Spoqa Han Sans Neo Bold" panose="020B0500000000000000" pitchFamily="34" charset="-128"/>
                    <a:ea typeface="Spoqa Han Sans Neo Bold" panose="020B0500000000000000" pitchFamily="34" charset="-128"/>
                    <a:sym typeface="Wingdings" pitchFamily="2" charset="2"/>
                  </a:rPr>
                  <a:t> </a:t>
                </a:r>
                <a:endParaRPr kumimoji="1" lang="en-US" altLang="ko-KR" sz="3200" b="1" dirty="0">
                  <a:latin typeface="Spoqa Han Sans Neo Bold" panose="020B0500000000000000" pitchFamily="34" charset="-128"/>
                  <a:ea typeface="Spoqa Han Sans Neo Bold" panose="020B0500000000000000" pitchFamily="34" charset="-128"/>
                  <a:sym typeface="Wingdings" pitchFamily="2" charset="2"/>
                </a:endParaRPr>
              </a:p>
              <a:p>
                <a:pPr lvl="1" defTabSz="457200">
                  <a:spcBef>
                    <a:spcPts val="1200"/>
                  </a:spcBef>
                  <a:spcAft>
                    <a:spcPts val="1500"/>
                  </a:spcAft>
                  <a:defRPr sz="4500" spc="-45">
                    <a:solidFill>
                      <a:srgbClr val="53585F"/>
                    </a:solidFill>
                    <a:latin typeface="SpoqaHanSans-Bold"/>
                    <a:ea typeface="SpoqaHanSans-Bold"/>
                    <a:cs typeface="SpoqaHanSans-Bold"/>
                    <a:sym typeface="SpoqaHanSans-Bold"/>
                  </a:defRPr>
                </a:pPr>
                <a:r>
                  <a:rPr kumimoji="1" lang="en-US" altLang="ko-KR" sz="3600" dirty="0"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 </a:t>
                </a:r>
                <a:r>
                  <a:rPr kumimoji="1" lang="ko-KR" altLang="en-US" sz="3600" dirty="0"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SpoqaHanSans-Bold"/>
                  </a:rPr>
                  <a:t>이때 </a:t>
                </a:r>
                <a:r>
                  <a:rPr kumimoji="1" lang="en-US" altLang="ko-KR" sz="3600" dirty="0"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SpoqaHanSans-Bold"/>
                  </a:rPr>
                  <a:t>global minimum</a:t>
                </a:r>
                <a:r>
                  <a:rPr kumimoji="1" lang="ko-KR" altLang="en-US" sz="3600" dirty="0"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SpoqaHanSans-Bold"/>
                  </a:rPr>
                  <a:t>을 갖는다</a:t>
                </a:r>
                <a:r>
                  <a:rPr kumimoji="1" lang="en-US" altLang="ko-KR" sz="3600" dirty="0"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SpoqaHanSans-Bold"/>
                  </a:rPr>
                  <a:t>.</a:t>
                </a:r>
              </a:p>
              <a:p>
                <a:pPr lvl="1" defTabSz="457200">
                  <a:spcBef>
                    <a:spcPts val="1200"/>
                  </a:spcBef>
                  <a:spcAft>
                    <a:spcPts val="1500"/>
                  </a:spcAft>
                  <a:defRPr sz="4500" spc="-45">
                    <a:solidFill>
                      <a:srgbClr val="53585F"/>
                    </a:solidFill>
                    <a:latin typeface="SpoqaHanSans-Bold"/>
                    <a:ea typeface="SpoqaHanSans-Bold"/>
                    <a:cs typeface="SpoqaHanSans-Bold"/>
                    <a:sym typeface="SpoqaHanSans-Bold"/>
                  </a:defRPr>
                </a:pPr>
                <a:r>
                  <a:rPr kumimoji="1"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 </a:t>
                </a:r>
                <a14:m>
                  <m:oMath xmlns:m="http://schemas.openxmlformats.org/officeDocument/2006/math">
                    <m:r>
                      <a:rPr kumimoji="1" lang="en-US" altLang="ko-KR" sz="3600" b="0" i="0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−</m:t>
                    </m:r>
                    <m:r>
                      <a:rPr kumimoji="1" lang="en-US" altLang="ko-KR" sz="36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𝑓</m:t>
                    </m:r>
                  </m:oMath>
                </a14:m>
                <a:r>
                  <a:rPr kumimoji="1" lang="en-US" altLang="ko-KR" sz="3600" dirty="0"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SpoqaHanSans-Bold"/>
                  </a:rPr>
                  <a:t> </a:t>
                </a:r>
                <a:r>
                  <a:rPr kumimoji="1" lang="ko-KR" altLang="en-US" sz="3600" dirty="0"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SpoqaHanSans-Bold"/>
                  </a:rPr>
                  <a:t>가 </a:t>
                </a:r>
                <a:r>
                  <a:rPr kumimoji="1" lang="en-US" altLang="ko-KR" sz="3600" dirty="0"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SpoqaHanSans-Bold"/>
                  </a:rPr>
                  <a:t>convex(</a:t>
                </a:r>
                <a:r>
                  <a:rPr kumimoji="1" lang="ko-KR" altLang="en-US" sz="3600" dirty="0"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SpoqaHanSans-Bold"/>
                  </a:rPr>
                  <a:t>볼록</a:t>
                </a:r>
                <a:r>
                  <a:rPr kumimoji="1" lang="en-US" altLang="ko-KR" sz="3600" dirty="0"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SpoqaHanSans-Bold"/>
                  </a:rPr>
                  <a:t>)</a:t>
                </a:r>
                <a:r>
                  <a:rPr kumimoji="1" lang="ko-KR" altLang="en-US" sz="3600" dirty="0"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SpoqaHanSans-Bold"/>
                  </a:rPr>
                  <a:t>하면</a:t>
                </a:r>
                <a:r>
                  <a:rPr kumimoji="1" lang="en-US" altLang="ko-KR" sz="3600" dirty="0"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SpoqaHanSans-Bold"/>
                  </a:rPr>
                  <a:t>, </a:t>
                </a:r>
                <a14:m>
                  <m:oMath xmlns:m="http://schemas.openxmlformats.org/officeDocument/2006/math">
                    <m:r>
                      <a:rPr kumimoji="1" lang="en-US" altLang="ko-KR" sz="36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𝑓</m:t>
                    </m:r>
                  </m:oMath>
                </a14:m>
                <a:r>
                  <a:rPr kumimoji="1" lang="ko-KR" altLang="en-US" sz="3600" dirty="0"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SpoqaHanSans-Bold"/>
                  </a:rPr>
                  <a:t>는 </a:t>
                </a:r>
                <a:r>
                  <a:rPr kumimoji="1" lang="en-US" altLang="ko-KR" sz="3600" dirty="0"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SpoqaHanSans-Bold"/>
                  </a:rPr>
                  <a:t>concave(</a:t>
                </a:r>
                <a:r>
                  <a:rPr kumimoji="1" lang="ko-KR" altLang="en-US" sz="3600" dirty="0"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SpoqaHanSans-Bold"/>
                  </a:rPr>
                  <a:t>오목</a:t>
                </a:r>
                <a:r>
                  <a:rPr kumimoji="1" lang="en-US" altLang="ko-KR" sz="3600" dirty="0"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SpoqaHanSans-Bold"/>
                  </a:rPr>
                  <a:t>)</a:t>
                </a:r>
                <a:r>
                  <a:rPr kumimoji="1" lang="ko-KR" altLang="en-US" sz="3600" dirty="0"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SpoqaHanSans-Bold"/>
                  </a:rPr>
                  <a:t> 하다고 한다</a:t>
                </a:r>
                <a:r>
                  <a:rPr kumimoji="1" lang="en-US" altLang="ko-KR" sz="3600" dirty="0"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SpoqaHanSans-Bold"/>
                  </a:rPr>
                  <a:t>.</a:t>
                </a:r>
              </a:p>
            </p:txBody>
          </p:sp>
        </mc:Choice>
        <mc:Fallback xmlns="">
          <p:sp>
            <p:nvSpPr>
              <p:cNvPr id="11" name="Shape 133">
                <a:extLst>
                  <a:ext uri="{FF2B5EF4-FFF2-40B4-BE49-F238E27FC236}">
                    <a16:creationId xmlns:a16="http://schemas.microsoft.com/office/drawing/2014/main" id="{87AB8181-711F-3644-9D66-C235A34AF6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0239" y="3456328"/>
                <a:ext cx="21401931" cy="9714006"/>
              </a:xfrm>
              <a:prstGeom prst="rect">
                <a:avLst/>
              </a:prstGeom>
              <a:blipFill>
                <a:blip r:embed="rId4"/>
                <a:stretch>
                  <a:fillRect t="-392" b="-1830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="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Shape 222">
            <a:extLst>
              <a:ext uri="{FF2B5EF4-FFF2-40B4-BE49-F238E27FC236}">
                <a16:creationId xmlns:a16="http://schemas.microsoft.com/office/drawing/2014/main" id="{4046B240-FCBE-0245-8BC0-594A2180B101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4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6" name="Shape 223">
            <a:extLst>
              <a:ext uri="{FF2B5EF4-FFF2-40B4-BE49-F238E27FC236}">
                <a16:creationId xmlns:a16="http://schemas.microsoft.com/office/drawing/2014/main" id="{4D11A65C-3BB4-B049-B1C3-FE53F6CDD0B7}"/>
              </a:ext>
            </a:extLst>
          </p:cNvPr>
          <p:cNvSpPr/>
          <p:nvPr/>
        </p:nvSpPr>
        <p:spPr>
          <a:xfrm>
            <a:off x="20828000" y="2200124"/>
            <a:ext cx="2540000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R" altLang="en-US" dirty="0"/>
              <a:t>최적화 </a:t>
            </a:r>
            <a:r>
              <a:rPr lang="en-US" altLang="ko-KR" dirty="0"/>
              <a:t>[Optimization]</a:t>
            </a:r>
            <a:endParaRPr lang="ko-KR" altLang="en-US" dirty="0"/>
          </a:p>
        </p:txBody>
      </p:sp>
      <p:pic>
        <p:nvPicPr>
          <p:cNvPr id="17" name="Picture 4">
            <a:extLst>
              <a:ext uri="{FF2B5EF4-FFF2-40B4-BE49-F238E27FC236}">
                <a16:creationId xmlns:a16="http://schemas.microsoft.com/office/drawing/2014/main" id="{F5AD22BC-F4F8-7F4E-8578-7D3F93D95F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45057" y="7524647"/>
            <a:ext cx="7778291" cy="4041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1836D956-0F23-5040-B370-D859696C2781}"/>
              </a:ext>
            </a:extLst>
          </p:cNvPr>
          <p:cNvSpPr/>
          <p:nvPr/>
        </p:nvSpPr>
        <p:spPr>
          <a:xfrm>
            <a:off x="14099200" y="11674544"/>
            <a:ext cx="45940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ore-KR" altLang="en-US" dirty="0"/>
              <a:t>https://en.wikipedia.org/wiki/Convex_function</a:t>
            </a:r>
          </a:p>
        </p:txBody>
      </p:sp>
      <p:pic>
        <p:nvPicPr>
          <p:cNvPr id="20" name="Picture 6" descr="Domain -- from Wolfram MathWorld">
            <a:extLst>
              <a:ext uri="{FF2B5EF4-FFF2-40B4-BE49-F238E27FC236}">
                <a16:creationId xmlns:a16="http://schemas.microsoft.com/office/drawing/2014/main" id="{748BD508-448E-9046-8885-101899F804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23348" y="5589588"/>
            <a:ext cx="4038600" cy="279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5B5A9BDF-2DBA-0B4A-95D1-797F9FD25A78}"/>
              </a:ext>
            </a:extLst>
          </p:cNvPr>
          <p:cNvSpPr/>
          <p:nvPr/>
        </p:nvSpPr>
        <p:spPr>
          <a:xfrm>
            <a:off x="19195157" y="8183311"/>
            <a:ext cx="45411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ore-KR" altLang="en-US" dirty="0"/>
              <a:t>https://mathworld.wolfram.com/Domain.html</a:t>
            </a:r>
          </a:p>
        </p:txBody>
      </p:sp>
    </p:spTree>
    <p:extLst>
      <p:ext uri="{BB962C8B-B14F-4D97-AF65-F5344CB8AC3E}">
        <p14:creationId xmlns:p14="http://schemas.microsoft.com/office/powerpoint/2010/main" val="1915256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224">
            <a:extLst>
              <a:ext uri="{FF2B5EF4-FFF2-40B4-BE49-F238E27FC236}">
                <a16:creationId xmlns:a16="http://schemas.microsoft.com/office/drawing/2014/main" id="{579A8D10-BC25-C34F-8F94-E55FD2372F35}"/>
              </a:ext>
            </a:extLst>
          </p:cNvPr>
          <p:cNvSpPr/>
          <p:nvPr/>
        </p:nvSpPr>
        <p:spPr>
          <a:xfrm>
            <a:off x="1524000" y="1460302"/>
            <a:ext cx="16499854" cy="107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ore-KR" b="1" dirty="0">
                <a:sym typeface="Wingdings" pitchFamily="2" charset="2"/>
              </a:rPr>
              <a:t>Gradual warm-up</a:t>
            </a:r>
            <a:r>
              <a:rPr lang="ko-Kore-KR" altLang="en-US" b="1" dirty="0">
                <a:sym typeface="Wingdings" pitchFamily="2" charset="2"/>
              </a:rPr>
              <a:t>이 왜 잘되었을까</a:t>
            </a:r>
            <a:r>
              <a:rPr lang="en-US" altLang="ko-Kore-KR" b="1" dirty="0">
                <a:sym typeface="Wingdings" pitchFamily="2" charset="2"/>
              </a:rPr>
              <a:t>?</a:t>
            </a:r>
          </a:p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ore-KR" dirty="0">
                <a:sym typeface="Wingdings" pitchFamily="2" charset="2"/>
              </a:rPr>
              <a:t> Adam</a:t>
            </a:r>
            <a:r>
              <a:rPr lang="ko-Kore-KR" altLang="en-US" dirty="0">
                <a:sym typeface="Wingdings" pitchFamily="2" charset="2"/>
              </a:rPr>
              <a:t> 등 </a:t>
            </a:r>
            <a:r>
              <a:rPr lang="en-US" altLang="ko-Kore-KR" dirty="0">
                <a:sym typeface="Wingdings" pitchFamily="2" charset="2"/>
              </a:rPr>
              <a:t>Optimizer</a:t>
            </a:r>
            <a:r>
              <a:rPr lang="ko-Kore-KR" altLang="en-US" dirty="0">
                <a:sym typeface="Wingdings" pitchFamily="2" charset="2"/>
              </a:rPr>
              <a:t>의 문제를 보자</a:t>
            </a:r>
            <a:r>
              <a:rPr lang="en-US" altLang="ko-Kore-KR" dirty="0">
                <a:sym typeface="Wingdings" pitchFamily="2" charset="2"/>
              </a:rPr>
              <a:t>.</a:t>
            </a:r>
            <a:endParaRPr lang="en-US" altLang="ko-Kore-KR" dirty="0"/>
          </a:p>
        </p:txBody>
      </p:sp>
      <p:sp>
        <p:nvSpPr>
          <p:cNvPr id="17" name="슬라이드 번호 개체 틀 4">
            <a:extLst>
              <a:ext uri="{FF2B5EF4-FFF2-40B4-BE49-F238E27FC236}">
                <a16:creationId xmlns:a16="http://schemas.microsoft.com/office/drawing/2014/main" id="{103780E0-235B-8749-9316-0B73604FDB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39179" y="13061191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50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19" name="Shape 222">
            <a:extLst>
              <a:ext uri="{FF2B5EF4-FFF2-40B4-BE49-F238E27FC236}">
                <a16:creationId xmlns:a16="http://schemas.microsoft.com/office/drawing/2014/main" id="{D46E4FB7-4E76-CA4B-A767-5E1E0DCE388B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4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20" name="Shape 223">
            <a:extLst>
              <a:ext uri="{FF2B5EF4-FFF2-40B4-BE49-F238E27FC236}">
                <a16:creationId xmlns:a16="http://schemas.microsoft.com/office/drawing/2014/main" id="{AB048E89-3329-E94A-9971-126D2453AE96}"/>
              </a:ext>
            </a:extLst>
          </p:cNvPr>
          <p:cNvSpPr/>
          <p:nvPr/>
        </p:nvSpPr>
        <p:spPr>
          <a:xfrm>
            <a:off x="20828000" y="2200124"/>
            <a:ext cx="2540000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R" altLang="en-US" dirty="0"/>
              <a:t>최적화 </a:t>
            </a:r>
            <a:r>
              <a:rPr lang="en-US" altLang="ko-KR" dirty="0"/>
              <a:t>[Optimization]</a:t>
            </a:r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C84D4F9-0F92-6A4B-ABA9-37EE14A2C0E7}"/>
              </a:ext>
            </a:extLst>
          </p:cNvPr>
          <p:cNvSpPr/>
          <p:nvPr/>
        </p:nvSpPr>
        <p:spPr>
          <a:xfrm>
            <a:off x="4731595" y="13085022"/>
            <a:ext cx="125790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ore-KR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Liu, Liyuan, et al. "On the variance of the adaptive learning rate and beyond." </a:t>
            </a:r>
            <a:r>
              <a:rPr lang="en" altLang="ko-Kore-KR" dirty="0" err="1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arXiv</a:t>
            </a:r>
            <a:r>
              <a:rPr lang="en" altLang="ko-Kore-KR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preprint arXiv:1908.03265 (2019).</a:t>
            </a:r>
            <a:endParaRPr lang="ko-Kore-KR" altLang="en-US" dirty="0"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E6C1191-ECB9-8444-87F9-0BC838279634}"/>
              </a:ext>
            </a:extLst>
          </p:cNvPr>
          <p:cNvSpPr/>
          <p:nvPr/>
        </p:nvSpPr>
        <p:spPr>
          <a:xfrm>
            <a:off x="11021137" y="4322120"/>
            <a:ext cx="11896357" cy="78483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ore-KR" sz="36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Adaptive learning rate optimizer (Adam, </a:t>
            </a:r>
            <a:r>
              <a:rPr lang="en-US" altLang="ko-Kore-KR" sz="3600" dirty="0" err="1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RMSProp</a:t>
            </a:r>
            <a:r>
              <a:rPr lang="en-US" altLang="ko-Kore-KR" sz="36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</a:t>
            </a:r>
            <a:r>
              <a:rPr lang="ko-Kore-KR" altLang="en-US" sz="36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등</a:t>
            </a:r>
            <a:r>
              <a:rPr lang="en-US" altLang="ko-Kore-KR" sz="36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)</a:t>
            </a:r>
            <a:r>
              <a:rPr lang="ko-Kore-KR" altLang="en-US" sz="36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은 모두 안정적이고</a:t>
            </a:r>
            <a:r>
              <a:rPr lang="en-US" altLang="ko-Kore-KR" sz="36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</a:t>
            </a:r>
            <a:r>
              <a:rPr lang="ko-Kore-KR" altLang="en-US" sz="36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빠른 성능을 목표로 하지만</a:t>
            </a:r>
            <a:r>
              <a:rPr lang="en-US" altLang="ko-Kore-KR" sz="36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 </a:t>
            </a:r>
            <a:r>
              <a:rPr lang="ko-Kore-KR" altLang="en-US" sz="36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실제로는 </a:t>
            </a:r>
            <a:r>
              <a:rPr lang="en-US" altLang="ko-Kore-KR" sz="36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local optima</a:t>
            </a:r>
            <a:r>
              <a:rPr lang="ko-Kore-KR" altLang="en-US" sz="36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에 많이 빠진다</a:t>
            </a:r>
            <a:r>
              <a:rPr lang="en-US" altLang="ko-Kore-KR" sz="36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ore-KR" sz="3600" dirty="0"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" altLang="ko-Kore-KR" sz="36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Liu, Liyuan (2019)</a:t>
            </a:r>
            <a:r>
              <a:rPr lang="ko-Kore-KR" altLang="en-US" sz="36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는 해당 문제를 </a:t>
            </a:r>
            <a:r>
              <a:rPr lang="en-US" altLang="ko-Kore-KR" sz="36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training </a:t>
            </a:r>
            <a:r>
              <a:rPr lang="ko-Kore-KR" altLang="en-US" sz="36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앞부분 매우 큰 </a:t>
            </a:r>
            <a:r>
              <a:rPr lang="en-US" altLang="ko-Kore-KR" sz="36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gradient</a:t>
            </a:r>
            <a:r>
              <a:rPr lang="ko-Kore-KR" altLang="en-US" sz="36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의 분산</a:t>
            </a:r>
            <a:r>
              <a:rPr lang="en-US" altLang="ko-Kore-KR" sz="36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(variance) </a:t>
            </a:r>
            <a:r>
              <a:rPr lang="ko-Kore-KR" altLang="en-US" sz="36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때문이라고 분석 </a:t>
            </a:r>
            <a:r>
              <a:rPr lang="en-US" altLang="ko-Kore-KR" sz="36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!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ore-KR" sz="3600" dirty="0"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ore-KR" altLang="en-US" sz="36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즉</a:t>
            </a:r>
            <a:r>
              <a:rPr lang="en-US" altLang="ko-Kore-KR" sz="36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 minibatch training</a:t>
            </a:r>
            <a:r>
              <a:rPr lang="ko-Kore-KR" altLang="en-US" sz="36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에서 초기 제한된</a:t>
            </a:r>
            <a:r>
              <a:rPr lang="en-US" altLang="ko-Kore-KR" sz="36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</a:t>
            </a:r>
            <a:br>
              <a:rPr lang="en-US" altLang="ko-Kore-KR" sz="36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</a:br>
            <a:r>
              <a:rPr lang="ko-Kore-KR" altLang="en-US" sz="36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샘플 예제로의 학습에 기초해 너무 과도하게</a:t>
            </a:r>
            <a:br>
              <a:rPr lang="en-US" altLang="ko-Kore-KR" sz="36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</a:br>
            <a:r>
              <a:rPr lang="en-US" altLang="ko-Kore-KR" sz="36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optimization</a:t>
            </a:r>
            <a:r>
              <a:rPr lang="ko-Kore-KR" altLang="en-US" sz="36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이 이뤄져</a:t>
            </a:r>
            <a:r>
              <a:rPr lang="en-US" altLang="ko-Kore-KR" sz="36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 local optima</a:t>
            </a:r>
            <a:br>
              <a:rPr lang="en-US" altLang="ko-Kore-KR" sz="36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</a:br>
            <a:r>
              <a:rPr lang="ko-Kore-KR" altLang="en-US" sz="36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에 머물게 됨</a:t>
            </a:r>
            <a:r>
              <a:rPr lang="en-US" altLang="ko-Kore-KR" sz="36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ore-KR" sz="3600" dirty="0"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ore-KR" altLang="en-US" sz="36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그렇기에 초기 상태에서</a:t>
            </a:r>
            <a:r>
              <a:rPr lang="en-US" altLang="ko-Kore-KR" sz="36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 warm-up</a:t>
            </a:r>
            <a:r>
              <a:rPr lang="ko-Kore-KR" altLang="en-US" sz="36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이</a:t>
            </a:r>
            <a:br>
              <a:rPr lang="en-US" altLang="ko-Kore-KR" sz="36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</a:br>
            <a:r>
              <a:rPr lang="ko-Kore-KR" altLang="en-US" sz="36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필요했었던 것</a:t>
            </a:r>
            <a:r>
              <a:rPr lang="en-US" altLang="ko-Kore-KR" sz="36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! </a:t>
            </a:r>
          </a:p>
        </p:txBody>
      </p:sp>
      <p:pic>
        <p:nvPicPr>
          <p:cNvPr id="26628" name="Picture 4">
            <a:extLst>
              <a:ext uri="{FF2B5EF4-FFF2-40B4-BE49-F238E27FC236}">
                <a16:creationId xmlns:a16="http://schemas.microsoft.com/office/drawing/2014/main" id="{AF46BC5B-9432-AF4A-B089-785E9D4AFC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0059" y="3641827"/>
            <a:ext cx="8710334" cy="8892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1676AB20-44F5-344C-B711-BCBAF36AE7FF}"/>
              </a:ext>
            </a:extLst>
          </p:cNvPr>
          <p:cNvSpPr/>
          <p:nvPr/>
        </p:nvSpPr>
        <p:spPr>
          <a:xfrm>
            <a:off x="2060059" y="4322120"/>
            <a:ext cx="1763796" cy="626275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7B9EAEF-B6FE-994E-BBB3-C5C0F31E2E7C}"/>
              </a:ext>
            </a:extLst>
          </p:cNvPr>
          <p:cNvSpPr/>
          <p:nvPr/>
        </p:nvSpPr>
        <p:spPr>
          <a:xfrm>
            <a:off x="6622931" y="4322120"/>
            <a:ext cx="1763796" cy="626275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9675222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224">
            <a:extLst>
              <a:ext uri="{FF2B5EF4-FFF2-40B4-BE49-F238E27FC236}">
                <a16:creationId xmlns:a16="http://schemas.microsoft.com/office/drawing/2014/main" id="{579A8D10-BC25-C34F-8F94-E55FD2372F35}"/>
              </a:ext>
            </a:extLst>
          </p:cNvPr>
          <p:cNvSpPr/>
          <p:nvPr/>
        </p:nvSpPr>
        <p:spPr>
          <a:xfrm>
            <a:off x="1524000" y="1460302"/>
            <a:ext cx="16499854" cy="15388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ore-KR" b="1" dirty="0" err="1">
                <a:sym typeface="Wingdings" pitchFamily="2" charset="2"/>
              </a:rPr>
              <a:t>RAdam</a:t>
            </a:r>
            <a:r>
              <a:rPr lang="en-US" altLang="ko-Kore-KR" b="1" dirty="0">
                <a:sym typeface="Wingdings" pitchFamily="2" charset="2"/>
              </a:rPr>
              <a:t> (Rectified Adam)</a:t>
            </a:r>
            <a:br>
              <a:rPr lang="en-US" altLang="ko-Kore-KR" b="1" dirty="0">
                <a:sym typeface="Wingdings" pitchFamily="2" charset="2"/>
              </a:rPr>
            </a:br>
            <a:r>
              <a:rPr lang="en-US" altLang="ko-Kore-KR" dirty="0">
                <a:sym typeface="Wingdings" pitchFamily="2" charset="2"/>
              </a:rPr>
              <a:t> Variance</a:t>
            </a:r>
            <a:r>
              <a:rPr lang="ko-Kore-KR" altLang="en-US" dirty="0">
                <a:sym typeface="Wingdings" pitchFamily="2" charset="2"/>
              </a:rPr>
              <a:t> </a:t>
            </a:r>
            <a:r>
              <a:rPr lang="en-US" altLang="ko-Kore-KR" dirty="0">
                <a:sym typeface="Wingdings" pitchFamily="2" charset="2"/>
              </a:rPr>
              <a:t>rectification term</a:t>
            </a:r>
            <a:r>
              <a:rPr lang="ko-Kore-KR" altLang="en-US" dirty="0">
                <a:sym typeface="Wingdings" pitchFamily="2" charset="2"/>
              </a:rPr>
              <a:t>을 추가하자 </a:t>
            </a:r>
            <a:r>
              <a:rPr lang="en-US" altLang="ko-Kore-KR" dirty="0">
                <a:sym typeface="Wingdings" pitchFamily="2" charset="2"/>
              </a:rPr>
              <a:t>! </a:t>
            </a:r>
          </a:p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ore-KR" altLang="en-US" dirty="0">
                <a:sym typeface="Wingdings" pitchFamily="2" charset="2"/>
              </a:rPr>
              <a:t>만약 </a:t>
            </a:r>
            <a:r>
              <a:rPr lang="en-US" altLang="ko-Kore-KR" dirty="0">
                <a:sym typeface="Wingdings" pitchFamily="2" charset="2"/>
              </a:rPr>
              <a:t>Variance </a:t>
            </a:r>
            <a:r>
              <a:rPr lang="ko-Kore-KR" altLang="en-US" dirty="0">
                <a:sym typeface="Wingdings" pitchFamily="2" charset="2"/>
              </a:rPr>
              <a:t>계산이 불가하면</a:t>
            </a:r>
            <a:r>
              <a:rPr lang="en-US" altLang="ko-Kore-KR" dirty="0">
                <a:sym typeface="Wingdings" pitchFamily="2" charset="2"/>
              </a:rPr>
              <a:t>, un-adapted momentum</a:t>
            </a:r>
            <a:r>
              <a:rPr lang="ko-Kore-KR" altLang="en-US" dirty="0">
                <a:sym typeface="Wingdings" pitchFamily="2" charset="2"/>
              </a:rPr>
              <a:t>을 </a:t>
            </a:r>
            <a:r>
              <a:rPr lang="en-US" altLang="ko-Kore-KR" dirty="0">
                <a:sym typeface="Wingdings" pitchFamily="2" charset="2"/>
              </a:rPr>
              <a:t> </a:t>
            </a:r>
            <a:r>
              <a:rPr lang="ko-Kore-KR" altLang="en-US" dirty="0">
                <a:sym typeface="Wingdings" pitchFamily="2" charset="2"/>
              </a:rPr>
              <a:t>적용하자</a:t>
            </a:r>
            <a:r>
              <a:rPr lang="en-US" altLang="ko-Kore-KR" dirty="0">
                <a:sym typeface="Wingdings" pitchFamily="2" charset="2"/>
              </a:rPr>
              <a:t>.</a:t>
            </a:r>
            <a:endParaRPr lang="en-US" altLang="ko-Kore-KR" dirty="0"/>
          </a:p>
        </p:txBody>
      </p:sp>
      <p:sp>
        <p:nvSpPr>
          <p:cNvPr id="17" name="슬라이드 번호 개체 틀 4">
            <a:extLst>
              <a:ext uri="{FF2B5EF4-FFF2-40B4-BE49-F238E27FC236}">
                <a16:creationId xmlns:a16="http://schemas.microsoft.com/office/drawing/2014/main" id="{103780E0-235B-8749-9316-0B73604FDB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39179" y="13061191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51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19" name="Shape 222">
            <a:extLst>
              <a:ext uri="{FF2B5EF4-FFF2-40B4-BE49-F238E27FC236}">
                <a16:creationId xmlns:a16="http://schemas.microsoft.com/office/drawing/2014/main" id="{D46E4FB7-4E76-CA4B-A767-5E1E0DCE388B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4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20" name="Shape 223">
            <a:extLst>
              <a:ext uri="{FF2B5EF4-FFF2-40B4-BE49-F238E27FC236}">
                <a16:creationId xmlns:a16="http://schemas.microsoft.com/office/drawing/2014/main" id="{AB048E89-3329-E94A-9971-126D2453AE96}"/>
              </a:ext>
            </a:extLst>
          </p:cNvPr>
          <p:cNvSpPr/>
          <p:nvPr/>
        </p:nvSpPr>
        <p:spPr>
          <a:xfrm>
            <a:off x="20828000" y="2200124"/>
            <a:ext cx="2540000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R" altLang="en-US" dirty="0"/>
              <a:t>최적화 </a:t>
            </a:r>
            <a:r>
              <a:rPr lang="en-US" altLang="ko-KR" dirty="0"/>
              <a:t>[Optimization]</a:t>
            </a:r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C84D4F9-0F92-6A4B-ABA9-37EE14A2C0E7}"/>
              </a:ext>
            </a:extLst>
          </p:cNvPr>
          <p:cNvSpPr/>
          <p:nvPr/>
        </p:nvSpPr>
        <p:spPr>
          <a:xfrm>
            <a:off x="4731595" y="13085022"/>
            <a:ext cx="125790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ore-KR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Liu, Liyuan, et al. "On the variance of the adaptive learning rate and beyond." </a:t>
            </a:r>
            <a:r>
              <a:rPr lang="en" altLang="ko-Kore-KR" dirty="0" err="1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arXiv</a:t>
            </a:r>
            <a:r>
              <a:rPr lang="en" altLang="ko-Kore-KR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preprint arXiv:1908.03265 (2019).</a:t>
            </a:r>
            <a:endParaRPr lang="ko-Kore-KR" altLang="en-US" dirty="0"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21E891B-A21B-6F44-86E4-4B2F966D7A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8631" y="3251576"/>
            <a:ext cx="14740355" cy="9506609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93B4425D-D1E2-CB47-869D-95A981EDBF49}"/>
              </a:ext>
            </a:extLst>
          </p:cNvPr>
          <p:cNvSpPr/>
          <p:nvPr/>
        </p:nvSpPr>
        <p:spPr>
          <a:xfrm>
            <a:off x="3768436" y="8368146"/>
            <a:ext cx="11416146" cy="34359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2546585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224">
            <a:extLst>
              <a:ext uri="{FF2B5EF4-FFF2-40B4-BE49-F238E27FC236}">
                <a16:creationId xmlns:a16="http://schemas.microsoft.com/office/drawing/2014/main" id="{579A8D10-BC25-C34F-8F94-E55FD2372F35}"/>
              </a:ext>
            </a:extLst>
          </p:cNvPr>
          <p:cNvSpPr/>
          <p:nvPr/>
        </p:nvSpPr>
        <p:spPr>
          <a:xfrm>
            <a:off x="1524000" y="1460302"/>
            <a:ext cx="16499854" cy="487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ore-KR" b="1" dirty="0" err="1">
                <a:sym typeface="Wingdings" pitchFamily="2" charset="2"/>
              </a:rPr>
              <a:t>RAdam</a:t>
            </a:r>
            <a:r>
              <a:rPr lang="en-US" altLang="ko-Kore-KR" b="1" dirty="0">
                <a:sym typeface="Wingdings" pitchFamily="2" charset="2"/>
              </a:rPr>
              <a:t> (Rectified Adam)</a:t>
            </a:r>
            <a:r>
              <a:rPr lang="ko-Kore-KR" altLang="en-US" b="1" dirty="0">
                <a:sym typeface="Wingdings" pitchFamily="2" charset="2"/>
              </a:rPr>
              <a:t>의 성능</a:t>
            </a:r>
            <a:endParaRPr lang="en-US" altLang="ko-Kore-KR" dirty="0"/>
          </a:p>
        </p:txBody>
      </p:sp>
      <p:sp>
        <p:nvSpPr>
          <p:cNvPr id="17" name="슬라이드 번호 개체 틀 4">
            <a:extLst>
              <a:ext uri="{FF2B5EF4-FFF2-40B4-BE49-F238E27FC236}">
                <a16:creationId xmlns:a16="http://schemas.microsoft.com/office/drawing/2014/main" id="{103780E0-235B-8749-9316-0B73604FDB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39179" y="13061191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52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19" name="Shape 222">
            <a:extLst>
              <a:ext uri="{FF2B5EF4-FFF2-40B4-BE49-F238E27FC236}">
                <a16:creationId xmlns:a16="http://schemas.microsoft.com/office/drawing/2014/main" id="{D46E4FB7-4E76-CA4B-A767-5E1E0DCE388B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4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20" name="Shape 223">
            <a:extLst>
              <a:ext uri="{FF2B5EF4-FFF2-40B4-BE49-F238E27FC236}">
                <a16:creationId xmlns:a16="http://schemas.microsoft.com/office/drawing/2014/main" id="{AB048E89-3329-E94A-9971-126D2453AE96}"/>
              </a:ext>
            </a:extLst>
          </p:cNvPr>
          <p:cNvSpPr/>
          <p:nvPr/>
        </p:nvSpPr>
        <p:spPr>
          <a:xfrm>
            <a:off x="20828000" y="2200124"/>
            <a:ext cx="2540000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R" altLang="en-US" dirty="0"/>
              <a:t>최적화 </a:t>
            </a:r>
            <a:r>
              <a:rPr lang="en-US" altLang="ko-KR" dirty="0"/>
              <a:t>[Optimization]</a:t>
            </a:r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C84D4F9-0F92-6A4B-ABA9-37EE14A2C0E7}"/>
              </a:ext>
            </a:extLst>
          </p:cNvPr>
          <p:cNvSpPr/>
          <p:nvPr/>
        </p:nvSpPr>
        <p:spPr>
          <a:xfrm>
            <a:off x="4731595" y="13085022"/>
            <a:ext cx="125790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ore-KR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Liu, Liyuan, et al. "On the variance of the adaptive learning rate and beyond." </a:t>
            </a:r>
            <a:r>
              <a:rPr lang="en" altLang="ko-Kore-KR" dirty="0" err="1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arXiv</a:t>
            </a:r>
            <a:r>
              <a:rPr lang="en" altLang="ko-Kore-KR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preprint arXiv:1908.03265 (2019).</a:t>
            </a:r>
            <a:endParaRPr lang="ko-Kore-KR" altLang="en-US" dirty="0"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  <p:pic>
        <p:nvPicPr>
          <p:cNvPr id="28674" name="Picture 2">
            <a:extLst>
              <a:ext uri="{FF2B5EF4-FFF2-40B4-BE49-F238E27FC236}">
                <a16:creationId xmlns:a16="http://schemas.microsoft.com/office/drawing/2014/main" id="{5593C409-D317-514D-8C6B-2DAEE00DFA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1200" y="3999831"/>
            <a:ext cx="14304582" cy="8255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4F06492-33B5-B44C-85D5-3475DDA11280}"/>
              </a:ext>
            </a:extLst>
          </p:cNvPr>
          <p:cNvSpPr/>
          <p:nvPr/>
        </p:nvSpPr>
        <p:spPr>
          <a:xfrm>
            <a:off x="16065782" y="4255341"/>
            <a:ext cx="7302218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ore-KR" altLang="en-US" sz="32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전통적인 </a:t>
            </a:r>
            <a:r>
              <a:rPr lang="en-US" altLang="ko-Kore-KR" sz="32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Adam, SGD</a:t>
            </a:r>
            <a:r>
              <a:rPr lang="ko-Kore-KR" altLang="en-US" sz="32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에 비해 </a:t>
            </a:r>
            <a:r>
              <a:rPr lang="en-US" altLang="ko-Kore-KR" sz="32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LR</a:t>
            </a:r>
            <a:r>
              <a:rPr lang="ko-Kore-KR" altLang="en-US" sz="32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과 관계없이 안정적으로 수렴함을 보인다 </a:t>
            </a:r>
            <a:r>
              <a:rPr lang="en-US" altLang="ko-Kore-KR" sz="32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!</a:t>
            </a:r>
          </a:p>
          <a:p>
            <a:endParaRPr lang="en-US" altLang="ko-Kore-KR" sz="3200" dirty="0"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r>
              <a:rPr lang="en-US" altLang="ko-KR" sz="32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	 </a:t>
            </a:r>
            <a:r>
              <a:rPr lang="ko-KR" altLang="en-US" sz="32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잘 모르겠으면 </a:t>
            </a:r>
            <a:r>
              <a:rPr lang="en-US" altLang="ko-KR" sz="3200" dirty="0" err="1"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RAdam</a:t>
            </a:r>
            <a:r>
              <a:rPr lang="ko-KR" altLang="en-US" sz="32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을 먼저 </a:t>
            </a:r>
            <a:r>
              <a:rPr lang="en-US" altLang="ko-KR" sz="32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			     </a:t>
            </a:r>
            <a:r>
              <a:rPr lang="ko-KR" altLang="en-US" sz="32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써보자</a:t>
            </a:r>
            <a:r>
              <a:rPr lang="en-US" altLang="ko-KR" sz="32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!</a:t>
            </a:r>
            <a:endParaRPr lang="en-US" altLang="ko-Kore-KR" sz="3200" dirty="0"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ore-KR" sz="3200" dirty="0"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ore-KR" altLang="en-US" sz="32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단</a:t>
            </a:r>
            <a:r>
              <a:rPr lang="en-US" altLang="ko-Kore-KR" sz="32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 learning rate</a:t>
            </a:r>
            <a:r>
              <a:rPr lang="ko-Kore-KR" altLang="en-US" sz="32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튜닝이 매우 잘 된</a:t>
            </a:r>
            <a:r>
              <a:rPr lang="en-US" altLang="ko-Kore-KR" sz="32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SGD</a:t>
            </a:r>
            <a:r>
              <a:rPr lang="ko-Kore-KR" altLang="en-US" sz="32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에 비해 성능이 안나올 때도 있다</a:t>
            </a:r>
            <a:r>
              <a:rPr lang="en-US" altLang="ko-Kore-KR" sz="32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!</a:t>
            </a:r>
            <a:r>
              <a:rPr lang="ko-Kore-KR" altLang="en-US" sz="32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</a:t>
            </a:r>
            <a:r>
              <a:rPr lang="en-US" altLang="ko-Kore-KR" sz="32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</a:t>
            </a:r>
            <a:r>
              <a:rPr lang="en-US" altLang="ko-KR" sz="32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(</a:t>
            </a:r>
            <a:r>
              <a:rPr lang="ko-KR" altLang="en-US" sz="32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항상 정답은 아님</a:t>
            </a:r>
            <a:r>
              <a:rPr lang="en-US" altLang="ko-KR" sz="32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)</a:t>
            </a:r>
            <a:endParaRPr lang="en-US" altLang="ko-Kore-KR" sz="3200" dirty="0"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439414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224">
            <a:extLst>
              <a:ext uri="{FF2B5EF4-FFF2-40B4-BE49-F238E27FC236}">
                <a16:creationId xmlns:a16="http://schemas.microsoft.com/office/drawing/2014/main" id="{579A8D10-BC25-C34F-8F94-E55FD2372F35}"/>
              </a:ext>
            </a:extLst>
          </p:cNvPr>
          <p:cNvSpPr/>
          <p:nvPr/>
        </p:nvSpPr>
        <p:spPr>
          <a:xfrm>
            <a:off x="1524000" y="1460302"/>
            <a:ext cx="16499854" cy="487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ore-KR" b="1" dirty="0" err="1">
                <a:sym typeface="Wingdings" pitchFamily="2" charset="2"/>
              </a:rPr>
              <a:t>RAdam</a:t>
            </a:r>
            <a:r>
              <a:rPr lang="en-US" altLang="ko-Kore-KR" b="1" dirty="0">
                <a:sym typeface="Wingdings" pitchFamily="2" charset="2"/>
              </a:rPr>
              <a:t> (Rectified Adam)</a:t>
            </a:r>
            <a:r>
              <a:rPr lang="ko-Kore-KR" altLang="en-US" b="1" dirty="0">
                <a:sym typeface="Wingdings" pitchFamily="2" charset="2"/>
              </a:rPr>
              <a:t>의 성능</a:t>
            </a:r>
            <a:endParaRPr lang="en-US" altLang="ko-Kore-KR" dirty="0"/>
          </a:p>
        </p:txBody>
      </p:sp>
      <p:sp>
        <p:nvSpPr>
          <p:cNvPr id="17" name="슬라이드 번호 개체 틀 4">
            <a:extLst>
              <a:ext uri="{FF2B5EF4-FFF2-40B4-BE49-F238E27FC236}">
                <a16:creationId xmlns:a16="http://schemas.microsoft.com/office/drawing/2014/main" id="{103780E0-235B-8749-9316-0B73604FDB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39179" y="13061191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53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19" name="Shape 222">
            <a:extLst>
              <a:ext uri="{FF2B5EF4-FFF2-40B4-BE49-F238E27FC236}">
                <a16:creationId xmlns:a16="http://schemas.microsoft.com/office/drawing/2014/main" id="{D46E4FB7-4E76-CA4B-A767-5E1E0DCE388B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4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20" name="Shape 223">
            <a:extLst>
              <a:ext uri="{FF2B5EF4-FFF2-40B4-BE49-F238E27FC236}">
                <a16:creationId xmlns:a16="http://schemas.microsoft.com/office/drawing/2014/main" id="{AB048E89-3329-E94A-9971-126D2453AE96}"/>
              </a:ext>
            </a:extLst>
          </p:cNvPr>
          <p:cNvSpPr/>
          <p:nvPr/>
        </p:nvSpPr>
        <p:spPr>
          <a:xfrm>
            <a:off x="20828000" y="2200124"/>
            <a:ext cx="2540000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R" altLang="en-US" dirty="0"/>
              <a:t>최적화 </a:t>
            </a:r>
            <a:r>
              <a:rPr lang="en-US" altLang="ko-KR" dirty="0"/>
              <a:t>[Optimization]</a:t>
            </a:r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C84D4F9-0F92-6A4B-ABA9-37EE14A2C0E7}"/>
              </a:ext>
            </a:extLst>
          </p:cNvPr>
          <p:cNvSpPr/>
          <p:nvPr/>
        </p:nvSpPr>
        <p:spPr>
          <a:xfrm>
            <a:off x="4731595" y="13085022"/>
            <a:ext cx="125790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ore-KR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Liu, Liyuan, et al. "On the variance of the adaptive learning rate and beyond." </a:t>
            </a:r>
            <a:r>
              <a:rPr lang="en" altLang="ko-Kore-KR" dirty="0" err="1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arXiv</a:t>
            </a:r>
            <a:r>
              <a:rPr lang="en" altLang="ko-Kore-KR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preprint arXiv:1908.03265 (2019).</a:t>
            </a:r>
            <a:endParaRPr lang="ko-Kore-KR" altLang="en-US" dirty="0"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4F06492-33B5-B44C-85D5-3475DDA11280}"/>
              </a:ext>
            </a:extLst>
          </p:cNvPr>
          <p:cNvSpPr/>
          <p:nvPr/>
        </p:nvSpPr>
        <p:spPr>
          <a:xfrm>
            <a:off x="2394516" y="9711197"/>
            <a:ext cx="15102865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ore-KR" sz="3200" dirty="0" err="1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RAdam</a:t>
            </a:r>
            <a:r>
              <a:rPr lang="ko-Kore-KR" altLang="en-US" sz="32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은 </a:t>
            </a:r>
            <a:r>
              <a:rPr lang="en-US" altLang="ko-Kore-KR" sz="32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variance</a:t>
            </a:r>
            <a:r>
              <a:rPr lang="ko-Kore-KR" altLang="en-US" sz="32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의 발산 상태에 따라 </a:t>
            </a:r>
            <a:r>
              <a:rPr lang="en-US" altLang="ko-Kore-KR" sz="32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adaptive learning rate</a:t>
            </a:r>
            <a:r>
              <a:rPr lang="ko-Kore-KR" altLang="en-US" sz="32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를 켜거나 끈다</a:t>
            </a:r>
            <a:r>
              <a:rPr lang="en-US" altLang="ko-Kore-KR" sz="32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ore-KR" sz="3200" dirty="0"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pPr lvl="1"/>
            <a:r>
              <a:rPr lang="en-US" altLang="ko-Kore-KR" sz="32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	</a:t>
            </a:r>
            <a:r>
              <a:rPr lang="en-US" altLang="ko-KR" sz="32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 </a:t>
            </a:r>
            <a:r>
              <a:rPr lang="en-US" altLang="ko-Kore-KR" sz="32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Dynamic warmup</a:t>
            </a:r>
            <a:r>
              <a:rPr lang="ko-Kore-KR" altLang="en-US" sz="32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은 파라미터로 </a:t>
            </a:r>
            <a:r>
              <a:rPr lang="en-US" altLang="ko-Kore-KR" sz="32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turn on/off</a:t>
            </a:r>
            <a:r>
              <a:rPr lang="ko-Kore-KR" altLang="en-US" sz="32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가 필요가 없다</a:t>
            </a:r>
            <a:r>
              <a:rPr lang="en-US" altLang="ko-Kore-KR" sz="32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.</a:t>
            </a:r>
          </a:p>
          <a:p>
            <a:pPr lvl="1"/>
            <a:endParaRPr lang="en-US" altLang="ko-Kore-KR" sz="3200" dirty="0"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pPr lvl="1"/>
            <a:r>
              <a:rPr lang="en-US" altLang="ko-Kore-KR" sz="32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	</a:t>
            </a:r>
            <a:r>
              <a:rPr lang="en-US" altLang="ko-KR" sz="32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 </a:t>
            </a:r>
            <a:r>
              <a:rPr lang="ko-KR" altLang="en-US" sz="32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저자의 실험에서는 </a:t>
            </a:r>
            <a:r>
              <a:rPr lang="en-US" altLang="ko-KR" sz="3200" dirty="0" err="1"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RAdam</a:t>
            </a:r>
            <a:r>
              <a:rPr lang="ko-KR" altLang="en-US" sz="32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의 성능을 </a:t>
            </a:r>
            <a:r>
              <a:rPr lang="en-US" altLang="ko-KR" sz="32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Adam</a:t>
            </a:r>
            <a:r>
              <a:rPr lang="ko-KR" altLang="en-US" sz="3200" dirty="0" err="1"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으로</a:t>
            </a:r>
            <a:r>
              <a:rPr lang="ko-KR" altLang="en-US" sz="32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 같은 성능을 내려면 </a:t>
            </a:r>
            <a:r>
              <a:rPr lang="en-US" altLang="ko-KR" sz="32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learning rate </a:t>
            </a:r>
            <a:r>
              <a:rPr lang="ko-KR" altLang="en-US" sz="32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조절의 튜닝을 반복해야한다</a:t>
            </a:r>
            <a:r>
              <a:rPr lang="en-US" altLang="ko-KR" sz="32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.</a:t>
            </a:r>
            <a:endParaRPr lang="en-US" altLang="ko-Kore-KR" sz="3200" dirty="0"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  <p:pic>
        <p:nvPicPr>
          <p:cNvPr id="31746" name="Picture 2">
            <a:extLst>
              <a:ext uri="{FF2B5EF4-FFF2-40B4-BE49-F238E27FC236}">
                <a16:creationId xmlns:a16="http://schemas.microsoft.com/office/drawing/2014/main" id="{4D7D72CA-CB9F-B748-9CF8-6F31A98FD6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2789" y="3287698"/>
            <a:ext cx="14758822" cy="6096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047668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19">
            <a:extLst>
              <a:ext uri="{FF2B5EF4-FFF2-40B4-BE49-F238E27FC236}">
                <a16:creationId xmlns:a16="http://schemas.microsoft.com/office/drawing/2014/main" id="{D9A90743-360F-9F47-81AC-6C2ED2F39B42}"/>
              </a:ext>
            </a:extLst>
          </p:cNvPr>
          <p:cNvSpPr/>
          <p:nvPr/>
        </p:nvSpPr>
        <p:spPr>
          <a:xfrm>
            <a:off x="2413000" y="3689648"/>
            <a:ext cx="17526000" cy="24878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algn="r">
              <a:defRPr sz="7500" spc="-75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ore-KR" altLang="en-US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딥러닝을 위한 최적화</a:t>
            </a:r>
            <a:endParaRPr b="1" dirty="0">
              <a:latin typeface="SpoqaHanSans-Bold" panose="020B0500000000000000" pitchFamily="34" charset="-128"/>
              <a:ea typeface="SpoqaHanSans-Bold" panose="020B0500000000000000" pitchFamily="34" charset="-128"/>
            </a:endParaRPr>
          </a:p>
          <a:p>
            <a:pPr algn="r">
              <a:defRPr sz="4000" spc="-3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-US" altLang="ko-KR" b="1" dirty="0">
              <a:solidFill>
                <a:srgbClr val="ED234B"/>
              </a:solidFill>
              <a:latin typeface="SpoqaHanSans-Bold" panose="020B0500000000000000" pitchFamily="34" charset="-128"/>
              <a:ea typeface="SpoqaHanSans-Bold" panose="020B0500000000000000" pitchFamily="34" charset="-128"/>
            </a:endParaRPr>
          </a:p>
          <a:p>
            <a:pPr algn="r">
              <a:defRPr sz="4000" spc="-3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b="1" dirty="0">
                <a:solidFill>
                  <a:srgbClr val="ED234B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7. </a:t>
            </a:r>
            <a:r>
              <a:rPr lang="en-US" altLang="ko-KR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Normalization</a:t>
            </a:r>
            <a:endParaRPr lang="ko-KR" altLang="en-US" b="1" dirty="0">
              <a:latin typeface="SpoqaHanSans-Bold" panose="020B0500000000000000" pitchFamily="34" charset="-128"/>
              <a:ea typeface="SpoqaHanSans-Bold" panose="020B0500000000000000" pitchFamily="34" charset="-128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A639319-AC48-A94C-AE92-228E87EFF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54</a:t>
            </a:fld>
            <a:endParaRPr kumimoji="1" lang="ko-Kore-KR" altLang="en-US" sz="150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6886500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224">
            <a:extLst>
              <a:ext uri="{FF2B5EF4-FFF2-40B4-BE49-F238E27FC236}">
                <a16:creationId xmlns:a16="http://schemas.microsoft.com/office/drawing/2014/main" id="{579A8D10-BC25-C34F-8F94-E55FD2372F35}"/>
              </a:ext>
            </a:extLst>
          </p:cNvPr>
          <p:cNvSpPr/>
          <p:nvPr/>
        </p:nvSpPr>
        <p:spPr>
          <a:xfrm>
            <a:off x="1524000" y="1460302"/>
            <a:ext cx="16499854" cy="487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ore-KR" altLang="en-US" b="1" dirty="0">
                <a:sym typeface="Wingdings" pitchFamily="2" charset="2"/>
              </a:rPr>
              <a:t>정규화 </a:t>
            </a:r>
            <a:r>
              <a:rPr lang="en-US" altLang="ko-Kore-KR" b="1" dirty="0">
                <a:sym typeface="Wingdings" pitchFamily="2" charset="2"/>
              </a:rPr>
              <a:t>(Normalization) VS </a:t>
            </a:r>
            <a:r>
              <a:rPr lang="ko-Kore-KR" altLang="en-US" b="1" dirty="0">
                <a:sym typeface="Wingdings" pitchFamily="2" charset="2"/>
              </a:rPr>
              <a:t>정형화</a:t>
            </a:r>
            <a:r>
              <a:rPr lang="en-US" altLang="ko-Kore-KR" b="1" dirty="0">
                <a:sym typeface="Wingdings" pitchFamily="2" charset="2"/>
              </a:rPr>
              <a:t> (Regularization)</a:t>
            </a:r>
            <a:endParaRPr lang="en-US" altLang="ko-Kore-KR" dirty="0"/>
          </a:p>
        </p:txBody>
      </p:sp>
      <p:sp>
        <p:nvSpPr>
          <p:cNvPr id="17" name="슬라이드 번호 개체 틀 4">
            <a:extLst>
              <a:ext uri="{FF2B5EF4-FFF2-40B4-BE49-F238E27FC236}">
                <a16:creationId xmlns:a16="http://schemas.microsoft.com/office/drawing/2014/main" id="{103780E0-235B-8749-9316-0B73604FDB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39179" y="13061191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55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19" name="Shape 222">
            <a:extLst>
              <a:ext uri="{FF2B5EF4-FFF2-40B4-BE49-F238E27FC236}">
                <a16:creationId xmlns:a16="http://schemas.microsoft.com/office/drawing/2014/main" id="{D46E4FB7-4E76-CA4B-A767-5E1E0DCE388B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4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20" name="Shape 223">
            <a:extLst>
              <a:ext uri="{FF2B5EF4-FFF2-40B4-BE49-F238E27FC236}">
                <a16:creationId xmlns:a16="http://schemas.microsoft.com/office/drawing/2014/main" id="{AB048E89-3329-E94A-9971-126D2453AE96}"/>
              </a:ext>
            </a:extLst>
          </p:cNvPr>
          <p:cNvSpPr/>
          <p:nvPr/>
        </p:nvSpPr>
        <p:spPr>
          <a:xfrm>
            <a:off x="20828000" y="2200124"/>
            <a:ext cx="2540000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R" altLang="en-US" dirty="0"/>
              <a:t>최적화 </a:t>
            </a:r>
            <a:r>
              <a:rPr lang="en-US" altLang="ko-KR" dirty="0"/>
              <a:t>[Optimization]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60DAE9DD-1015-C241-8BD9-EAE09BAD110A}"/>
                  </a:ext>
                </a:extLst>
              </p:cNvPr>
              <p:cNvSpPr/>
              <p:nvPr/>
            </p:nvSpPr>
            <p:spPr>
              <a:xfrm>
                <a:off x="1708484" y="3550895"/>
                <a:ext cx="18187654" cy="611686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571500" indent="-571500">
                  <a:buFont typeface="Arial" panose="020B0604020202020204" pitchFamily="34" charset="0"/>
                  <a:buChar char="•"/>
                </a:pPr>
                <a:r>
                  <a:rPr lang="en-US" altLang="ko-KR" sz="3600" b="1" dirty="0">
                    <a:latin typeface="Spoqa Han Sans Neo Bold" panose="020B0500000000000000" pitchFamily="34" charset="-128"/>
                    <a:ea typeface="Spoqa Han Sans Neo Bold" panose="020B0500000000000000" pitchFamily="34" charset="-128"/>
                  </a:rPr>
                  <a:t>Normalization: </a:t>
                </a:r>
                <a:r>
                  <a:rPr lang="ko-KR" altLang="en-US" sz="3600" b="1" dirty="0">
                    <a:latin typeface="Spoqa Han Sans Neo Bold" panose="020B0500000000000000" pitchFamily="34" charset="-128"/>
                    <a:ea typeface="Spoqa Han Sans Neo Bold" panose="020B0500000000000000" pitchFamily="34" charset="-128"/>
                  </a:rPr>
                  <a:t>각 특성의 </a:t>
                </a:r>
                <a:r>
                  <a:rPr lang="en-US" altLang="ko-KR" sz="3600" b="1" dirty="0">
                    <a:latin typeface="Spoqa Han Sans Neo Bold" panose="020B0500000000000000" pitchFamily="34" charset="-128"/>
                    <a:ea typeface="Spoqa Han Sans Neo Bold" panose="020B0500000000000000" pitchFamily="34" charset="-128"/>
                  </a:rPr>
                  <a:t>Scale</a:t>
                </a:r>
                <a:r>
                  <a:rPr lang="ko-KR" altLang="en-US" sz="3600" b="1" dirty="0">
                    <a:latin typeface="Spoqa Han Sans Neo Bold" panose="020B0500000000000000" pitchFamily="34" charset="-128"/>
                    <a:ea typeface="Spoqa Han Sans Neo Bold" panose="020B0500000000000000" pitchFamily="34" charset="-128"/>
                  </a:rPr>
                  <a:t>을 조정</a:t>
                </a:r>
                <a:r>
                  <a:rPr lang="en-US" altLang="ko-KR" sz="3600" b="1" dirty="0">
                    <a:latin typeface="Spoqa Han Sans Neo Bold" panose="020B0500000000000000" pitchFamily="34" charset="-128"/>
                    <a:ea typeface="Spoqa Han Sans Neo Bold" panose="020B0500000000000000" pitchFamily="34" charset="-128"/>
                  </a:rPr>
                  <a:t>.</a:t>
                </a:r>
              </a:p>
              <a:p>
                <a:pPr marL="571500" indent="-571500">
                  <a:buFont typeface="Wingdings" pitchFamily="2" charset="2"/>
                  <a:buChar char="à"/>
                </a:pPr>
                <a:endParaRPr lang="en-US" altLang="ko-KR" sz="3600" dirty="0">
                  <a:latin typeface="Spoqa Han Sans Neo" panose="020B0500000000000000" pitchFamily="34" charset="-128"/>
                  <a:ea typeface="Spoqa Han Sans Neo" panose="020B0500000000000000" pitchFamily="34" charset="-128"/>
                  <a:sym typeface="Wingdings" pitchFamily="2" charset="2"/>
                </a:endParaRPr>
              </a:p>
              <a:p>
                <a:pPr marL="1028642" lvl="1" indent="-571500">
                  <a:buFont typeface="Wingdings" pitchFamily="2" charset="2"/>
                  <a:buChar char="à"/>
                </a:pPr>
                <a:r>
                  <a:rPr lang="en-US" altLang="ko-KR" sz="3600" dirty="0"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Min-Max Scale</a:t>
                </a:r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3600" i="1" smtClean="0"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altLang="ko-KR" sz="3600" b="0" i="0" smtClean="0"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x</m:t>
                          </m:r>
                          <m:r>
                            <a:rPr lang="en-US" altLang="ko-KR" sz="3600" b="0" i="0" smtClean="0"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ko-KR" sz="3600" i="1" smtClean="0"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3600" b="0" i="0" smtClean="0"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x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ko-KR" sz="3600" b="0" i="0" smtClean="0"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min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ko-KR" sz="3600" i="1" smtClean="0"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3600" b="0" i="0" smtClean="0"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x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ko-KR" sz="3600" b="0" i="0" smtClean="0"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max</m:t>
                              </m:r>
                            </m:sub>
                          </m:sSub>
                          <m:r>
                            <a:rPr lang="en-US" altLang="ko-KR" sz="3600" b="0" i="0" smtClean="0"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ko-KR" sz="3600" i="1" smtClean="0"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3600" b="0" i="0" smtClean="0"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x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ko-KR" sz="3600" b="0" i="0" smtClean="0"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min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altLang="ko-KR" sz="3600" dirty="0"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 lvl="1"/>
                <a:endParaRPr lang="en-US" altLang="ko-KR" sz="3600" dirty="0"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 lvl="1"/>
                <a:endParaRPr lang="en-US" altLang="ko-KR" sz="3600" dirty="0"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 marL="571500" indent="-571500">
                  <a:buFont typeface="Arial" panose="020B0604020202020204" pitchFamily="34" charset="0"/>
                  <a:buChar char="•"/>
                </a:pPr>
                <a:r>
                  <a:rPr lang="en-US" altLang="ko-KR" sz="3600" b="1" dirty="0">
                    <a:latin typeface="Spoqa Han Sans Neo Bold" panose="020B0500000000000000" pitchFamily="34" charset="-128"/>
                    <a:ea typeface="Spoqa Han Sans Neo Bold" panose="020B0500000000000000" pitchFamily="34" charset="-128"/>
                  </a:rPr>
                  <a:t>Regularization: </a:t>
                </a:r>
                <a:r>
                  <a:rPr lang="ko-KR" altLang="en-US" sz="3600" b="1" dirty="0">
                    <a:latin typeface="Spoqa Han Sans Neo Bold" panose="020B0500000000000000" pitchFamily="34" charset="-128"/>
                    <a:ea typeface="Spoqa Han Sans Neo Bold" panose="020B0500000000000000" pitchFamily="34" charset="-128"/>
                  </a:rPr>
                  <a:t>모델의 </a:t>
                </a:r>
                <a:r>
                  <a:rPr lang="ko-KR" altLang="en-US" sz="3600" b="1" dirty="0" err="1">
                    <a:latin typeface="Spoqa Han Sans Neo Bold" panose="020B0500000000000000" pitchFamily="34" charset="-128"/>
                    <a:ea typeface="Spoqa Han Sans Neo Bold" panose="020B0500000000000000" pitchFamily="34" charset="-128"/>
                  </a:rPr>
                  <a:t>설명도를</a:t>
                </a:r>
                <a:r>
                  <a:rPr lang="ko-KR" altLang="en-US" sz="3600" b="1" dirty="0">
                    <a:latin typeface="Spoqa Han Sans Neo Bold" panose="020B0500000000000000" pitchFamily="34" charset="-128"/>
                    <a:ea typeface="Spoqa Han Sans Neo Bold" panose="020B0500000000000000" pitchFamily="34" charset="-128"/>
                  </a:rPr>
                  <a:t> 유지하면서 모델의 복잡도를 줄이는 방식</a:t>
                </a:r>
                <a:r>
                  <a:rPr lang="en-US" altLang="ko-KR" sz="3600" b="1" dirty="0">
                    <a:latin typeface="Spoqa Han Sans Neo Bold" panose="020B0500000000000000" pitchFamily="34" charset="-128"/>
                    <a:ea typeface="Spoqa Han Sans Neo Bold" panose="020B0500000000000000" pitchFamily="34" charset="-128"/>
                  </a:rPr>
                  <a:t>.</a:t>
                </a:r>
              </a:p>
              <a:p>
                <a:pPr marL="571500" indent="-571500">
                  <a:buFont typeface="Arial" panose="020B0604020202020204" pitchFamily="34" charset="0"/>
                  <a:buChar char="•"/>
                </a:pPr>
                <a:endParaRPr lang="en-US" altLang="ko-KR" sz="3600" dirty="0"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 lvl="1"/>
                <a:r>
                  <a:rPr lang="en-US" altLang="ko-KR" sz="3600" dirty="0"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 3</a:t>
                </a:r>
                <a:r>
                  <a:rPr lang="ko-KR" altLang="en-US" sz="3600" dirty="0"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장 참고</a:t>
                </a:r>
                <a:r>
                  <a:rPr lang="en-US" altLang="ko-KR" sz="3600" dirty="0"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!</a:t>
                </a:r>
                <a:endParaRPr lang="en-US" altLang="ko-KR" sz="3600" dirty="0"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 marL="571500" indent="-571500">
                  <a:buFont typeface="Arial" panose="020B0604020202020204" pitchFamily="34" charset="0"/>
                  <a:buChar char="•"/>
                </a:pPr>
                <a:endParaRPr lang="en-US" altLang="ko-KR" sz="3600" dirty="0"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</p:txBody>
          </p:sp>
        </mc:Choice>
        <mc:Fallback xmlns="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60DAE9DD-1015-C241-8BD9-EAE09BAD11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8484" y="3550895"/>
                <a:ext cx="18187654" cy="6116867"/>
              </a:xfrm>
              <a:prstGeom prst="rect">
                <a:avLst/>
              </a:prstGeom>
              <a:blipFill>
                <a:blip r:embed="rId4"/>
                <a:stretch>
                  <a:fillRect l="-907" t="-1449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2059146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224">
            <a:extLst>
              <a:ext uri="{FF2B5EF4-FFF2-40B4-BE49-F238E27FC236}">
                <a16:creationId xmlns:a16="http://schemas.microsoft.com/office/drawing/2014/main" id="{579A8D10-BC25-C34F-8F94-E55FD2372F35}"/>
              </a:ext>
            </a:extLst>
          </p:cNvPr>
          <p:cNvSpPr/>
          <p:nvPr/>
        </p:nvSpPr>
        <p:spPr>
          <a:xfrm>
            <a:off x="1524000" y="1460302"/>
            <a:ext cx="16499854" cy="487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ore-KR" altLang="en-US" b="1" dirty="0">
                <a:sym typeface="Wingdings" pitchFamily="2" charset="2"/>
              </a:rPr>
              <a:t>배치 정규화 </a:t>
            </a:r>
            <a:r>
              <a:rPr lang="en-US" altLang="ko-Kore-KR" b="1" dirty="0">
                <a:sym typeface="Wingdings" pitchFamily="2" charset="2"/>
              </a:rPr>
              <a:t>(Batch normalization; BN)</a:t>
            </a:r>
            <a:r>
              <a:rPr lang="en-US" altLang="ko-KR" b="1" dirty="0">
                <a:sym typeface="Wingdings" pitchFamily="2" charset="2"/>
              </a:rPr>
              <a:t> </a:t>
            </a:r>
            <a:endParaRPr lang="en-US" altLang="ko-Kore-KR" dirty="0"/>
          </a:p>
        </p:txBody>
      </p:sp>
      <p:sp>
        <p:nvSpPr>
          <p:cNvPr id="17" name="슬라이드 번호 개체 틀 4">
            <a:extLst>
              <a:ext uri="{FF2B5EF4-FFF2-40B4-BE49-F238E27FC236}">
                <a16:creationId xmlns:a16="http://schemas.microsoft.com/office/drawing/2014/main" id="{103780E0-235B-8749-9316-0B73604FDB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39179" y="13061191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56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19" name="Shape 222">
            <a:extLst>
              <a:ext uri="{FF2B5EF4-FFF2-40B4-BE49-F238E27FC236}">
                <a16:creationId xmlns:a16="http://schemas.microsoft.com/office/drawing/2014/main" id="{D46E4FB7-4E76-CA4B-A767-5E1E0DCE388B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4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20" name="Shape 223">
            <a:extLst>
              <a:ext uri="{FF2B5EF4-FFF2-40B4-BE49-F238E27FC236}">
                <a16:creationId xmlns:a16="http://schemas.microsoft.com/office/drawing/2014/main" id="{AB048E89-3329-E94A-9971-126D2453AE96}"/>
              </a:ext>
            </a:extLst>
          </p:cNvPr>
          <p:cNvSpPr/>
          <p:nvPr/>
        </p:nvSpPr>
        <p:spPr>
          <a:xfrm>
            <a:off x="20828000" y="2200124"/>
            <a:ext cx="2540000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R" altLang="en-US" dirty="0"/>
              <a:t>최적화 </a:t>
            </a:r>
            <a:r>
              <a:rPr lang="en-US" altLang="ko-KR" dirty="0"/>
              <a:t>[Optimization]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0DAE9DD-1015-C241-8BD9-EAE09BAD110A}"/>
              </a:ext>
            </a:extLst>
          </p:cNvPr>
          <p:cNvSpPr/>
          <p:nvPr/>
        </p:nvSpPr>
        <p:spPr>
          <a:xfrm>
            <a:off x="1708484" y="3550895"/>
            <a:ext cx="18187654" cy="95102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ore-KR" altLang="en-US" sz="36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한편</a:t>
            </a:r>
            <a:r>
              <a:rPr lang="en-US" altLang="ko-Kore-KR" sz="36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 mini-batch</a:t>
            </a:r>
            <a:r>
              <a:rPr lang="ko-Kore-KR" altLang="en-US" sz="36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로 학습하는 </a:t>
            </a:r>
            <a:r>
              <a:rPr lang="en-US" altLang="ko-Kore-KR" sz="36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ML</a:t>
            </a:r>
            <a:r>
              <a:rPr lang="ko-Kore-KR" altLang="en-US" sz="36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문제에서</a:t>
            </a:r>
            <a:r>
              <a:rPr lang="en-US" altLang="ko-Kore-KR" sz="36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weight</a:t>
            </a:r>
            <a:r>
              <a:rPr lang="ko-Kore-KR" altLang="en-US" sz="36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나 </a:t>
            </a:r>
            <a:r>
              <a:rPr lang="en-US" altLang="ko-Kore-KR" sz="36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layer</a:t>
            </a:r>
            <a:r>
              <a:rPr lang="ko-Kore-KR" altLang="en-US" sz="36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의 결과를 정규화 </a:t>
            </a:r>
            <a:r>
              <a:rPr lang="en-US" altLang="ko-Kore-KR" sz="36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(normalization)</a:t>
            </a:r>
            <a:r>
              <a:rPr lang="ko-Kore-KR" altLang="en-US" sz="36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함으로써 학습과 최적화를 안정화 시킬 수 있다</a:t>
            </a:r>
            <a:r>
              <a:rPr lang="en-US" altLang="ko-Kore-KR" sz="36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.</a:t>
            </a:r>
          </a:p>
          <a:p>
            <a:endParaRPr lang="en-US" altLang="ko-Kore-KR" sz="3600" dirty="0"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r>
              <a:rPr lang="en-US" altLang="ko-Kore-KR" sz="3600" b="1" dirty="0">
                <a:latin typeface="Spoqa Han Sans Neo Bold" panose="020B0500000000000000" pitchFamily="34" charset="-128"/>
                <a:ea typeface="Spoqa Han Sans Neo Bold" panose="020B0500000000000000" pitchFamily="34" charset="-128"/>
                <a:sym typeface="Wingdings" pitchFamily="2" charset="2"/>
              </a:rPr>
              <a:t> </a:t>
            </a:r>
            <a:r>
              <a:rPr lang="ko-Kore-KR" altLang="en-US" sz="3600" b="1" dirty="0">
                <a:latin typeface="Spoqa Han Sans Neo Bold" panose="020B0500000000000000" pitchFamily="34" charset="-128"/>
                <a:ea typeface="Spoqa Han Sans Neo Bold" panose="020B0500000000000000" pitchFamily="34" charset="-128"/>
                <a:sym typeface="Wingdings" pitchFamily="2" charset="2"/>
              </a:rPr>
              <a:t>이를 통해 내부 공변량 변화</a:t>
            </a:r>
            <a:r>
              <a:rPr lang="en-US" altLang="ko-Kore-KR" sz="3600" b="1" dirty="0">
                <a:latin typeface="Spoqa Han Sans Neo Bold" panose="020B0500000000000000" pitchFamily="34" charset="-128"/>
                <a:ea typeface="Spoqa Han Sans Neo Bold" panose="020B0500000000000000" pitchFamily="34" charset="-128"/>
                <a:sym typeface="Wingdings" pitchFamily="2" charset="2"/>
              </a:rPr>
              <a:t>(internal covariate shift</a:t>
            </a:r>
            <a:r>
              <a:rPr lang="en-US" altLang="ko-KR" sz="3600" b="1" dirty="0">
                <a:latin typeface="Spoqa Han Sans Neo Bold" panose="020B0500000000000000" pitchFamily="34" charset="-128"/>
                <a:ea typeface="Spoqa Han Sans Neo Bold" panose="020B0500000000000000" pitchFamily="34" charset="-128"/>
                <a:sym typeface="Wingdings" pitchFamily="2" charset="2"/>
              </a:rPr>
              <a:t>; </a:t>
            </a:r>
            <a:r>
              <a:rPr lang="en-US" altLang="ko-Kore-KR" sz="3600" b="1" dirty="0">
                <a:latin typeface="Spoqa Han Sans Neo Bold" panose="020B0500000000000000" pitchFamily="34" charset="-128"/>
                <a:ea typeface="Spoqa Han Sans Neo Bold" panose="020B0500000000000000" pitchFamily="34" charset="-128"/>
                <a:sym typeface="Wingdings" pitchFamily="2" charset="2"/>
              </a:rPr>
              <a:t>ICS) </a:t>
            </a:r>
            <a:r>
              <a:rPr lang="ko-Kore-KR" altLang="en-US" sz="3600" b="1" dirty="0">
                <a:latin typeface="Spoqa Han Sans Neo Bold" panose="020B0500000000000000" pitchFamily="34" charset="-128"/>
                <a:ea typeface="Spoqa Han Sans Neo Bold" panose="020B0500000000000000" pitchFamily="34" charset="-128"/>
                <a:sym typeface="Wingdings" pitchFamily="2" charset="2"/>
              </a:rPr>
              <a:t>문제를 해결할 수 있다</a:t>
            </a:r>
            <a:r>
              <a:rPr lang="en-US" altLang="ko-Kore-KR" sz="3600" b="1" dirty="0">
                <a:latin typeface="Spoqa Han Sans Neo Bold" panose="020B0500000000000000" pitchFamily="34" charset="-128"/>
                <a:ea typeface="Spoqa Han Sans Neo Bold" panose="020B0500000000000000" pitchFamily="34" charset="-128"/>
                <a:sym typeface="Wingdings" pitchFamily="2" charset="2"/>
              </a:rPr>
              <a:t>.</a:t>
            </a:r>
            <a:endParaRPr lang="en-US" altLang="ko-Kore-KR" sz="3600" b="1" dirty="0">
              <a:latin typeface="Spoqa Han Sans Neo Bold" panose="020B0500000000000000" pitchFamily="34" charset="-128"/>
              <a:ea typeface="Spoqa Han Sans Neo Bold" panose="020B0500000000000000" pitchFamily="34" charset="-128"/>
            </a:endParaRPr>
          </a:p>
          <a:p>
            <a:endParaRPr lang="en-US" altLang="ko-KR" sz="3600" dirty="0"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r>
              <a:rPr lang="en-US" altLang="ko-KR" sz="36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-</a:t>
            </a:r>
            <a:r>
              <a:rPr lang="ko-KR" altLang="en-US" sz="36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실제 </a:t>
            </a:r>
            <a:r>
              <a:rPr lang="en-US" altLang="ko-KR" sz="36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DNN </a:t>
            </a:r>
            <a:r>
              <a:rPr lang="ko-KR" altLang="en-US" sz="36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모델을 학습할 때</a:t>
            </a:r>
            <a:r>
              <a:rPr lang="en-US" altLang="ko-KR" sz="36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 </a:t>
            </a:r>
            <a:r>
              <a:rPr lang="ko-KR" altLang="en-US" sz="36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다른 레이어는 고정된 상태라 가정하지만</a:t>
            </a:r>
            <a:r>
              <a:rPr lang="en-US" altLang="ko-KR" sz="36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 </a:t>
            </a:r>
            <a:r>
              <a:rPr lang="ko-KR" altLang="en-US" sz="36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실제로는 </a:t>
            </a:r>
            <a:r>
              <a:rPr lang="en-US" altLang="ko-KR" sz="36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distribution</a:t>
            </a:r>
            <a:r>
              <a:rPr lang="ko-KR" altLang="en-US" sz="36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을 지속적으로 변화시키며 학습되고 있다</a:t>
            </a:r>
            <a:r>
              <a:rPr lang="en-US" altLang="ko-KR" sz="36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.</a:t>
            </a:r>
            <a:r>
              <a:rPr lang="ko-KR" altLang="en-US" sz="36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</a:t>
            </a:r>
            <a:endParaRPr lang="en-US" altLang="ko-Kore-KR" sz="3600" dirty="0"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endParaRPr lang="en-US" altLang="ko-Kore-KR" sz="3600" dirty="0"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endParaRPr lang="en-US" altLang="ko-Kore-KR" sz="3600" dirty="0"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r>
              <a:rPr lang="ko-Kore-KR" altLang="en-US" sz="3600" b="1" dirty="0"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공변량 변화</a:t>
            </a:r>
            <a:r>
              <a:rPr lang="en-US" altLang="ko-Kore-KR" sz="3600" b="1" dirty="0"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(covariate shift)</a:t>
            </a:r>
            <a:r>
              <a:rPr lang="ko-Kore-KR" altLang="en-US" sz="3600" b="1" dirty="0"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문제</a:t>
            </a:r>
            <a:r>
              <a:rPr lang="ko-Kore-KR" altLang="en-US" sz="36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란</a:t>
            </a:r>
            <a:r>
              <a:rPr lang="en-US" altLang="ko-Kore-KR" sz="36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?</a:t>
            </a:r>
          </a:p>
          <a:p>
            <a:r>
              <a:rPr lang="en-US" altLang="ko-KR" sz="36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: </a:t>
            </a:r>
            <a:r>
              <a:rPr lang="ko-Kore-KR" altLang="en-US" sz="36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이전 레이어의 파라미터 변화로 인하여 현재 레이어의 입력의 분포가 바뀌는 현상</a:t>
            </a:r>
            <a:endParaRPr lang="en-US" altLang="ko-Kore-KR" sz="3600" dirty="0"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pPr marL="571500" indent="-571500">
              <a:buFontTx/>
              <a:buChar char="-"/>
            </a:pPr>
            <a:endParaRPr lang="en-US" altLang="ko-Kore-KR" sz="3600" dirty="0"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r>
              <a:rPr lang="ko-Kore-KR" altLang="en-US" sz="3600" b="1" dirty="0"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내부 공변량 변화</a:t>
            </a:r>
            <a:r>
              <a:rPr lang="en-US" altLang="ko-Kore-KR" sz="3600" b="1" dirty="0"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(Internal covariate shift)</a:t>
            </a:r>
            <a:r>
              <a:rPr lang="ko-Kore-KR" altLang="en-US" sz="3600" b="1" dirty="0"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문제</a:t>
            </a:r>
            <a:r>
              <a:rPr lang="ko-Kore-KR" altLang="en-US" sz="36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란</a:t>
            </a:r>
            <a:r>
              <a:rPr lang="en-US" altLang="ko-KR" sz="36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?</a:t>
            </a:r>
            <a:endParaRPr lang="en-US" altLang="ko-Kore-KR" sz="3600" dirty="0"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r>
              <a:rPr lang="en-US" altLang="ko-KR" sz="36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: </a:t>
            </a:r>
            <a:r>
              <a:rPr lang="ko-KR" altLang="en-US" sz="36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레이어를 통과할 때</a:t>
            </a:r>
            <a:r>
              <a:rPr lang="en-US" altLang="ko-KR" sz="36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 covariate shift</a:t>
            </a:r>
            <a:r>
              <a:rPr lang="ko-KR" altLang="en-US" sz="36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가 일어나면서 입력의 분포가 약간씩 변하는 현상</a:t>
            </a:r>
            <a:endParaRPr lang="en-US" altLang="ko-KR" sz="3600" dirty="0"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endParaRPr lang="en-US" altLang="ko-KR" sz="3600" dirty="0">
              <a:latin typeface="Spoqa Han Sans Neo" panose="020B0500000000000000" pitchFamily="34" charset="-128"/>
              <a:ea typeface="Spoqa Han Sans Neo" panose="020B0500000000000000" pitchFamily="34" charset="-128"/>
              <a:sym typeface="Wingdings" pitchFamily="2" charset="2"/>
            </a:endParaRPr>
          </a:p>
          <a:p>
            <a:r>
              <a:rPr lang="ko-KR" altLang="en-US" sz="3600" b="1" dirty="0">
                <a:latin typeface="Spoqa Han Sans Neo Bold" panose="020B0500000000000000" pitchFamily="34" charset="-128"/>
                <a:ea typeface="Spoqa Han Sans Neo Bold" panose="020B0500000000000000" pitchFamily="34" charset="-128"/>
                <a:sym typeface="Wingdings" pitchFamily="2" charset="2"/>
              </a:rPr>
              <a:t>모델을 학습하기 어렵고</a:t>
            </a:r>
            <a:r>
              <a:rPr lang="en-US" altLang="ko-KR" sz="3600" b="1" dirty="0">
                <a:latin typeface="Spoqa Han Sans Neo Bold" panose="020B0500000000000000" pitchFamily="34" charset="-128"/>
                <a:ea typeface="Spoqa Han Sans Neo Bold" panose="020B0500000000000000" pitchFamily="34" charset="-128"/>
                <a:sym typeface="Wingdings" pitchFamily="2" charset="2"/>
              </a:rPr>
              <a:t>, learning rate </a:t>
            </a:r>
            <a:r>
              <a:rPr lang="ko-KR" altLang="en-US" sz="3600" b="1" dirty="0">
                <a:latin typeface="Spoqa Han Sans Neo Bold" panose="020B0500000000000000" pitchFamily="34" charset="-128"/>
                <a:ea typeface="Spoqa Han Sans Neo Bold" panose="020B0500000000000000" pitchFamily="34" charset="-128"/>
                <a:sym typeface="Wingdings" pitchFamily="2" charset="2"/>
              </a:rPr>
              <a:t>등 </a:t>
            </a:r>
            <a:r>
              <a:rPr lang="en-US" altLang="ko-KR" sz="3600" b="1" dirty="0">
                <a:latin typeface="Spoqa Han Sans Neo Bold" panose="020B0500000000000000" pitchFamily="34" charset="-128"/>
                <a:ea typeface="Spoqa Han Sans Neo Bold" panose="020B0500000000000000" pitchFamily="34" charset="-128"/>
                <a:sym typeface="Wingdings" pitchFamily="2" charset="2"/>
              </a:rPr>
              <a:t>hyper parameter</a:t>
            </a:r>
            <a:r>
              <a:rPr lang="ko-KR" altLang="en-US" sz="3600" b="1" dirty="0">
                <a:latin typeface="Spoqa Han Sans Neo Bold" panose="020B0500000000000000" pitchFamily="34" charset="-128"/>
                <a:ea typeface="Spoqa Han Sans Neo Bold" panose="020B0500000000000000" pitchFamily="34" charset="-128"/>
                <a:sym typeface="Wingdings" pitchFamily="2" charset="2"/>
              </a:rPr>
              <a:t>을 잘 튜닝해야하는 요인이 된다</a:t>
            </a:r>
            <a:r>
              <a:rPr lang="en-US" altLang="ko-KR" sz="3600" b="1" dirty="0">
                <a:latin typeface="Spoqa Han Sans Neo Bold" panose="020B0500000000000000" pitchFamily="34" charset="-128"/>
                <a:ea typeface="Spoqa Han Sans Neo Bold" panose="020B0500000000000000" pitchFamily="34" charset="-128"/>
                <a:sym typeface="Wingdings" pitchFamily="2" charset="2"/>
              </a:rPr>
              <a:t>!</a:t>
            </a:r>
          </a:p>
          <a:p>
            <a:r>
              <a:rPr lang="en-US" altLang="ko-KR" sz="3600" b="1" dirty="0">
                <a:latin typeface="Spoqa Han Sans Neo Bold" panose="020B0500000000000000" pitchFamily="34" charset="-128"/>
                <a:ea typeface="Spoqa Han Sans Neo Bold" panose="020B0500000000000000" pitchFamily="34" charset="-128"/>
                <a:sym typeface="Wingdings" pitchFamily="2" charset="2"/>
              </a:rPr>
              <a:t> </a:t>
            </a:r>
            <a:r>
              <a:rPr lang="ko-KR" altLang="en-US" sz="3600" b="1" dirty="0">
                <a:latin typeface="Spoqa Han Sans Neo Bold" panose="020B0500000000000000" pitchFamily="34" charset="-128"/>
                <a:ea typeface="Spoqa Han Sans Neo Bold" panose="020B0500000000000000" pitchFamily="34" charset="-128"/>
                <a:sym typeface="Wingdings" pitchFamily="2" charset="2"/>
              </a:rPr>
              <a:t>배치 </a:t>
            </a:r>
            <a:r>
              <a:rPr lang="ko-KR" altLang="en-US" sz="3600" b="1" dirty="0" err="1">
                <a:latin typeface="Spoqa Han Sans Neo Bold" panose="020B0500000000000000" pitchFamily="34" charset="-128"/>
                <a:ea typeface="Spoqa Han Sans Neo Bold" panose="020B0500000000000000" pitchFamily="34" charset="-128"/>
                <a:sym typeface="Wingdings" pitchFamily="2" charset="2"/>
              </a:rPr>
              <a:t>정규화로</a:t>
            </a:r>
            <a:r>
              <a:rPr lang="ko-KR" altLang="en-US" sz="3600" b="1" dirty="0">
                <a:latin typeface="Spoqa Han Sans Neo Bold" panose="020B0500000000000000" pitchFamily="34" charset="-128"/>
                <a:ea typeface="Spoqa Han Sans Neo Bold" panose="020B0500000000000000" pitchFamily="34" charset="-128"/>
                <a:sym typeface="Wingdings" pitchFamily="2" charset="2"/>
              </a:rPr>
              <a:t> 해결</a:t>
            </a:r>
            <a:r>
              <a:rPr lang="en-US" altLang="ko-KR" sz="3600" b="1" dirty="0">
                <a:latin typeface="Spoqa Han Sans Neo Bold" panose="020B0500000000000000" pitchFamily="34" charset="-128"/>
                <a:ea typeface="Spoqa Han Sans Neo Bold" panose="020B0500000000000000" pitchFamily="34" charset="-128"/>
                <a:sym typeface="Wingdings" pitchFamily="2" charset="2"/>
              </a:rPr>
              <a:t>!</a:t>
            </a:r>
            <a:endParaRPr lang="en-US" altLang="ko-KR" sz="3600" b="1" dirty="0">
              <a:latin typeface="Spoqa Han Sans Neo Bold" panose="020B0500000000000000" pitchFamily="34" charset="-128"/>
              <a:ea typeface="Spoqa Han Sans Neo Bold" panose="020B0500000000000000" pitchFamily="34" charset="-128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1EC8D30-4FA5-6442-BEBD-7742DCA34EC6}"/>
              </a:ext>
            </a:extLst>
          </p:cNvPr>
          <p:cNvSpPr/>
          <p:nvPr/>
        </p:nvSpPr>
        <p:spPr>
          <a:xfrm>
            <a:off x="3974510" y="13061191"/>
            <a:ext cx="123121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ore-KR" dirty="0">
                <a:latin typeface="Calibri" panose="020F0502020204030204" pitchFamily="34" charset="0"/>
              </a:rPr>
              <a:t>S. </a:t>
            </a:r>
            <a:r>
              <a:rPr lang="en" altLang="ko-Kore-KR" dirty="0" err="1">
                <a:latin typeface="Calibri" panose="020F0502020204030204" pitchFamily="34" charset="0"/>
              </a:rPr>
              <a:t>Ioffe</a:t>
            </a:r>
            <a:r>
              <a:rPr lang="en" altLang="ko-Kore-KR" dirty="0">
                <a:latin typeface="Calibri" panose="020F0502020204030204" pitchFamily="34" charset="0"/>
              </a:rPr>
              <a:t> and C. </a:t>
            </a:r>
            <a:r>
              <a:rPr lang="en" altLang="ko-Kore-KR" dirty="0" err="1">
                <a:latin typeface="Calibri" panose="020F0502020204030204" pitchFamily="34" charset="0"/>
              </a:rPr>
              <a:t>Szegedy</a:t>
            </a:r>
            <a:r>
              <a:rPr lang="en" altLang="ko-Kore-KR" dirty="0">
                <a:latin typeface="Calibri" panose="020F0502020204030204" pitchFamily="34" charset="0"/>
              </a:rPr>
              <a:t>, Batch Normalization: Accelerating Deep Network Training by Reducing Internal Covariate Shift, ICML 2015 </a:t>
            </a:r>
            <a:endParaRPr lang="en" altLang="ko-Kore-KR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78649450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224">
            <a:extLst>
              <a:ext uri="{FF2B5EF4-FFF2-40B4-BE49-F238E27FC236}">
                <a16:creationId xmlns:a16="http://schemas.microsoft.com/office/drawing/2014/main" id="{579A8D10-BC25-C34F-8F94-E55FD2372F35}"/>
              </a:ext>
            </a:extLst>
          </p:cNvPr>
          <p:cNvSpPr/>
          <p:nvPr/>
        </p:nvSpPr>
        <p:spPr>
          <a:xfrm>
            <a:off x="1524000" y="1460302"/>
            <a:ext cx="16499854" cy="487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ore-KR" altLang="en-US" b="1" dirty="0">
                <a:sym typeface="Wingdings" pitchFamily="2" charset="2"/>
              </a:rPr>
              <a:t>배치 정규화 </a:t>
            </a:r>
            <a:r>
              <a:rPr lang="en-US" altLang="ko-Kore-KR" b="1" dirty="0">
                <a:sym typeface="Wingdings" pitchFamily="2" charset="2"/>
              </a:rPr>
              <a:t>(Batch normalization; BN)</a:t>
            </a:r>
            <a:endParaRPr lang="en-US" altLang="ko-Kore-KR" dirty="0"/>
          </a:p>
        </p:txBody>
      </p:sp>
      <p:sp>
        <p:nvSpPr>
          <p:cNvPr id="17" name="슬라이드 번호 개체 틀 4">
            <a:extLst>
              <a:ext uri="{FF2B5EF4-FFF2-40B4-BE49-F238E27FC236}">
                <a16:creationId xmlns:a16="http://schemas.microsoft.com/office/drawing/2014/main" id="{103780E0-235B-8749-9316-0B73604FDB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39179" y="13061191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57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19" name="Shape 222">
            <a:extLst>
              <a:ext uri="{FF2B5EF4-FFF2-40B4-BE49-F238E27FC236}">
                <a16:creationId xmlns:a16="http://schemas.microsoft.com/office/drawing/2014/main" id="{D46E4FB7-4E76-CA4B-A767-5E1E0DCE388B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4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20" name="Shape 223">
            <a:extLst>
              <a:ext uri="{FF2B5EF4-FFF2-40B4-BE49-F238E27FC236}">
                <a16:creationId xmlns:a16="http://schemas.microsoft.com/office/drawing/2014/main" id="{AB048E89-3329-E94A-9971-126D2453AE96}"/>
              </a:ext>
            </a:extLst>
          </p:cNvPr>
          <p:cNvSpPr/>
          <p:nvPr/>
        </p:nvSpPr>
        <p:spPr>
          <a:xfrm>
            <a:off x="20828000" y="2200124"/>
            <a:ext cx="2540000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R" altLang="en-US" dirty="0"/>
              <a:t>최적화 </a:t>
            </a:r>
            <a:r>
              <a:rPr lang="en-US" altLang="ko-KR" dirty="0"/>
              <a:t>[Optimization]</a:t>
            </a:r>
            <a:endParaRPr lang="ko-KR" altLang="en-US" dirty="0"/>
          </a:p>
        </p:txBody>
      </p:sp>
      <p:pic>
        <p:nvPicPr>
          <p:cNvPr id="32770" name="Picture 2">
            <a:extLst>
              <a:ext uri="{FF2B5EF4-FFF2-40B4-BE49-F238E27FC236}">
                <a16:creationId xmlns:a16="http://schemas.microsoft.com/office/drawing/2014/main" id="{651BC162-DF38-9E47-9E05-9C5A09740F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0251" y="3554521"/>
            <a:ext cx="8117221" cy="5179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212EFAD-63BA-7A4F-B87B-704FAC1CDD3B}"/>
              </a:ext>
            </a:extLst>
          </p:cNvPr>
          <p:cNvSpPr txBox="1"/>
          <p:nvPr/>
        </p:nvSpPr>
        <p:spPr>
          <a:xfrm>
            <a:off x="7038075" y="5775158"/>
            <a:ext cx="309251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Batch normalization </a:t>
            </a:r>
            <a:r>
              <a:rPr kumimoji="1" lang="ko-Kore-KR" altLang="en-US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없을 때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D0551C-DFAF-764F-8317-4F823910176D}"/>
              </a:ext>
            </a:extLst>
          </p:cNvPr>
          <p:cNvSpPr txBox="1"/>
          <p:nvPr/>
        </p:nvSpPr>
        <p:spPr>
          <a:xfrm>
            <a:off x="7038074" y="8095574"/>
            <a:ext cx="309251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Batch normalization </a:t>
            </a:r>
            <a:r>
              <a:rPr kumimoji="1" lang="ko-Kore-KR" altLang="en-US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있을 때</a:t>
            </a:r>
          </a:p>
        </p:txBody>
      </p:sp>
      <p:pic>
        <p:nvPicPr>
          <p:cNvPr id="32771" name="Picture 3" descr="page70image8204480">
            <a:extLst>
              <a:ext uri="{FF2B5EF4-FFF2-40B4-BE49-F238E27FC236}">
                <a16:creationId xmlns:a16="http://schemas.microsoft.com/office/drawing/2014/main" id="{3FAF7566-CA38-F74C-8F02-1A5BE4F73A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4054" y="3554521"/>
            <a:ext cx="6376982" cy="5179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144568F-AF3C-364F-B3AD-DB6D2D37473C}"/>
              </a:ext>
            </a:extLst>
          </p:cNvPr>
          <p:cNvSpPr txBox="1"/>
          <p:nvPr/>
        </p:nvSpPr>
        <p:spPr>
          <a:xfrm>
            <a:off x="3176338" y="9848088"/>
            <a:ext cx="9690473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buAutoNum type="arabicPeriod"/>
            </a:pPr>
            <a:r>
              <a:rPr kumimoji="1" lang="en-US" altLang="ko-Kore-KR" sz="32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mini-batch</a:t>
            </a:r>
            <a:r>
              <a:rPr kumimoji="1" lang="ko-Kore-KR" altLang="en-US" sz="32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의 평균</a:t>
            </a:r>
            <a:endParaRPr kumimoji="1" lang="en-US" altLang="ko-Kore-KR" sz="3200" dirty="0"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pPr marL="514350" indent="-514350">
              <a:buAutoNum type="arabicPeriod"/>
            </a:pPr>
            <a:r>
              <a:rPr kumimoji="1" lang="en-US" altLang="ko-Kore-KR" sz="32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Mini-batch</a:t>
            </a:r>
            <a:r>
              <a:rPr kumimoji="1" lang="ko-Kore-KR" altLang="en-US" sz="32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의 분산과 표준 편차</a:t>
            </a:r>
            <a:endParaRPr kumimoji="1" lang="en-US" altLang="ko-Kore-KR" sz="3200" dirty="0"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pPr marL="514350" indent="-514350">
              <a:buAutoNum type="arabicPeriod"/>
            </a:pPr>
            <a:r>
              <a:rPr kumimoji="1" lang="en-US" altLang="ko-Kore-KR" sz="32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Normalization (epsilon </a:t>
            </a:r>
            <a:r>
              <a:rPr kumimoji="1" lang="ko-Kore-KR" altLang="en-US" sz="32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값을 제외하면 정규 표준화</a:t>
            </a:r>
            <a:r>
              <a:rPr kumimoji="1" lang="en-US" altLang="ko-Kore-KR" sz="32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)</a:t>
            </a:r>
          </a:p>
          <a:p>
            <a:pPr marL="514350" indent="-514350">
              <a:buAutoNum type="arabicPeriod"/>
            </a:pPr>
            <a:r>
              <a:rPr kumimoji="1" lang="ko-Kore-KR" altLang="en-US" sz="32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스케일 조정 및 분포 조정</a:t>
            </a:r>
            <a:endParaRPr kumimoji="1" lang="en-US" altLang="ko-Kore-KR" sz="3200" dirty="0"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AF41231-722D-AC46-98F2-0FCC6A742229}"/>
              </a:ext>
            </a:extLst>
          </p:cNvPr>
          <p:cNvSpPr/>
          <p:nvPr/>
        </p:nvSpPr>
        <p:spPr>
          <a:xfrm>
            <a:off x="4126910" y="12973693"/>
            <a:ext cx="123121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ore-KR" dirty="0">
                <a:latin typeface="Calibri" panose="020F0502020204030204" pitchFamily="34" charset="0"/>
              </a:rPr>
              <a:t>S. </a:t>
            </a:r>
            <a:r>
              <a:rPr lang="en" altLang="ko-Kore-KR" dirty="0" err="1">
                <a:latin typeface="Calibri" panose="020F0502020204030204" pitchFamily="34" charset="0"/>
              </a:rPr>
              <a:t>Ioffe</a:t>
            </a:r>
            <a:r>
              <a:rPr lang="en" altLang="ko-Kore-KR" dirty="0">
                <a:latin typeface="Calibri" panose="020F0502020204030204" pitchFamily="34" charset="0"/>
              </a:rPr>
              <a:t> and C. </a:t>
            </a:r>
            <a:r>
              <a:rPr lang="en" altLang="ko-Kore-KR" dirty="0" err="1">
                <a:latin typeface="Calibri" panose="020F0502020204030204" pitchFamily="34" charset="0"/>
              </a:rPr>
              <a:t>Szegedy</a:t>
            </a:r>
            <a:r>
              <a:rPr lang="en" altLang="ko-Kore-KR" dirty="0">
                <a:latin typeface="Calibri" panose="020F0502020204030204" pitchFamily="34" charset="0"/>
              </a:rPr>
              <a:t>, Batch Normalization: Accelerating Deep Network Training by Reducing Internal Covariate Shift, ICML 2015 </a:t>
            </a:r>
            <a:endParaRPr lang="en" altLang="ko-Kore-KR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66028676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224">
            <a:extLst>
              <a:ext uri="{FF2B5EF4-FFF2-40B4-BE49-F238E27FC236}">
                <a16:creationId xmlns:a16="http://schemas.microsoft.com/office/drawing/2014/main" id="{579A8D10-BC25-C34F-8F94-E55FD2372F35}"/>
              </a:ext>
            </a:extLst>
          </p:cNvPr>
          <p:cNvSpPr/>
          <p:nvPr/>
        </p:nvSpPr>
        <p:spPr>
          <a:xfrm>
            <a:off x="1524000" y="1460302"/>
            <a:ext cx="16499854" cy="487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ore-KR" altLang="en-US" b="1" dirty="0">
                <a:sym typeface="Wingdings" pitchFamily="2" charset="2"/>
              </a:rPr>
              <a:t>배치 정규화 </a:t>
            </a:r>
            <a:r>
              <a:rPr lang="en-US" altLang="ko-Kore-KR" b="1" dirty="0">
                <a:sym typeface="Wingdings" pitchFamily="2" charset="2"/>
              </a:rPr>
              <a:t>(Batch normalization</a:t>
            </a:r>
            <a:r>
              <a:rPr lang="en-US" altLang="ko-KR" b="1" dirty="0">
                <a:sym typeface="Wingdings" pitchFamily="2" charset="2"/>
              </a:rPr>
              <a:t>; BN</a:t>
            </a:r>
            <a:r>
              <a:rPr lang="en-US" altLang="ko-Kore-KR" b="1" dirty="0">
                <a:sym typeface="Wingdings" pitchFamily="2" charset="2"/>
              </a:rPr>
              <a:t>)</a:t>
            </a:r>
            <a:endParaRPr lang="en-US" altLang="ko-Kore-KR" dirty="0"/>
          </a:p>
        </p:txBody>
      </p:sp>
      <p:sp>
        <p:nvSpPr>
          <p:cNvPr id="17" name="슬라이드 번호 개체 틀 4">
            <a:extLst>
              <a:ext uri="{FF2B5EF4-FFF2-40B4-BE49-F238E27FC236}">
                <a16:creationId xmlns:a16="http://schemas.microsoft.com/office/drawing/2014/main" id="{103780E0-235B-8749-9316-0B73604FDB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39179" y="13061191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58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19" name="Shape 222">
            <a:extLst>
              <a:ext uri="{FF2B5EF4-FFF2-40B4-BE49-F238E27FC236}">
                <a16:creationId xmlns:a16="http://schemas.microsoft.com/office/drawing/2014/main" id="{D46E4FB7-4E76-CA4B-A767-5E1E0DCE388B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4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20" name="Shape 223">
            <a:extLst>
              <a:ext uri="{FF2B5EF4-FFF2-40B4-BE49-F238E27FC236}">
                <a16:creationId xmlns:a16="http://schemas.microsoft.com/office/drawing/2014/main" id="{AB048E89-3329-E94A-9971-126D2453AE96}"/>
              </a:ext>
            </a:extLst>
          </p:cNvPr>
          <p:cNvSpPr/>
          <p:nvPr/>
        </p:nvSpPr>
        <p:spPr>
          <a:xfrm>
            <a:off x="20828000" y="2200124"/>
            <a:ext cx="2540000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R" altLang="en-US" dirty="0"/>
              <a:t>최적화 </a:t>
            </a:r>
            <a:r>
              <a:rPr lang="en-US" altLang="ko-KR" dirty="0"/>
              <a:t>[Optimization]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44568F-AF3C-364F-B3AD-DB6D2D37473C}"/>
              </a:ext>
            </a:extLst>
          </p:cNvPr>
          <p:cNvSpPr txBox="1"/>
          <p:nvPr/>
        </p:nvSpPr>
        <p:spPr>
          <a:xfrm>
            <a:off x="1907319" y="4372446"/>
            <a:ext cx="21000807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32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원 논문</a:t>
            </a:r>
            <a:r>
              <a:rPr kumimoji="1" lang="en-US" altLang="ko-Kore-KR" sz="32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(</a:t>
            </a:r>
            <a:r>
              <a:rPr lang="en" altLang="ko-Kore-KR" sz="32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S. </a:t>
            </a:r>
            <a:r>
              <a:rPr lang="en" altLang="ko-Kore-KR" sz="3200" dirty="0" err="1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Ioffe</a:t>
            </a:r>
            <a:r>
              <a:rPr lang="en" altLang="ko-Kore-KR" sz="32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and C. </a:t>
            </a:r>
            <a:r>
              <a:rPr lang="en" altLang="ko-Kore-KR" sz="3200" dirty="0" err="1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Szegedy</a:t>
            </a:r>
            <a:r>
              <a:rPr lang="en" altLang="ko-Kore-KR" sz="32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 Batch Normalization: Accelerating Deep Network Training by Reducing Internal Covariate Shift, ICML 2015</a:t>
            </a:r>
            <a:r>
              <a:rPr lang="en-US" altLang="ko-KR" sz="32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)</a:t>
            </a:r>
            <a:r>
              <a:rPr kumimoji="1" lang="ko-Kore-KR" altLang="en-US" sz="32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에서는</a:t>
            </a:r>
            <a:r>
              <a:rPr kumimoji="1" lang="en-US" altLang="ko-Kore-KR" sz="32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 </a:t>
            </a:r>
          </a:p>
          <a:p>
            <a:endParaRPr kumimoji="1" lang="en-US" altLang="ko-Kore-KR" sz="3200" dirty="0"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r>
              <a:rPr kumimoji="1" lang="ko-Kore-KR" altLang="en-US" sz="32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최적화시</a:t>
            </a:r>
            <a:r>
              <a:rPr kumimoji="1" lang="en-US" altLang="ko-Kore-KR" sz="32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 Parameter</a:t>
            </a:r>
            <a:r>
              <a:rPr kumimoji="1" lang="ko-KR" altLang="en-US" sz="32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의 </a:t>
            </a:r>
            <a:r>
              <a:rPr kumimoji="1" lang="en-US" altLang="ko-Kore-KR" sz="32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scale </a:t>
            </a:r>
            <a:r>
              <a:rPr kumimoji="1" lang="ko-KR" altLang="en-US" sz="32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영향을 받지 않으므로</a:t>
            </a:r>
            <a:r>
              <a:rPr kumimoji="1" lang="en-US" altLang="ko-KR" sz="32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 </a:t>
            </a:r>
            <a:r>
              <a:rPr kumimoji="1" lang="en-US" altLang="ko-Kore-KR" sz="32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learning rate</a:t>
            </a:r>
            <a:r>
              <a:rPr kumimoji="1" lang="ko-KR" altLang="en-US" sz="32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을 크게 설정할 수 있고</a:t>
            </a:r>
            <a:endParaRPr kumimoji="1" lang="en-US" altLang="ko-KR" sz="3200" dirty="0"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r>
              <a:rPr kumimoji="1" lang="en-US" altLang="ko-Kore-KR" sz="32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weight regularization</a:t>
            </a:r>
            <a:r>
              <a:rPr kumimoji="1" lang="ko-KR" altLang="en-US" sz="32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과 </a:t>
            </a:r>
            <a:r>
              <a:rPr kumimoji="1" lang="en-US" altLang="ko-KR" sz="32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d</a:t>
            </a:r>
            <a:r>
              <a:rPr kumimoji="1" lang="en-US" altLang="ko-Kore-KR" sz="32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ropout</a:t>
            </a:r>
            <a:r>
              <a:rPr kumimoji="1" lang="ko-KR" altLang="en-US" sz="32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을 제외할 수 있어</a:t>
            </a:r>
            <a:r>
              <a:rPr kumimoji="1" lang="en-US" altLang="ko-KR" sz="32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 </a:t>
            </a:r>
            <a:r>
              <a:rPr kumimoji="1" lang="ko-KR" altLang="en-US" sz="32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학습 속도를 향상시킬 수 있다고 주장했다</a:t>
            </a:r>
            <a:r>
              <a:rPr kumimoji="1" lang="en-US" altLang="ko-KR" sz="32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…</a:t>
            </a:r>
          </a:p>
          <a:p>
            <a:endParaRPr kumimoji="1" lang="en-US" altLang="ko-Kore-KR" sz="3200" dirty="0"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r>
              <a:rPr kumimoji="1" lang="ko-Kore-KR" altLang="en-US" sz="32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그리고 결과적으로</a:t>
            </a:r>
            <a:r>
              <a:rPr kumimoji="1" lang="en-US" altLang="ko-Kore-KR" sz="32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 Internal covariance shift (ICS)</a:t>
            </a:r>
            <a:r>
              <a:rPr kumimoji="1" lang="ko-Kore-KR" altLang="en-US" sz="32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를 완화할 수 있다고 했으나</a:t>
            </a:r>
            <a:r>
              <a:rPr kumimoji="1" lang="en-US" altLang="ko-Kore-KR" sz="32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…</a:t>
            </a:r>
          </a:p>
          <a:p>
            <a:endParaRPr kumimoji="1" lang="en-US" altLang="ko-Kore-KR" sz="3200" dirty="0"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F80A4A0-87D0-354F-BED6-2ECB13D91BBF}"/>
              </a:ext>
            </a:extLst>
          </p:cNvPr>
          <p:cNvSpPr/>
          <p:nvPr/>
        </p:nvSpPr>
        <p:spPr>
          <a:xfrm>
            <a:off x="1907319" y="8316530"/>
            <a:ext cx="17566106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kumimoji="1" lang="en-US" altLang="ko-Kore-KR" sz="3200" dirty="0"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r>
              <a:rPr lang="ko-Kore-KR" altLang="en-US" sz="3200" dirty="0">
                <a:solidFill>
                  <a:srgbClr val="222222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추후 다른 논문</a:t>
            </a:r>
            <a:r>
              <a:rPr lang="en-US" altLang="ko-Kore-KR" sz="3200" dirty="0">
                <a:solidFill>
                  <a:srgbClr val="222222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(</a:t>
            </a:r>
            <a:r>
              <a:rPr lang="en" altLang="ko-Kore-KR" sz="3200" dirty="0" err="1">
                <a:solidFill>
                  <a:srgbClr val="222222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Santurkar</a:t>
            </a:r>
            <a:r>
              <a:rPr lang="en" altLang="ko-Kore-KR" sz="3200" dirty="0">
                <a:solidFill>
                  <a:srgbClr val="222222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 </a:t>
            </a:r>
            <a:r>
              <a:rPr lang="en" altLang="ko-Kore-KR" sz="3200" dirty="0" err="1">
                <a:solidFill>
                  <a:srgbClr val="222222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Shibani</a:t>
            </a:r>
            <a:r>
              <a:rPr lang="en" altLang="ko-Kore-KR" sz="3200" dirty="0">
                <a:solidFill>
                  <a:srgbClr val="222222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 et al. "How does batch normalization help optimization?." </a:t>
            </a:r>
            <a:r>
              <a:rPr lang="en" altLang="ko-Kore-KR" sz="3200" i="1" dirty="0">
                <a:solidFill>
                  <a:srgbClr val="222222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Proceedings of the 32nd international conference on neural information processing systems</a:t>
            </a:r>
            <a:r>
              <a:rPr lang="en" altLang="ko-Kore-KR" sz="3200" dirty="0">
                <a:solidFill>
                  <a:srgbClr val="222222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. 2018.</a:t>
            </a:r>
            <a:r>
              <a:rPr lang="en-US" altLang="ko-KR" sz="3200" dirty="0">
                <a:solidFill>
                  <a:srgbClr val="222222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)</a:t>
            </a:r>
            <a:r>
              <a:rPr lang="ko-KR" altLang="en-US" sz="3200" dirty="0">
                <a:solidFill>
                  <a:srgbClr val="222222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에서</a:t>
            </a:r>
            <a:r>
              <a:rPr lang="en-US" altLang="ko-KR" sz="3200" dirty="0">
                <a:solidFill>
                  <a:srgbClr val="222222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</a:t>
            </a:r>
          </a:p>
          <a:p>
            <a:endParaRPr lang="en-US" altLang="ko-Kore-KR" sz="3200" dirty="0">
              <a:solidFill>
                <a:srgbClr val="222222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r>
              <a:rPr lang="ko-Kore-KR" altLang="en-US" sz="3200" b="1" dirty="0">
                <a:solidFill>
                  <a:srgbClr val="222222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잘 되었던 이유가 </a:t>
            </a:r>
            <a:r>
              <a:rPr lang="en-US" altLang="ko-Kore-KR" sz="3200" b="1" dirty="0">
                <a:solidFill>
                  <a:srgbClr val="222222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ICS</a:t>
            </a:r>
            <a:r>
              <a:rPr lang="ko-Kore-KR" altLang="en-US" sz="3200" b="1" dirty="0">
                <a:solidFill>
                  <a:srgbClr val="222222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와 관계없다</a:t>
            </a:r>
            <a:r>
              <a:rPr lang="ko-Kore-KR" altLang="en-US" sz="3200" dirty="0">
                <a:solidFill>
                  <a:srgbClr val="222222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고 주장되었다</a:t>
            </a:r>
            <a:r>
              <a:rPr lang="en-US" altLang="ko-Kore-KR" sz="3200" dirty="0">
                <a:solidFill>
                  <a:srgbClr val="222222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.</a:t>
            </a:r>
            <a:r>
              <a:rPr lang="en-US" altLang="ko-KR" sz="3200" dirty="0">
                <a:solidFill>
                  <a:srgbClr val="222222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.!</a:t>
            </a:r>
          </a:p>
          <a:p>
            <a:endParaRPr lang="en-US" altLang="ko-Kore-KR" sz="3200" dirty="0">
              <a:solidFill>
                <a:srgbClr val="222222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r>
              <a:rPr lang="ko-Kore-KR" altLang="en-US" sz="3200" dirty="0">
                <a:solidFill>
                  <a:srgbClr val="222222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오히려 종종 증가시킨다는 보고</a:t>
            </a:r>
            <a:r>
              <a:rPr lang="en-US" altLang="ko-Kore-KR" sz="3200" dirty="0">
                <a:solidFill>
                  <a:srgbClr val="222222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…</a:t>
            </a:r>
            <a:r>
              <a:rPr lang="en-US" altLang="ko-KR" sz="3200" dirty="0">
                <a:solidFill>
                  <a:srgbClr val="222222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!</a:t>
            </a:r>
          </a:p>
          <a:p>
            <a:r>
              <a:rPr lang="en-US" altLang="ko-KR" sz="3200" dirty="0">
                <a:solidFill>
                  <a:srgbClr val="222222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(</a:t>
            </a:r>
            <a:r>
              <a:rPr lang="ko-KR" altLang="en-US" sz="3200" dirty="0">
                <a:solidFill>
                  <a:srgbClr val="222222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그러나 그 와중에 성능은 좋다</a:t>
            </a:r>
            <a:r>
              <a:rPr lang="en-US" altLang="ko-KR" sz="3200" dirty="0">
                <a:solidFill>
                  <a:srgbClr val="222222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)</a:t>
            </a:r>
            <a:endParaRPr lang="ko-Kore-KR" altLang="en-US" sz="3200" dirty="0"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AC5DB36-8404-3B4E-80B7-F49EE70200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08360" y="10465945"/>
            <a:ext cx="9076422" cy="2595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97998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224">
            <a:extLst>
              <a:ext uri="{FF2B5EF4-FFF2-40B4-BE49-F238E27FC236}">
                <a16:creationId xmlns:a16="http://schemas.microsoft.com/office/drawing/2014/main" id="{579A8D10-BC25-C34F-8F94-E55FD2372F35}"/>
              </a:ext>
            </a:extLst>
          </p:cNvPr>
          <p:cNvSpPr/>
          <p:nvPr/>
        </p:nvSpPr>
        <p:spPr>
          <a:xfrm>
            <a:off x="1524000" y="1460302"/>
            <a:ext cx="16499854" cy="487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ore-KR" altLang="en-US" b="1" dirty="0">
                <a:sym typeface="Wingdings" pitchFamily="2" charset="2"/>
              </a:rPr>
              <a:t>배치 정규화 </a:t>
            </a:r>
            <a:r>
              <a:rPr lang="en-US" altLang="ko-Kore-KR" b="1" dirty="0">
                <a:sym typeface="Wingdings" pitchFamily="2" charset="2"/>
              </a:rPr>
              <a:t>(Batch normalization</a:t>
            </a:r>
            <a:r>
              <a:rPr lang="en-US" altLang="ko-KR" b="1" dirty="0">
                <a:sym typeface="Wingdings" pitchFamily="2" charset="2"/>
              </a:rPr>
              <a:t>; BN</a:t>
            </a:r>
            <a:r>
              <a:rPr lang="en-US" altLang="ko-Kore-KR" b="1" dirty="0">
                <a:sym typeface="Wingdings" pitchFamily="2" charset="2"/>
              </a:rPr>
              <a:t>)</a:t>
            </a:r>
            <a:endParaRPr lang="en-US" altLang="ko-Kore-KR" dirty="0"/>
          </a:p>
        </p:txBody>
      </p:sp>
      <p:sp>
        <p:nvSpPr>
          <p:cNvPr id="17" name="슬라이드 번호 개체 틀 4">
            <a:extLst>
              <a:ext uri="{FF2B5EF4-FFF2-40B4-BE49-F238E27FC236}">
                <a16:creationId xmlns:a16="http://schemas.microsoft.com/office/drawing/2014/main" id="{103780E0-235B-8749-9316-0B73604FDB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39179" y="13061191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59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19" name="Shape 222">
            <a:extLst>
              <a:ext uri="{FF2B5EF4-FFF2-40B4-BE49-F238E27FC236}">
                <a16:creationId xmlns:a16="http://schemas.microsoft.com/office/drawing/2014/main" id="{D46E4FB7-4E76-CA4B-A767-5E1E0DCE388B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4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20" name="Shape 223">
            <a:extLst>
              <a:ext uri="{FF2B5EF4-FFF2-40B4-BE49-F238E27FC236}">
                <a16:creationId xmlns:a16="http://schemas.microsoft.com/office/drawing/2014/main" id="{AB048E89-3329-E94A-9971-126D2453AE96}"/>
              </a:ext>
            </a:extLst>
          </p:cNvPr>
          <p:cNvSpPr/>
          <p:nvPr/>
        </p:nvSpPr>
        <p:spPr>
          <a:xfrm>
            <a:off x="20828000" y="2200124"/>
            <a:ext cx="2540000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R" altLang="en-US" dirty="0"/>
              <a:t>최적화 </a:t>
            </a:r>
            <a:r>
              <a:rPr lang="en-US" altLang="ko-KR" dirty="0"/>
              <a:t>[Optimization]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44568F-AF3C-364F-B3AD-DB6D2D37473C}"/>
              </a:ext>
            </a:extLst>
          </p:cNvPr>
          <p:cNvSpPr txBox="1"/>
          <p:nvPr/>
        </p:nvSpPr>
        <p:spPr>
          <a:xfrm>
            <a:off x="2027687" y="3712730"/>
            <a:ext cx="21000807" cy="79714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3200" b="1" dirty="0"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배치 정규화는 왜 잘될까</a:t>
            </a:r>
            <a:r>
              <a:rPr kumimoji="1" lang="en-US" altLang="ko-Kore-KR" sz="3200" b="1" dirty="0"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?</a:t>
            </a:r>
          </a:p>
          <a:p>
            <a:endParaRPr kumimoji="1" lang="en-US" altLang="ko-Kore-KR" sz="3200" dirty="0"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endParaRPr kumimoji="1" lang="en-US" altLang="ko-Kore-KR" sz="3200" dirty="0"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ko-KR" altLang="en-US" sz="32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신경망에서 가중치의 변경은 그와 연결된 </a:t>
            </a:r>
            <a:r>
              <a:rPr kumimoji="1" lang="en-US" altLang="ko-Kore-KR" sz="32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layer</a:t>
            </a:r>
            <a:r>
              <a:rPr kumimoji="1" lang="ko-KR" altLang="en-US" sz="32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에 영향을 미친다</a:t>
            </a:r>
            <a:r>
              <a:rPr kumimoji="1" lang="en-US" altLang="ko-KR" sz="32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kumimoji="1" lang="en-US" altLang="ko-KR" sz="3200" dirty="0"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ko-KR" sz="32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DNN</a:t>
            </a:r>
            <a:r>
              <a:rPr kumimoji="1" lang="ko-KR" altLang="en-US" sz="32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의 목적함수를 최적화 하는 것은 복잡하기 때문에 </a:t>
            </a:r>
            <a:r>
              <a:rPr kumimoji="1" lang="en-US" altLang="ko-KR" sz="32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gradient</a:t>
            </a:r>
            <a:r>
              <a:rPr kumimoji="1" lang="ko-KR" altLang="en-US" sz="32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의 </a:t>
            </a:r>
            <a:r>
              <a:rPr kumimoji="1" lang="en-US" altLang="ko-Kore-KR" sz="32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vanishing </a:t>
            </a:r>
            <a:r>
              <a:rPr kumimoji="1" lang="ko-KR" altLang="en-US" sz="32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또는 </a:t>
            </a:r>
            <a:r>
              <a:rPr kumimoji="1" lang="en-US" altLang="ko-Kore-KR" sz="32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exploding</a:t>
            </a:r>
            <a:r>
              <a:rPr kumimoji="1" lang="ko-KR" altLang="en-US" sz="32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을 막기 위해</a:t>
            </a:r>
            <a:r>
              <a:rPr kumimoji="1" lang="en-US" altLang="ko-KR" sz="32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 </a:t>
            </a:r>
            <a:r>
              <a:rPr kumimoji="1" lang="ko-KR" altLang="en-US" sz="32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보통 </a:t>
            </a:r>
            <a:r>
              <a:rPr kumimoji="1" lang="en-US" altLang="ko-Kore-KR" sz="32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small learning rate</a:t>
            </a:r>
            <a:r>
              <a:rPr kumimoji="1" lang="ko-KR" altLang="en-US" sz="32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을 사용하거나</a:t>
            </a:r>
            <a:r>
              <a:rPr kumimoji="1" lang="en-US" altLang="ko-KR" sz="32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 </a:t>
            </a:r>
            <a:r>
              <a:rPr kumimoji="1" lang="ko-KR" altLang="en-US" sz="32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활성화 함수 사용을 선택해왔다</a:t>
            </a:r>
            <a:r>
              <a:rPr kumimoji="1" lang="en-US" altLang="ko-KR" sz="32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kumimoji="1" lang="en-US" altLang="ko-Kore-KR" sz="3200" dirty="0"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ko-Kore-KR" sz="32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Batch Normalization</a:t>
            </a:r>
            <a:r>
              <a:rPr kumimoji="1" lang="ko-KR" altLang="en-US" sz="32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는 최적화를 하기 쉽게 만들기 위해 네트워크를 다시 매개 변수</a:t>
            </a:r>
            <a:r>
              <a:rPr kumimoji="1" lang="en-US" altLang="ko-KR" sz="32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(reparametrized)</a:t>
            </a:r>
            <a:r>
              <a:rPr kumimoji="1" lang="ko-KR" altLang="en-US" sz="32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화 시키는 역할을 했고</a:t>
            </a:r>
            <a:r>
              <a:rPr kumimoji="1" lang="en-US" altLang="ko-KR" sz="32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 </a:t>
            </a:r>
            <a:r>
              <a:rPr kumimoji="1" lang="ko-KR" altLang="en-US" sz="32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이는</a:t>
            </a:r>
            <a:endParaRPr kumimoji="1" lang="en-US" altLang="ko-KR" sz="3200" dirty="0"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pPr lvl="1"/>
            <a:r>
              <a:rPr kumimoji="1" lang="en-US" altLang="ko-KR" sz="32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	</a:t>
            </a:r>
          </a:p>
          <a:p>
            <a:pPr lvl="1"/>
            <a:r>
              <a:rPr kumimoji="1" lang="en-US" altLang="ko-KR" sz="32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	 </a:t>
            </a:r>
            <a:r>
              <a:rPr kumimoji="1" lang="ko-KR" altLang="en-US" sz="32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안정적이게</a:t>
            </a:r>
            <a:r>
              <a:rPr kumimoji="1" lang="en-US" altLang="ko-KR" sz="32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, Smoothing</a:t>
            </a:r>
            <a:r>
              <a:rPr kumimoji="1" lang="ko-KR" altLang="en-US" sz="32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효과를 만들었다</a:t>
            </a:r>
            <a:r>
              <a:rPr kumimoji="1" lang="en-US" altLang="ko-KR" sz="32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! (loss</a:t>
            </a:r>
            <a:r>
              <a:rPr kumimoji="1" lang="ko-KR" altLang="en-US" sz="32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변화와 </a:t>
            </a:r>
            <a:r>
              <a:rPr kumimoji="1" lang="en-US" altLang="ko-KR" sz="32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gradient </a:t>
            </a:r>
            <a:r>
              <a:rPr kumimoji="1" lang="ko-KR" altLang="en-US" sz="32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크기를 적게</a:t>
            </a:r>
            <a:r>
              <a:rPr kumimoji="1" lang="en-US" altLang="ko-KR" sz="32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)</a:t>
            </a:r>
          </a:p>
          <a:p>
            <a:pPr lvl="1"/>
            <a:r>
              <a:rPr kumimoji="1" lang="en-US" altLang="ko-KR" sz="32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	 </a:t>
            </a:r>
            <a:r>
              <a:rPr kumimoji="1" lang="ko-KR" altLang="en-US" sz="32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모든 레이어의 평균</a:t>
            </a:r>
            <a:r>
              <a:rPr kumimoji="1" lang="en-US" altLang="ko-KR" sz="32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 </a:t>
            </a:r>
            <a:r>
              <a:rPr kumimoji="1" lang="ko-KR" altLang="en-US" sz="32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크기</a:t>
            </a:r>
            <a:r>
              <a:rPr kumimoji="1" lang="en-US" altLang="ko-KR" sz="32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 </a:t>
            </a:r>
            <a:r>
              <a:rPr kumimoji="1" lang="ko-KR" altLang="en-US" sz="32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활성화 함수를 독립적으로 조정할 수 있게 만들었다</a:t>
            </a:r>
            <a:r>
              <a:rPr kumimoji="1" lang="en-US" altLang="ko-KR" sz="32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!</a:t>
            </a:r>
          </a:p>
          <a:p>
            <a:pPr lvl="1"/>
            <a:r>
              <a:rPr kumimoji="1" lang="en-US" altLang="ko-KR" sz="32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	</a:t>
            </a:r>
            <a:r>
              <a:rPr kumimoji="1" lang="en-US" altLang="ko-KR" sz="32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 </a:t>
            </a:r>
            <a:r>
              <a:rPr kumimoji="1" lang="ko-KR" altLang="en-US" sz="32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학습이 빠르게</a:t>
            </a:r>
            <a:r>
              <a:rPr kumimoji="1" lang="en-US" altLang="ko-KR" sz="32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!</a:t>
            </a:r>
            <a:endParaRPr kumimoji="1" lang="en-US" altLang="ko-KR" sz="3200" dirty="0"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kumimoji="1" lang="en-US" altLang="ko-KR" sz="3200" dirty="0"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ko-KR" altLang="en-US" sz="32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즉</a:t>
            </a:r>
            <a:r>
              <a:rPr kumimoji="1" lang="en-US" altLang="ko-KR" sz="32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 Normalization</a:t>
            </a:r>
            <a:r>
              <a:rPr kumimoji="1" lang="ko-KR" altLang="en-US" sz="32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의 조정들이 </a:t>
            </a:r>
            <a:r>
              <a:rPr kumimoji="1" lang="en-US" altLang="ko-KR" sz="32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gradient</a:t>
            </a:r>
            <a:r>
              <a:rPr kumimoji="1" lang="ko-KR" altLang="en-US" sz="32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가 모델의 업데이트에 끼치는 영향을 조절</a:t>
            </a:r>
            <a:r>
              <a:rPr kumimoji="1" lang="en-US" altLang="ko-KR" sz="32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!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908ACEA-6FA3-3A45-BCD4-5DEC3D9957DB}"/>
              </a:ext>
            </a:extLst>
          </p:cNvPr>
          <p:cNvSpPr/>
          <p:nvPr/>
        </p:nvSpPr>
        <p:spPr>
          <a:xfrm>
            <a:off x="5422232" y="12547417"/>
            <a:ext cx="12188825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" altLang="ko-Kore-KR" dirty="0" err="1">
                <a:solidFill>
                  <a:srgbClr val="222222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Santurkar</a:t>
            </a:r>
            <a:r>
              <a:rPr lang="en" altLang="ko-Kore-KR" dirty="0">
                <a:solidFill>
                  <a:srgbClr val="222222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 </a:t>
            </a:r>
            <a:r>
              <a:rPr lang="en" altLang="ko-Kore-KR" dirty="0" err="1">
                <a:solidFill>
                  <a:srgbClr val="222222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Shibani</a:t>
            </a:r>
            <a:r>
              <a:rPr lang="en" altLang="ko-Kore-KR" dirty="0">
                <a:solidFill>
                  <a:srgbClr val="222222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 et al. "How does batch normalization help optimization?." </a:t>
            </a:r>
            <a:r>
              <a:rPr lang="en" altLang="ko-Kore-KR" i="1" dirty="0">
                <a:solidFill>
                  <a:srgbClr val="222222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Proceedings of the 32nd international conference on neural information processing systems</a:t>
            </a:r>
            <a:r>
              <a:rPr lang="en" altLang="ko-Kore-KR" dirty="0">
                <a:solidFill>
                  <a:srgbClr val="222222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. 2018.</a:t>
            </a:r>
            <a:endParaRPr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1232308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224">
            <a:extLst>
              <a:ext uri="{FF2B5EF4-FFF2-40B4-BE49-F238E27FC236}">
                <a16:creationId xmlns:a16="http://schemas.microsoft.com/office/drawing/2014/main" id="{B8C72F00-61A3-BE46-8FEA-4A851D79D3AC}"/>
              </a:ext>
            </a:extLst>
          </p:cNvPr>
          <p:cNvSpPr/>
          <p:nvPr/>
        </p:nvSpPr>
        <p:spPr>
          <a:xfrm>
            <a:off x="1524000" y="1460302"/>
            <a:ext cx="16499854" cy="487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ore-KR" altLang="en-US" b="1" dirty="0"/>
              <a:t>컨벡스 최적화 </a:t>
            </a:r>
            <a:r>
              <a:rPr lang="en-US" altLang="ko-Kore-KR" b="1" dirty="0"/>
              <a:t>(convex optimization)</a:t>
            </a:r>
            <a:r>
              <a:rPr lang="ko-Kore-KR" altLang="en-US" b="1" dirty="0"/>
              <a:t>란</a:t>
            </a:r>
            <a:r>
              <a:rPr lang="en-US" altLang="ko-Kore-KR" b="1" dirty="0"/>
              <a:t>?</a:t>
            </a:r>
          </a:p>
        </p:txBody>
      </p:sp>
      <p:sp>
        <p:nvSpPr>
          <p:cNvPr id="10" name="슬라이드 번호 개체 틀 4">
            <a:extLst>
              <a:ext uri="{FF2B5EF4-FFF2-40B4-BE49-F238E27FC236}">
                <a16:creationId xmlns:a16="http://schemas.microsoft.com/office/drawing/2014/main" id="{1EB4F870-741C-174C-8147-D3670CA3A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6</a:t>
            </a:fld>
            <a:endParaRPr kumimoji="1" lang="ko-Kore-KR" altLang="en-US" sz="150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Shape 133">
                <a:extLst>
                  <a:ext uri="{FF2B5EF4-FFF2-40B4-BE49-F238E27FC236}">
                    <a16:creationId xmlns:a16="http://schemas.microsoft.com/office/drawing/2014/main" id="{ACD487E1-1B5F-194E-B328-CFBBD138F308}"/>
                  </a:ext>
                </a:extLst>
              </p:cNvPr>
              <p:cNvSpPr/>
              <p:nvPr/>
            </p:nvSpPr>
            <p:spPr>
              <a:xfrm>
                <a:off x="1490239" y="3537504"/>
                <a:ext cx="21401931" cy="9714006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12700" tIns="12700" rIns="12700" bIns="12700" anchor="t">
                <a:spAutoFit/>
              </a:bodyPr>
              <a:lstStyle/>
              <a:p>
                <a:pPr lvl="1" defTabSz="457200">
                  <a:spcBef>
                    <a:spcPts val="1200"/>
                  </a:spcBef>
                  <a:spcAft>
                    <a:spcPts val="1500"/>
                  </a:spcAft>
                  <a:defRPr sz="4500" spc="-45">
                    <a:solidFill>
                      <a:srgbClr val="53585F"/>
                    </a:solidFill>
                    <a:latin typeface="SpoqaHanSans-Bold"/>
                    <a:ea typeface="SpoqaHanSans-Bold"/>
                    <a:cs typeface="SpoqaHanSans-Bold"/>
                    <a:sym typeface="SpoqaHanSans-Bold"/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600" i="1" smtClean="0"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𝑚𝑎𝑥𝑖𝑚𝑖𝑧𝑒</m:t>
                      </m:r>
                      <m:r>
                        <a:rPr kumimoji="1" lang="en-US" altLang="ko-KR" sz="3600" i="1" smtClean="0"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 (</m:t>
                      </m:r>
                      <m:func>
                        <m:funcPr>
                          <m:ctrlPr>
                            <a:rPr kumimoji="1" lang="en-US" altLang="ko-KR" sz="3600" i="1"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kumimoji="1" lang="en-US" altLang="ko-KR" sz="3600" i="1"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ko-KR" sz="3600">
                                  <a:latin typeface="Cambria Math" panose="02040503050406030204" pitchFamily="18" charset="0"/>
                                  <a:ea typeface="Spoqa Han Sans Neo" panose="020B0500000000000000" pitchFamily="34" charset="-128"/>
                                  <a:sym typeface="Wingdings" pitchFamily="2" charset="2"/>
                                </a:rPr>
                                <m:t>max</m:t>
                              </m:r>
                            </m:e>
                            <m:lim>
                              <m:r>
                                <a:rPr kumimoji="1" lang="en-US" altLang="ko-KR" sz="3600" i="1"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  <m:t>𝑤</m:t>
                              </m:r>
                            </m:lim>
                          </m:limLow>
                        </m:fName>
                        <m:e>
                          <m:r>
                            <a:rPr kumimoji="1" lang="en-US" altLang="ko-KR" sz="3600" i="1"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)</m:t>
                          </m:r>
                        </m:e>
                      </m:func>
                      <m:r>
                        <a:rPr kumimoji="1" lang="en-US" altLang="ko-KR" sz="3600" i="1"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       </m:t>
                      </m:r>
                      <m:sSub>
                        <m:sSubPr>
                          <m:ctrlPr>
                            <a:rPr kumimoji="1" lang="en-US" altLang="ko-KR" sz="3600" i="1"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sSubPr>
                        <m:e>
                          <m:r>
                            <a:rPr kumimoji="1" lang="en-US" altLang="ko-KR" sz="3600" i="1"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𝑓</m:t>
                          </m:r>
                        </m:e>
                        <m:sub>
                          <m:r>
                            <a:rPr kumimoji="1" lang="en-US" altLang="ko-KR" sz="3600" i="1"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kumimoji="1" lang="en-US" altLang="ko-KR" sz="3600" i="1"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dPr>
                        <m:e>
                          <m:r>
                            <a:rPr kumimoji="1" lang="en-US" altLang="ko-KR" sz="3600" i="1"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𝑤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kumimoji="1" lang="en-US" altLang="ko-KR" sz="3600" i="1"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𝑠𝑢𝑏𝑗𝑒𝑐𝑡</m:t>
                      </m:r>
                      <m:r>
                        <a:rPr kumimoji="1" lang="en-US" altLang="ko-KR" sz="3600" i="1"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 </m:t>
                      </m:r>
                      <m:r>
                        <a:rPr kumimoji="1" lang="en-US" altLang="ko-KR" sz="3600" i="1"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𝑡𝑜</m:t>
                      </m:r>
                      <m:r>
                        <a:rPr kumimoji="1" lang="en-US" altLang="ko-KR" sz="3600" i="1"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 </m:t>
                      </m:r>
                      <m:d>
                        <m:dPr>
                          <m:ctrlPr>
                            <a:rPr kumimoji="1" lang="en-US" altLang="ko-KR" sz="3600" i="1"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dPr>
                        <m:e>
                          <m:r>
                            <a:rPr kumimoji="1" lang="en-US" altLang="ko-KR" sz="3600" i="1"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𝑠</m:t>
                          </m:r>
                          <m:r>
                            <a:rPr kumimoji="1" lang="en-US" altLang="ko-KR" sz="3600" i="1"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.</m:t>
                          </m:r>
                          <m:r>
                            <a:rPr kumimoji="1" lang="en-US" altLang="ko-KR" sz="3600" i="1"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𝑡</m:t>
                          </m:r>
                          <m:r>
                            <a:rPr kumimoji="1" lang="en-US" altLang="ko-KR" sz="3600" i="1"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.</m:t>
                          </m:r>
                        </m:e>
                      </m:d>
                      <m:r>
                        <a:rPr kumimoji="1" lang="en-US" altLang="ko-KR" sz="3600" i="1"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        </m:t>
                      </m:r>
                      <m:sSub>
                        <m:sSubPr>
                          <m:ctrlPr>
                            <a:rPr kumimoji="1" lang="en-US" altLang="ko-KR" sz="3600" i="1"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sSubPr>
                        <m:e>
                          <m:r>
                            <a:rPr kumimoji="1" lang="en-US" altLang="ko-KR" sz="3600" i="1"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𝑓</m:t>
                          </m:r>
                        </m:e>
                        <m:sub>
                          <m:r>
                            <a:rPr kumimoji="1" lang="en-US" altLang="ko-KR" sz="3600" i="1"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kumimoji="1" lang="en-US" altLang="ko-KR" sz="3600" i="1"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dPr>
                        <m:e>
                          <m:r>
                            <a:rPr kumimoji="1" lang="en-US" altLang="ko-KR" sz="3600" i="1"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𝑤</m:t>
                          </m:r>
                        </m:e>
                      </m:d>
                      <m:r>
                        <a:rPr kumimoji="1" lang="en-US" altLang="ko-KR" sz="3600" i="1"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≥</m:t>
                      </m:r>
                      <m:sSub>
                        <m:sSubPr>
                          <m:ctrlPr>
                            <a:rPr kumimoji="1" lang="en-US" altLang="ko-KR" sz="3600" i="1"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sSubPr>
                        <m:e>
                          <m:r>
                            <a:rPr kumimoji="1" lang="en-US" altLang="ko-KR" sz="3600" i="1"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𝑏</m:t>
                          </m:r>
                        </m:e>
                        <m:sub>
                          <m:r>
                            <a:rPr kumimoji="1" lang="en-US" altLang="ko-KR" sz="3600" i="1"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𝑖</m:t>
                          </m:r>
                        </m:sub>
                      </m:sSub>
                      <m:r>
                        <a:rPr kumimoji="1" lang="en-US" altLang="ko-KR" sz="3600" i="1"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,   </m:t>
                      </m:r>
                      <m:r>
                        <a:rPr kumimoji="1" lang="en-US" altLang="ko-KR" sz="3600" i="1"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𝑖</m:t>
                      </m:r>
                      <m:r>
                        <a:rPr kumimoji="1" lang="en-US" altLang="ko-KR" sz="3600" i="1"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=1, …, </m:t>
                      </m:r>
                      <m:r>
                        <a:rPr kumimoji="1" lang="en-US" altLang="ko-KR" sz="3600" i="1"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𝑚</m:t>
                      </m:r>
                    </m:oMath>
                  </m:oMathPara>
                </a14:m>
                <a:endParaRPr kumimoji="1" lang="en-US" altLang="ko-KR" sz="3600" b="1" dirty="0">
                  <a:latin typeface="Spoqa Han Sans Neo Bold" panose="020B0500000000000000" pitchFamily="34" charset="-128"/>
                  <a:ea typeface="Spoqa Han Sans Neo Bold" panose="020B0500000000000000" pitchFamily="34" charset="-128"/>
                  <a:sym typeface="SpoqaHanSans-Bold"/>
                </a:endParaRPr>
              </a:p>
              <a:p>
                <a:pPr lvl="2" defTabSz="457200">
                  <a:spcBef>
                    <a:spcPts val="1200"/>
                  </a:spcBef>
                  <a:spcAft>
                    <a:spcPts val="1500"/>
                  </a:spcAft>
                  <a:defRPr sz="4500" spc="-45">
                    <a:solidFill>
                      <a:srgbClr val="53585F"/>
                    </a:solidFill>
                    <a:latin typeface="SpoqaHanSans-Bold"/>
                    <a:ea typeface="SpoqaHanSans-Bold"/>
                    <a:cs typeface="SpoqaHanSans-Bold"/>
                    <a:sym typeface="SpoqaHanSans-Bold"/>
                  </a:defRPr>
                </a:pPr>
                <a:r>
                  <a:rPr kumimoji="1" lang="ko-KR" altLang="en-US" sz="3600" dirty="0"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SpoqaHanSans-Bold"/>
                  </a:rPr>
                  <a:t>에서</a:t>
                </a:r>
                <a:r>
                  <a:rPr kumimoji="1" lang="en-US" altLang="ko-KR" sz="3600" dirty="0"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SpoqaHanSans-Bold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36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kumimoji="1" lang="en-US" altLang="ko-KR" sz="36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𝑓</m:t>
                        </m:r>
                      </m:e>
                      <m:sub>
                        <m:r>
                          <a:rPr kumimoji="1" lang="en-US" altLang="ko-KR" sz="36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0</m:t>
                        </m:r>
                      </m:sub>
                    </m:sSub>
                    <m:r>
                      <a:rPr kumimoji="1" lang="ko-KR" altLang="en-US" sz="36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 </m:t>
                    </m:r>
                  </m:oMath>
                </a14:m>
                <a:r>
                  <a:rPr kumimoji="1"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목적 함수</a:t>
                </a:r>
                <a:r>
                  <a:rPr kumimoji="1"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(objective function)</a:t>
                </a:r>
                <a:r>
                  <a:rPr kumimoji="1"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와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36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kumimoji="1" lang="en-US" altLang="ko-KR" sz="36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𝑓</m:t>
                        </m:r>
                      </m:e>
                      <m:sub>
                        <m:r>
                          <a:rPr kumimoji="1" lang="en-US" altLang="ko-KR" sz="36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  <a:sym typeface="Wingdings" pitchFamily="2" charset="2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1"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 제한 함수</a:t>
                </a:r>
                <a:r>
                  <a:rPr kumimoji="1"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(constraints function)</a:t>
                </a:r>
                <a:r>
                  <a:rPr kumimoji="1"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가 모두 </a:t>
                </a:r>
                <a:r>
                  <a:rPr kumimoji="1"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convex </a:t>
                </a:r>
                <a:r>
                  <a:rPr kumimoji="1"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함수일 때</a:t>
                </a:r>
                <a:r>
                  <a:rPr kumimoji="1"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, </a:t>
                </a:r>
                <a:r>
                  <a:rPr kumimoji="1"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해당 최적화 문제라고 한다</a:t>
                </a:r>
                <a:r>
                  <a:rPr kumimoji="1"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.</a:t>
                </a:r>
              </a:p>
              <a:p>
                <a:pPr lvl="2" defTabSz="457200">
                  <a:spcBef>
                    <a:spcPts val="1200"/>
                  </a:spcBef>
                  <a:spcAft>
                    <a:spcPts val="1500"/>
                  </a:spcAft>
                  <a:defRPr sz="4500" spc="-45">
                    <a:solidFill>
                      <a:srgbClr val="53585F"/>
                    </a:solidFill>
                    <a:latin typeface="SpoqaHanSans-Bold"/>
                    <a:ea typeface="SpoqaHanSans-Bold"/>
                    <a:cs typeface="SpoqaHanSans-Bold"/>
                    <a:sym typeface="SpoqaHanSans-Bold"/>
                  </a:defRPr>
                </a:pPr>
                <a:endParaRPr kumimoji="1" lang="en-US" altLang="ko-KR" sz="36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  <a:sym typeface="Wingdings" pitchFamily="2" charset="2"/>
                </a:endParaRPr>
              </a:p>
              <a:p>
                <a:pPr lvl="2" defTabSz="457200">
                  <a:spcBef>
                    <a:spcPts val="1200"/>
                  </a:spcBef>
                  <a:spcAft>
                    <a:spcPts val="1500"/>
                  </a:spcAft>
                  <a:defRPr sz="4500" spc="-45">
                    <a:solidFill>
                      <a:srgbClr val="53585F"/>
                    </a:solidFill>
                    <a:latin typeface="SpoqaHanSans-Bold"/>
                    <a:ea typeface="SpoqaHanSans-Bold"/>
                    <a:cs typeface="SpoqaHanSans-Bold"/>
                    <a:sym typeface="SpoqaHanSans-Bold"/>
                  </a:defRPr>
                </a:pPr>
                <a:endParaRPr kumimoji="1" lang="en-US" altLang="ko-KR" sz="36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  <a:sym typeface="Wingdings" pitchFamily="2" charset="2"/>
                </a:endParaRPr>
              </a:p>
              <a:p>
                <a:pPr lvl="2" defTabSz="457200">
                  <a:spcBef>
                    <a:spcPts val="1200"/>
                  </a:spcBef>
                  <a:spcAft>
                    <a:spcPts val="1500"/>
                  </a:spcAft>
                  <a:defRPr sz="4500" spc="-45">
                    <a:solidFill>
                      <a:srgbClr val="53585F"/>
                    </a:solidFill>
                    <a:latin typeface="SpoqaHanSans-Bold"/>
                    <a:ea typeface="SpoqaHanSans-Bold"/>
                    <a:cs typeface="SpoqaHanSans-Bold"/>
                    <a:sym typeface="SpoqaHanSans-Bold"/>
                  </a:defRPr>
                </a:pPr>
                <a:endParaRPr kumimoji="1" lang="en-US" altLang="ko-KR" sz="36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  <a:sym typeface="Wingdings" pitchFamily="2" charset="2"/>
                </a:endParaRPr>
              </a:p>
              <a:p>
                <a:pPr lvl="2" defTabSz="457200">
                  <a:spcBef>
                    <a:spcPts val="1200"/>
                  </a:spcBef>
                  <a:spcAft>
                    <a:spcPts val="1500"/>
                  </a:spcAft>
                  <a:defRPr sz="4500" spc="-45">
                    <a:solidFill>
                      <a:srgbClr val="53585F"/>
                    </a:solidFill>
                    <a:latin typeface="SpoqaHanSans-Bold"/>
                    <a:ea typeface="SpoqaHanSans-Bold"/>
                    <a:cs typeface="SpoqaHanSans-Bold"/>
                    <a:sym typeface="SpoqaHanSans-Bold"/>
                  </a:defRPr>
                </a:pPr>
                <a:endParaRPr kumimoji="1" lang="en-US" altLang="ko-KR" sz="36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  <a:sym typeface="Wingdings" pitchFamily="2" charset="2"/>
                </a:endParaRPr>
              </a:p>
              <a:p>
                <a:pPr marL="1485787" lvl="2" indent="-571500" defTabSz="457200">
                  <a:spcBef>
                    <a:spcPts val="1200"/>
                  </a:spcBef>
                  <a:spcAft>
                    <a:spcPts val="1500"/>
                  </a:spcAft>
                  <a:buFont typeface="Wingdings" pitchFamily="2" charset="2"/>
                  <a:buChar char="è"/>
                  <a:defRPr sz="4500" spc="-45">
                    <a:solidFill>
                      <a:srgbClr val="53585F"/>
                    </a:solidFill>
                    <a:latin typeface="SpoqaHanSans-Bold"/>
                    <a:ea typeface="SpoqaHanSans-Bold"/>
                    <a:cs typeface="SpoqaHanSans-Bold"/>
                    <a:sym typeface="SpoqaHanSans-Bold"/>
                  </a:defRPr>
                </a:pPr>
                <a:r>
                  <a:rPr kumimoji="1"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Global optimum</a:t>
                </a:r>
                <a:r>
                  <a:rPr kumimoji="1"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을 찾는 것을 보장한다</a:t>
                </a:r>
                <a:r>
                  <a:rPr kumimoji="1"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.</a:t>
                </a:r>
              </a:p>
              <a:p>
                <a:pPr marL="1485787" lvl="2" indent="-571500" defTabSz="457200">
                  <a:spcBef>
                    <a:spcPts val="1200"/>
                  </a:spcBef>
                  <a:spcAft>
                    <a:spcPts val="1500"/>
                  </a:spcAft>
                  <a:buFont typeface="Wingdings" pitchFamily="2" charset="2"/>
                  <a:buChar char="è"/>
                  <a:defRPr sz="4500" spc="-45">
                    <a:solidFill>
                      <a:srgbClr val="53585F"/>
                    </a:solidFill>
                    <a:latin typeface="SpoqaHanSans-Bold"/>
                    <a:ea typeface="SpoqaHanSans-Bold"/>
                    <a:cs typeface="SpoqaHanSans-Bold"/>
                    <a:sym typeface="SpoqaHanSans-Bold"/>
                  </a:defRPr>
                </a:pPr>
                <a:r>
                  <a:rPr kumimoji="1"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신뢰할 만하고 효율적인 알고리즘이 존재한다</a:t>
                </a:r>
                <a:r>
                  <a:rPr kumimoji="1"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.</a:t>
                </a:r>
              </a:p>
              <a:p>
                <a:pPr marL="1485787" lvl="2" indent="-571500" defTabSz="457200">
                  <a:spcBef>
                    <a:spcPts val="1200"/>
                  </a:spcBef>
                  <a:spcAft>
                    <a:spcPts val="1500"/>
                  </a:spcAft>
                  <a:buFont typeface="Wingdings" pitchFamily="2" charset="2"/>
                  <a:buChar char="è"/>
                  <a:defRPr sz="4500" spc="-45">
                    <a:solidFill>
                      <a:srgbClr val="53585F"/>
                    </a:solidFill>
                    <a:latin typeface="SpoqaHanSans-Bold"/>
                    <a:ea typeface="SpoqaHanSans-Bold"/>
                    <a:cs typeface="SpoqaHanSans-Bold"/>
                    <a:sym typeface="SpoqaHanSans-Bold"/>
                  </a:defRPr>
                </a:pPr>
                <a:r>
                  <a:rPr kumimoji="1"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많은 </a:t>
                </a:r>
                <a:r>
                  <a:rPr kumimoji="1"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ML </a:t>
                </a:r>
                <a:r>
                  <a:rPr kumimoji="1"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알고리즘은 </a:t>
                </a:r>
                <a:r>
                  <a:rPr kumimoji="1" lang="ko-KR" altLang="en-US" sz="3600" dirty="0" err="1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컨벡스</a:t>
                </a:r>
                <a:r>
                  <a:rPr kumimoji="1"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 최적화로 치환될 수 있다</a:t>
                </a:r>
                <a:r>
                  <a:rPr kumimoji="1"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.</a:t>
                </a:r>
              </a:p>
              <a:p>
                <a:pPr lvl="2" defTabSz="457200">
                  <a:spcBef>
                    <a:spcPts val="1200"/>
                  </a:spcBef>
                  <a:spcAft>
                    <a:spcPts val="1500"/>
                  </a:spcAft>
                  <a:defRPr sz="4500" spc="-45">
                    <a:solidFill>
                      <a:srgbClr val="53585F"/>
                    </a:solidFill>
                    <a:latin typeface="SpoqaHanSans-Bold"/>
                    <a:ea typeface="SpoqaHanSans-Bold"/>
                    <a:cs typeface="SpoqaHanSans-Bold"/>
                    <a:sym typeface="SpoqaHanSans-Bold"/>
                  </a:defRPr>
                </a:pPr>
                <a:endParaRPr kumimoji="1" lang="en-US" altLang="ko-KR" sz="20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  <a:sym typeface="Wingdings" pitchFamily="2" charset="2"/>
                </a:endParaRPr>
              </a:p>
            </p:txBody>
          </p:sp>
        </mc:Choice>
        <mc:Fallback xmlns="">
          <p:sp>
            <p:nvSpPr>
              <p:cNvPr id="11" name="Shape 133">
                <a:extLst>
                  <a:ext uri="{FF2B5EF4-FFF2-40B4-BE49-F238E27FC236}">
                    <a16:creationId xmlns:a16="http://schemas.microsoft.com/office/drawing/2014/main" id="{ACD487E1-1B5F-194E-B328-CFBBD138F3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0239" y="3537504"/>
                <a:ext cx="21401931" cy="9714006"/>
              </a:xfrm>
              <a:prstGeom prst="rect">
                <a:avLst/>
              </a:prstGeom>
              <a:blipFill>
                <a:blip r:embed="rId4"/>
                <a:stretch>
                  <a:fillRect t="-261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="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Shape 222">
            <a:extLst>
              <a:ext uri="{FF2B5EF4-FFF2-40B4-BE49-F238E27FC236}">
                <a16:creationId xmlns:a16="http://schemas.microsoft.com/office/drawing/2014/main" id="{9932E7AB-8F85-4343-ADA5-4909754C3733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4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6" name="Shape 223">
            <a:extLst>
              <a:ext uri="{FF2B5EF4-FFF2-40B4-BE49-F238E27FC236}">
                <a16:creationId xmlns:a16="http://schemas.microsoft.com/office/drawing/2014/main" id="{05C126DB-A0BC-B04A-BFF4-5187E526F0BD}"/>
              </a:ext>
            </a:extLst>
          </p:cNvPr>
          <p:cNvSpPr/>
          <p:nvPr/>
        </p:nvSpPr>
        <p:spPr>
          <a:xfrm>
            <a:off x="20828000" y="2200124"/>
            <a:ext cx="2540000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R" altLang="en-US" dirty="0"/>
              <a:t>최적화 </a:t>
            </a:r>
            <a:r>
              <a:rPr lang="en-US" altLang="ko-KR" dirty="0"/>
              <a:t>[Optimization]</a:t>
            </a:r>
            <a:endParaRPr lang="ko-KR" altLang="en-US" dirty="0"/>
          </a:p>
        </p:txBody>
      </p:sp>
      <p:pic>
        <p:nvPicPr>
          <p:cNvPr id="17" name="Picture 2" descr="(a) Convex function (local minima is also global minima). (b) Non-convex function ">
            <a:extLst>
              <a:ext uri="{FF2B5EF4-FFF2-40B4-BE49-F238E27FC236}">
                <a16:creationId xmlns:a16="http://schemas.microsoft.com/office/drawing/2014/main" id="{F7E322F0-0E1C-6649-82AE-B31A274E37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5378" y="6356742"/>
            <a:ext cx="9267536" cy="3074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6376C175-191D-804C-BA42-D4B3CB12779E}"/>
              </a:ext>
            </a:extLst>
          </p:cNvPr>
          <p:cNvSpPr/>
          <p:nvPr/>
        </p:nvSpPr>
        <p:spPr>
          <a:xfrm>
            <a:off x="9138846" y="9414721"/>
            <a:ext cx="1065912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ore-KR" dirty="0">
                <a:solidFill>
                  <a:srgbClr val="222222"/>
                </a:solidFill>
                <a:latin typeface="Arial" panose="020B0604020202020204" pitchFamily="34" charset="0"/>
              </a:rPr>
              <a:t>Images are from Yearwood, Abdu B. "A Brief Survey on Variational Methods for Image Segmentation."</a:t>
            </a:r>
            <a:endParaRPr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50612681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224">
            <a:extLst>
              <a:ext uri="{FF2B5EF4-FFF2-40B4-BE49-F238E27FC236}">
                <a16:creationId xmlns:a16="http://schemas.microsoft.com/office/drawing/2014/main" id="{579A8D10-BC25-C34F-8F94-E55FD2372F35}"/>
              </a:ext>
            </a:extLst>
          </p:cNvPr>
          <p:cNvSpPr/>
          <p:nvPr/>
        </p:nvSpPr>
        <p:spPr>
          <a:xfrm>
            <a:off x="1524000" y="1460302"/>
            <a:ext cx="16499854" cy="487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ore-KR" altLang="en-US" b="1" dirty="0">
                <a:sym typeface="Wingdings" pitchFamily="2" charset="2"/>
              </a:rPr>
              <a:t>배치 정규화 </a:t>
            </a:r>
            <a:r>
              <a:rPr lang="en-US" altLang="ko-Kore-KR" b="1" dirty="0">
                <a:sym typeface="Wingdings" pitchFamily="2" charset="2"/>
              </a:rPr>
              <a:t>(Batch normalization</a:t>
            </a:r>
            <a:r>
              <a:rPr lang="en-US" altLang="ko-KR" b="1" dirty="0">
                <a:sym typeface="Wingdings" pitchFamily="2" charset="2"/>
              </a:rPr>
              <a:t>; BN</a:t>
            </a:r>
            <a:r>
              <a:rPr lang="en-US" altLang="ko-Kore-KR" b="1" dirty="0">
                <a:sym typeface="Wingdings" pitchFamily="2" charset="2"/>
              </a:rPr>
              <a:t>)</a:t>
            </a:r>
            <a:endParaRPr lang="en-US" altLang="ko-Kore-KR" dirty="0"/>
          </a:p>
        </p:txBody>
      </p:sp>
      <p:sp>
        <p:nvSpPr>
          <p:cNvPr id="17" name="슬라이드 번호 개체 틀 4">
            <a:extLst>
              <a:ext uri="{FF2B5EF4-FFF2-40B4-BE49-F238E27FC236}">
                <a16:creationId xmlns:a16="http://schemas.microsoft.com/office/drawing/2014/main" id="{103780E0-235B-8749-9316-0B73604FDB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39179" y="13061191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60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19" name="Shape 222">
            <a:extLst>
              <a:ext uri="{FF2B5EF4-FFF2-40B4-BE49-F238E27FC236}">
                <a16:creationId xmlns:a16="http://schemas.microsoft.com/office/drawing/2014/main" id="{D46E4FB7-4E76-CA4B-A767-5E1E0DCE388B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4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20" name="Shape 223">
            <a:extLst>
              <a:ext uri="{FF2B5EF4-FFF2-40B4-BE49-F238E27FC236}">
                <a16:creationId xmlns:a16="http://schemas.microsoft.com/office/drawing/2014/main" id="{AB048E89-3329-E94A-9971-126D2453AE96}"/>
              </a:ext>
            </a:extLst>
          </p:cNvPr>
          <p:cNvSpPr/>
          <p:nvPr/>
        </p:nvSpPr>
        <p:spPr>
          <a:xfrm>
            <a:off x="20828000" y="2200124"/>
            <a:ext cx="2540000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R" altLang="en-US" dirty="0"/>
              <a:t>최적화 </a:t>
            </a:r>
            <a:r>
              <a:rPr lang="en-US" altLang="ko-KR" dirty="0"/>
              <a:t>[Optimization]</a:t>
            </a:r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44FC25E-76F5-6943-9ED4-F829B75E5B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9261" y="2969046"/>
            <a:ext cx="10992455" cy="8725649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4F961E61-34B1-4F4C-B970-0C4A7009E823}"/>
              </a:ext>
            </a:extLst>
          </p:cNvPr>
          <p:cNvSpPr/>
          <p:nvPr/>
        </p:nvSpPr>
        <p:spPr>
          <a:xfrm>
            <a:off x="5422232" y="12547417"/>
            <a:ext cx="12188825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" altLang="ko-Kore-KR" dirty="0" err="1">
                <a:solidFill>
                  <a:srgbClr val="222222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Santurkar</a:t>
            </a:r>
            <a:r>
              <a:rPr lang="en" altLang="ko-Kore-KR" dirty="0">
                <a:solidFill>
                  <a:srgbClr val="222222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 </a:t>
            </a:r>
            <a:r>
              <a:rPr lang="en" altLang="ko-Kore-KR" dirty="0" err="1">
                <a:solidFill>
                  <a:srgbClr val="222222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Shibani</a:t>
            </a:r>
            <a:r>
              <a:rPr lang="en" altLang="ko-Kore-KR" dirty="0">
                <a:solidFill>
                  <a:srgbClr val="222222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 et al. "How does batch normalization help optimization?." </a:t>
            </a:r>
            <a:r>
              <a:rPr lang="en" altLang="ko-Kore-KR" i="1" dirty="0">
                <a:solidFill>
                  <a:srgbClr val="222222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Proceedings of the 32nd international conference on neural information processing systems</a:t>
            </a:r>
            <a:r>
              <a:rPr lang="en" altLang="ko-Kore-KR" dirty="0">
                <a:solidFill>
                  <a:srgbClr val="222222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. 2018.</a:t>
            </a:r>
            <a:endParaRPr lang="ko-Kore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3395DDD-0AF6-084A-A322-9E51675BFE80}"/>
              </a:ext>
            </a:extLst>
          </p:cNvPr>
          <p:cNvSpPr txBox="1"/>
          <p:nvPr/>
        </p:nvSpPr>
        <p:spPr>
          <a:xfrm>
            <a:off x="13872218" y="4695426"/>
            <a:ext cx="830327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2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batch normalization</a:t>
            </a:r>
            <a:r>
              <a:rPr kumimoji="1" lang="ko-KR" altLang="en-US" sz="32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이 중요한 게 아닌</a:t>
            </a:r>
            <a:r>
              <a:rPr kumimoji="1" lang="en-US" altLang="ko-KR" sz="32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</a:t>
            </a:r>
          </a:p>
          <a:p>
            <a:r>
              <a:rPr kumimoji="1" lang="ko-KR" altLang="en-US" sz="32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다른 </a:t>
            </a:r>
            <a:r>
              <a:rPr kumimoji="1" lang="en-US" altLang="ko-KR" sz="32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ICS</a:t>
            </a:r>
            <a:r>
              <a:rPr kumimoji="1" lang="ko-KR" altLang="en-US" sz="3200" dirty="0" err="1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를</a:t>
            </a:r>
            <a:r>
              <a:rPr kumimoji="1" lang="ko-KR" altLang="en-US" sz="32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오히려 높이는 </a:t>
            </a:r>
            <a:r>
              <a:rPr kumimoji="1" lang="en-US" altLang="ko-KR" sz="32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normalization </a:t>
            </a:r>
            <a:r>
              <a:rPr kumimoji="1" lang="ko-KR" altLang="en-US" sz="32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역시 성능을 높인다 </a:t>
            </a:r>
            <a:r>
              <a:rPr kumimoji="1" lang="en-US" altLang="ko-KR" sz="32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!</a:t>
            </a:r>
          </a:p>
          <a:p>
            <a:endParaRPr kumimoji="1" lang="en-US" altLang="ko-KR" sz="3200" dirty="0"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r>
              <a:rPr kumimoji="1" lang="en-US" altLang="ko-KR" sz="32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 </a:t>
            </a:r>
            <a:r>
              <a:rPr kumimoji="1" lang="ko-KR" altLang="en-US" sz="32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즉</a:t>
            </a:r>
            <a:r>
              <a:rPr kumimoji="1" lang="en-US" altLang="ko-KR" sz="32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, Smoothing </a:t>
            </a:r>
            <a:r>
              <a:rPr kumimoji="1" lang="ko-KR" altLang="en-US" sz="32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효과가 더 크다</a:t>
            </a:r>
            <a:r>
              <a:rPr kumimoji="1" lang="en-US" altLang="ko-KR" sz="32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!</a:t>
            </a:r>
            <a:endParaRPr kumimoji="1" lang="en-US" altLang="ko-KR" sz="3200" dirty="0"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2CC8FE9-A686-3F4A-BE5F-33AAE96A72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26764" y="97826"/>
            <a:ext cx="9596915" cy="2903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21431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224">
            <a:extLst>
              <a:ext uri="{FF2B5EF4-FFF2-40B4-BE49-F238E27FC236}">
                <a16:creationId xmlns:a16="http://schemas.microsoft.com/office/drawing/2014/main" id="{579A8D10-BC25-C34F-8F94-E55FD2372F35}"/>
              </a:ext>
            </a:extLst>
          </p:cNvPr>
          <p:cNvSpPr/>
          <p:nvPr/>
        </p:nvSpPr>
        <p:spPr>
          <a:xfrm>
            <a:off x="1524000" y="1460302"/>
            <a:ext cx="16499854" cy="487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ore-KR" altLang="en-US" b="1" dirty="0">
                <a:sym typeface="Wingdings" pitchFamily="2" charset="2"/>
              </a:rPr>
              <a:t>정규화 </a:t>
            </a:r>
            <a:r>
              <a:rPr lang="en-US" altLang="ko-Kore-KR" b="1" dirty="0">
                <a:sym typeface="Wingdings" pitchFamily="2" charset="2"/>
              </a:rPr>
              <a:t>(Normalization)</a:t>
            </a:r>
            <a:r>
              <a:rPr lang="ko-Kore-KR" altLang="en-US" b="1" dirty="0">
                <a:sym typeface="Wingdings" pitchFamily="2" charset="2"/>
              </a:rPr>
              <a:t>의 종류</a:t>
            </a:r>
            <a:endParaRPr lang="en-US" altLang="ko-Kore-KR" dirty="0"/>
          </a:p>
        </p:txBody>
      </p:sp>
      <p:sp>
        <p:nvSpPr>
          <p:cNvPr id="17" name="슬라이드 번호 개체 틀 4">
            <a:extLst>
              <a:ext uri="{FF2B5EF4-FFF2-40B4-BE49-F238E27FC236}">
                <a16:creationId xmlns:a16="http://schemas.microsoft.com/office/drawing/2014/main" id="{103780E0-235B-8749-9316-0B73604FDB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39179" y="13061191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61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19" name="Shape 222">
            <a:extLst>
              <a:ext uri="{FF2B5EF4-FFF2-40B4-BE49-F238E27FC236}">
                <a16:creationId xmlns:a16="http://schemas.microsoft.com/office/drawing/2014/main" id="{D46E4FB7-4E76-CA4B-A767-5E1E0DCE388B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4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20" name="Shape 223">
            <a:extLst>
              <a:ext uri="{FF2B5EF4-FFF2-40B4-BE49-F238E27FC236}">
                <a16:creationId xmlns:a16="http://schemas.microsoft.com/office/drawing/2014/main" id="{AB048E89-3329-E94A-9971-126D2453AE96}"/>
              </a:ext>
            </a:extLst>
          </p:cNvPr>
          <p:cNvSpPr/>
          <p:nvPr/>
        </p:nvSpPr>
        <p:spPr>
          <a:xfrm>
            <a:off x="20828000" y="2200124"/>
            <a:ext cx="2540000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R" altLang="en-US" dirty="0"/>
              <a:t>최적화 </a:t>
            </a:r>
            <a:r>
              <a:rPr lang="en-US" altLang="ko-KR" dirty="0"/>
              <a:t>[Optimization]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0DAE9DD-1015-C241-8BD9-EAE09BAD110A}"/>
              </a:ext>
            </a:extLst>
          </p:cNvPr>
          <p:cNvSpPr/>
          <p:nvPr/>
        </p:nvSpPr>
        <p:spPr>
          <a:xfrm>
            <a:off x="1900990" y="9736154"/>
            <a:ext cx="1818765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6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한편 정규화는 </a:t>
            </a:r>
            <a:r>
              <a:rPr lang="en-US" altLang="ko-KR" sz="36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Batch</a:t>
            </a:r>
            <a:r>
              <a:rPr lang="ko-KR" altLang="en-US" sz="36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에만 국한되지 않고</a:t>
            </a:r>
            <a:r>
              <a:rPr lang="en-US" altLang="ko-KR" sz="36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</a:t>
            </a:r>
          </a:p>
          <a:p>
            <a:endParaRPr lang="en-US" altLang="ko-KR" sz="3600" dirty="0"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r>
              <a:rPr lang="en-US" altLang="ko-KR" sz="36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Layer, channel </a:t>
            </a:r>
            <a:r>
              <a:rPr lang="ko-KR" altLang="en-US" sz="36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등으로 확장될 수 있다</a:t>
            </a:r>
            <a:r>
              <a:rPr lang="en-US" altLang="ko-KR" sz="36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.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90D28EB-CA5F-FF4D-8F31-3227942DC4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0990" y="3102683"/>
            <a:ext cx="18136503" cy="5524337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A5BA4C94-3287-4647-AB49-552ABF99D178}"/>
              </a:ext>
            </a:extLst>
          </p:cNvPr>
          <p:cNvSpPr/>
          <p:nvPr/>
        </p:nvSpPr>
        <p:spPr>
          <a:xfrm>
            <a:off x="4344921" y="8587940"/>
            <a:ext cx="131698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ore-KR" dirty="0">
                <a:solidFill>
                  <a:srgbClr val="222222"/>
                </a:solidFill>
                <a:latin typeface="Arial" panose="020B0604020202020204" pitchFamily="34" charset="0"/>
              </a:rPr>
              <a:t>Wu, </a:t>
            </a:r>
            <a:r>
              <a:rPr lang="en" altLang="ko-Kore-KR" dirty="0" err="1">
                <a:solidFill>
                  <a:srgbClr val="222222"/>
                </a:solidFill>
                <a:latin typeface="Arial" panose="020B0604020202020204" pitchFamily="34" charset="0"/>
              </a:rPr>
              <a:t>Yuxin</a:t>
            </a:r>
            <a:r>
              <a:rPr lang="en" altLang="ko-Kore-KR" dirty="0">
                <a:solidFill>
                  <a:srgbClr val="222222"/>
                </a:solidFill>
                <a:latin typeface="Arial" panose="020B0604020202020204" pitchFamily="34" charset="0"/>
              </a:rPr>
              <a:t>, and </a:t>
            </a:r>
            <a:r>
              <a:rPr lang="en" altLang="ko-Kore-KR" dirty="0" err="1">
                <a:solidFill>
                  <a:srgbClr val="222222"/>
                </a:solidFill>
                <a:latin typeface="Arial" panose="020B0604020202020204" pitchFamily="34" charset="0"/>
              </a:rPr>
              <a:t>Kaiming</a:t>
            </a:r>
            <a:r>
              <a:rPr lang="en" altLang="ko-Kore-KR" dirty="0">
                <a:solidFill>
                  <a:srgbClr val="222222"/>
                </a:solidFill>
                <a:latin typeface="Arial" panose="020B0604020202020204" pitchFamily="34" charset="0"/>
              </a:rPr>
              <a:t> He. "Group normalization." </a:t>
            </a:r>
            <a:r>
              <a:rPr lang="en" altLang="ko-Kore-KR" i="1" dirty="0">
                <a:solidFill>
                  <a:srgbClr val="222222"/>
                </a:solidFill>
                <a:latin typeface="Arial" panose="020B0604020202020204" pitchFamily="34" charset="0"/>
              </a:rPr>
              <a:t>Proceedings of the European conference on computer vision (ECCV)</a:t>
            </a:r>
            <a:r>
              <a:rPr lang="en" altLang="ko-Kore-KR" dirty="0">
                <a:solidFill>
                  <a:srgbClr val="222222"/>
                </a:solidFill>
                <a:latin typeface="Arial" panose="020B0604020202020204" pitchFamily="34" charset="0"/>
              </a:rPr>
              <a:t>. 2018.</a:t>
            </a:r>
            <a:endParaRPr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408150815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224">
            <a:extLst>
              <a:ext uri="{FF2B5EF4-FFF2-40B4-BE49-F238E27FC236}">
                <a16:creationId xmlns:a16="http://schemas.microsoft.com/office/drawing/2014/main" id="{579A8D10-BC25-C34F-8F94-E55FD2372F35}"/>
              </a:ext>
            </a:extLst>
          </p:cNvPr>
          <p:cNvSpPr/>
          <p:nvPr/>
        </p:nvSpPr>
        <p:spPr>
          <a:xfrm>
            <a:off x="1524000" y="1460302"/>
            <a:ext cx="16499854" cy="487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ore-KR" b="1" dirty="0">
                <a:sym typeface="Wingdings" pitchFamily="2" charset="2"/>
              </a:rPr>
              <a:t>Layer normalization</a:t>
            </a:r>
            <a:endParaRPr lang="en-US" altLang="ko-Kore-KR" dirty="0"/>
          </a:p>
        </p:txBody>
      </p:sp>
      <p:sp>
        <p:nvSpPr>
          <p:cNvPr id="17" name="슬라이드 번호 개체 틀 4">
            <a:extLst>
              <a:ext uri="{FF2B5EF4-FFF2-40B4-BE49-F238E27FC236}">
                <a16:creationId xmlns:a16="http://schemas.microsoft.com/office/drawing/2014/main" id="{103780E0-235B-8749-9316-0B73604FDB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39179" y="13061191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62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19" name="Shape 222">
            <a:extLst>
              <a:ext uri="{FF2B5EF4-FFF2-40B4-BE49-F238E27FC236}">
                <a16:creationId xmlns:a16="http://schemas.microsoft.com/office/drawing/2014/main" id="{D46E4FB7-4E76-CA4B-A767-5E1E0DCE388B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4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20" name="Shape 223">
            <a:extLst>
              <a:ext uri="{FF2B5EF4-FFF2-40B4-BE49-F238E27FC236}">
                <a16:creationId xmlns:a16="http://schemas.microsoft.com/office/drawing/2014/main" id="{AB048E89-3329-E94A-9971-126D2453AE96}"/>
              </a:ext>
            </a:extLst>
          </p:cNvPr>
          <p:cNvSpPr/>
          <p:nvPr/>
        </p:nvSpPr>
        <p:spPr>
          <a:xfrm>
            <a:off x="20828000" y="2200124"/>
            <a:ext cx="2540000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R" altLang="en-US" dirty="0"/>
              <a:t>최적화 </a:t>
            </a:r>
            <a:r>
              <a:rPr lang="en-US" altLang="ko-KR" dirty="0"/>
              <a:t>[Optimization]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0DAE9DD-1015-C241-8BD9-EAE09BAD110A}"/>
              </a:ext>
            </a:extLst>
          </p:cNvPr>
          <p:cNvSpPr/>
          <p:nvPr/>
        </p:nvSpPr>
        <p:spPr>
          <a:xfrm>
            <a:off x="2637959" y="9906955"/>
            <a:ext cx="18187654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Batch</a:t>
            </a:r>
            <a:r>
              <a:rPr lang="ko-KR" altLang="en-US" sz="36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단위로 적용되는 것이 아닌</a:t>
            </a:r>
            <a:r>
              <a:rPr lang="en-US" altLang="ko-KR" sz="36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 layer </a:t>
            </a:r>
            <a:r>
              <a:rPr lang="ko-KR" altLang="en-US" sz="36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에서 적용된다</a:t>
            </a:r>
            <a:r>
              <a:rPr lang="en-US" altLang="ko-KR" sz="36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.</a:t>
            </a:r>
          </a:p>
          <a:p>
            <a:pPr marL="571500" indent="-571500">
              <a:buFont typeface="Wingdings" pitchFamily="2" charset="2"/>
              <a:buChar char="è"/>
            </a:pPr>
            <a:r>
              <a:rPr lang="en-US" altLang="ko-KR" sz="36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Batch size</a:t>
            </a:r>
            <a:r>
              <a:rPr lang="ko-KR" altLang="en-US" sz="36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와 관계없이 효과를 볼 수 있다</a:t>
            </a:r>
            <a:r>
              <a:rPr lang="en-US" altLang="ko-KR" sz="36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!</a:t>
            </a:r>
          </a:p>
          <a:p>
            <a:pPr marL="571500" indent="-571500">
              <a:buFont typeface="Wingdings" pitchFamily="2" charset="2"/>
              <a:buChar char="è"/>
            </a:pPr>
            <a:endParaRPr lang="en-US" altLang="ko-KR" sz="3600" dirty="0">
              <a:latin typeface="Spoqa Han Sans Neo" panose="020B0500000000000000" pitchFamily="34" charset="-128"/>
              <a:ea typeface="Spoqa Han Sans Neo" panose="020B0500000000000000" pitchFamily="34" charset="-128"/>
              <a:sym typeface="Wingdings" pitchFamily="2" charset="2"/>
            </a:endParaRPr>
          </a:p>
          <a:p>
            <a:r>
              <a:rPr lang="ko-KR" altLang="en-US" sz="36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학습 속도를 빠르게 해준다</a:t>
            </a:r>
            <a:r>
              <a:rPr lang="en-US" altLang="ko-KR" sz="36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!</a:t>
            </a:r>
          </a:p>
          <a:p>
            <a:r>
              <a:rPr lang="en-US" altLang="ko-KR" sz="36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 BERT </a:t>
            </a:r>
            <a:r>
              <a:rPr lang="ko-KR" altLang="en-US" sz="36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등 대중적인 모델에서 사용되는 등 대중화</a:t>
            </a:r>
            <a:r>
              <a:rPr lang="en-US" altLang="ko-KR" sz="36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!</a:t>
            </a:r>
            <a:endParaRPr lang="en-US" altLang="ko-KR" sz="3600" dirty="0"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5BA4C94-3287-4647-AB49-552ABF99D178}"/>
              </a:ext>
            </a:extLst>
          </p:cNvPr>
          <p:cNvSpPr/>
          <p:nvPr/>
        </p:nvSpPr>
        <p:spPr>
          <a:xfrm>
            <a:off x="3598963" y="8319681"/>
            <a:ext cx="1316988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ore-KR" dirty="0">
                <a:solidFill>
                  <a:srgbClr val="222222"/>
                </a:solidFill>
                <a:latin typeface="Arial" panose="020B0604020202020204" pitchFamily="34" charset="0"/>
              </a:rPr>
              <a:t>Wu, </a:t>
            </a:r>
            <a:r>
              <a:rPr lang="en" altLang="ko-Kore-KR" dirty="0" err="1">
                <a:solidFill>
                  <a:srgbClr val="222222"/>
                </a:solidFill>
                <a:latin typeface="Arial" panose="020B0604020202020204" pitchFamily="34" charset="0"/>
              </a:rPr>
              <a:t>Yuxin</a:t>
            </a:r>
            <a:r>
              <a:rPr lang="en" altLang="ko-Kore-KR" dirty="0">
                <a:solidFill>
                  <a:srgbClr val="222222"/>
                </a:solidFill>
                <a:latin typeface="Arial" panose="020B0604020202020204" pitchFamily="34" charset="0"/>
              </a:rPr>
              <a:t>, and </a:t>
            </a:r>
            <a:r>
              <a:rPr lang="en" altLang="ko-Kore-KR" dirty="0" err="1">
                <a:solidFill>
                  <a:srgbClr val="222222"/>
                </a:solidFill>
                <a:latin typeface="Arial" panose="020B0604020202020204" pitchFamily="34" charset="0"/>
              </a:rPr>
              <a:t>Kaiming</a:t>
            </a:r>
            <a:r>
              <a:rPr lang="en" altLang="ko-Kore-KR" dirty="0">
                <a:solidFill>
                  <a:srgbClr val="222222"/>
                </a:solidFill>
                <a:latin typeface="Arial" panose="020B0604020202020204" pitchFamily="34" charset="0"/>
              </a:rPr>
              <a:t> He. "Group normalization." </a:t>
            </a:r>
            <a:r>
              <a:rPr lang="en" altLang="ko-Kore-KR" i="1" dirty="0">
                <a:solidFill>
                  <a:srgbClr val="222222"/>
                </a:solidFill>
                <a:latin typeface="Arial" panose="020B0604020202020204" pitchFamily="34" charset="0"/>
              </a:rPr>
              <a:t>Proceedings of the European conference on computer vision (ECCV)</a:t>
            </a:r>
            <a:r>
              <a:rPr lang="en" altLang="ko-Kore-KR" dirty="0">
                <a:solidFill>
                  <a:srgbClr val="222222"/>
                </a:solidFill>
                <a:latin typeface="Arial" panose="020B0604020202020204" pitchFamily="34" charset="0"/>
              </a:rPr>
              <a:t>. 2018.</a:t>
            </a:r>
          </a:p>
          <a:p>
            <a:r>
              <a:rPr lang="en" altLang="ko-Kore-KR" dirty="0">
                <a:solidFill>
                  <a:srgbClr val="222222"/>
                </a:solidFill>
                <a:latin typeface="Arial" panose="020B0604020202020204" pitchFamily="34" charset="0"/>
              </a:rPr>
              <a:t>Ba, Jimmy Lei, Jamie Ryan </a:t>
            </a:r>
            <a:r>
              <a:rPr lang="en" altLang="ko-Kore-KR" dirty="0" err="1">
                <a:solidFill>
                  <a:srgbClr val="222222"/>
                </a:solidFill>
                <a:latin typeface="Arial" panose="020B0604020202020204" pitchFamily="34" charset="0"/>
              </a:rPr>
              <a:t>Kiros</a:t>
            </a:r>
            <a:r>
              <a:rPr lang="en" altLang="ko-Kore-KR" dirty="0">
                <a:solidFill>
                  <a:srgbClr val="222222"/>
                </a:solidFill>
                <a:latin typeface="Arial" panose="020B0604020202020204" pitchFamily="34" charset="0"/>
              </a:rPr>
              <a:t>, and Geoffrey E. Hinton. "Layer normalization." </a:t>
            </a:r>
            <a:r>
              <a:rPr lang="en" altLang="ko-Kore-KR" dirty="0" err="1">
                <a:solidFill>
                  <a:srgbClr val="222222"/>
                </a:solidFill>
                <a:latin typeface="Arial" panose="020B0604020202020204" pitchFamily="34" charset="0"/>
              </a:rPr>
              <a:t>arXiv</a:t>
            </a:r>
            <a:r>
              <a:rPr lang="en" altLang="ko-Kore-KR" dirty="0">
                <a:solidFill>
                  <a:srgbClr val="222222"/>
                </a:solidFill>
                <a:latin typeface="Arial" panose="020B0604020202020204" pitchFamily="34" charset="0"/>
              </a:rPr>
              <a:t> preprint arXiv:1607.06450 (2016).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DEFA354-B064-A74C-AAC2-56AF70BFD7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56631" y="3584437"/>
            <a:ext cx="10737182" cy="440261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E05607D-A89D-C841-9EAB-A47C833A56A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475" r="50380" b="20305"/>
          <a:stretch/>
        </p:blipFill>
        <p:spPr>
          <a:xfrm>
            <a:off x="2251426" y="3545357"/>
            <a:ext cx="6555690" cy="440261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7BA05939-999A-7240-A148-CAFA68B567DA}"/>
                  </a:ext>
                </a:extLst>
              </p:cNvPr>
              <p:cNvSpPr/>
              <p:nvPr/>
            </p:nvSpPr>
            <p:spPr>
              <a:xfrm>
                <a:off x="13403179" y="9556035"/>
                <a:ext cx="6095664" cy="384194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2800" b="0" i="1" smtClean="0"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𝛼</m:t>
                    </m:r>
                    <m:r>
                      <a:rPr lang="en-US" altLang="ko-KR" sz="2800" b="0" i="0" smtClean="0"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=</m:t>
                    </m:r>
                    <m:r>
                      <a:rPr lang="en-US" altLang="ko-KR" sz="2800" b="0" i="1" smtClean="0"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𝑤𝑥</m:t>
                    </m:r>
                    <m:r>
                      <a:rPr lang="en-US" altLang="ko-KR" sz="2800" b="0" i="1" smtClean="0"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+</m:t>
                    </m:r>
                    <m:r>
                      <a:rPr lang="en-US" altLang="ko-KR" sz="2800" b="0" i="1" smtClean="0"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𝑏</m:t>
                    </m:r>
                  </m:oMath>
                </a14:m>
                <a:r>
                  <a:rPr lang="ko-KR" altLang="en-US" sz="2800" dirty="0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이고  </a:t>
                </a:r>
                <a:r>
                  <a:rPr lang="en-US" altLang="ko-KR" sz="2800" dirty="0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(</a:t>
                </a:r>
                <a:r>
                  <a:rPr lang="ko-KR" altLang="en-US" sz="2800" dirty="0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활성화 함수 이전</a:t>
                </a:r>
                <a:r>
                  <a:rPr lang="en-US" altLang="ko-KR" sz="2800" dirty="0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)</a:t>
                </a:r>
                <a:r>
                  <a:rPr lang="en-US" altLang="ko-KR" sz="2800" dirty="0">
                    <a:ea typeface="Spoqa Han Sans Neo Bold" panose="020B0500000000000000" pitchFamily="34" charset="-128"/>
                  </a:rPr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US" altLang="ko-KR" sz="2800" i="1"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𝐻</m:t>
                    </m:r>
                  </m:oMath>
                </a14:m>
                <a:r>
                  <a:rPr lang="ko-KR" altLang="en-US" sz="2800" b="0" dirty="0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</a:t>
                </a:r>
                <a:r>
                  <a:rPr lang="ko-KR" altLang="en-US" sz="2800" dirty="0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은닉 층 </a:t>
                </a:r>
                <a:r>
                  <a:rPr lang="en-US" altLang="ko-KR" sz="2800" dirty="0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node </a:t>
                </a:r>
                <a:r>
                  <a:rPr lang="ko-KR" altLang="en-US" sz="2800" dirty="0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수일 때</a:t>
                </a:r>
                <a:r>
                  <a:rPr lang="en-US" altLang="ko-KR" sz="2800" dirty="0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,</a:t>
                </a:r>
                <a:endParaRPr lang="en-US" altLang="ko-KR" sz="2800" b="0" dirty="0"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800" b="0" i="1" smtClean="0"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sSupPr>
                        <m:e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𝜇</m:t>
                          </m:r>
                        </m:e>
                        <m:sup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𝑙</m:t>
                          </m:r>
                        </m:sup>
                      </m:sSup>
                      <m:r>
                        <a:rPr lang="en-US" altLang="ko-KR" sz="2800" b="0" i="1" smtClean="0"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=</m:t>
                      </m:r>
                      <m:f>
                        <m:fPr>
                          <m:ctrlPr>
                            <a:rPr lang="en-US" altLang="ko-KR" sz="2800" b="0" i="1" smtClean="0"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fPr>
                        <m:num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𝐻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ko-KR" sz="2800" b="0" i="1" smtClean="0"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naryPr>
                        <m:sub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𝑖</m:t>
                          </m:r>
                        </m:sub>
                        <m:sup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𝐻</m:t>
                          </m:r>
                        </m:sup>
                        <m:e>
                          <m:sSubSup>
                            <m:sSubSupPr>
                              <m:ctrlPr>
                                <a:rPr lang="en-US" altLang="ko-KR" sz="2800" b="0" i="1" smtClean="0"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sSubSupPr>
                            <m:e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𝑙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altLang="ko-KR" sz="2800" b="0" dirty="0">
                  <a:ea typeface="Spoqa Han Sans Neo Bold" panose="020B0500000000000000" pitchFamily="34" charset="-128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800" i="1"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sSupPr>
                        <m:e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𝜎</m:t>
                          </m:r>
                        </m:e>
                        <m:sup>
                          <m:r>
                            <a:rPr lang="en-US" altLang="ko-KR" sz="2800" i="1"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𝑙</m:t>
                          </m:r>
                        </m:sup>
                      </m:sSup>
                      <m:r>
                        <a:rPr lang="en-US" altLang="ko-KR" sz="2800" i="1"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ko-KR" sz="2800" b="0" i="1" smtClean="0"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altLang="ko-KR" sz="2800" i="1"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fPr>
                            <m:num>
                              <m:r>
                                <a:rPr lang="en-US" altLang="ko-KR" sz="2800" i="1"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ko-KR" sz="2800" i="1"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𝐻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altLang="ko-KR" sz="2800" i="1"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naryPr>
                            <m:sub>
                              <m:r>
                                <a:rPr lang="en-US" altLang="ko-KR" sz="2800" i="1"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ko-KR" sz="2800" i="1"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𝐻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US" altLang="ko-KR" sz="2800" i="1"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sz="2800" b="0" i="1" smtClean="0"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(</m:t>
                                  </m:r>
                                  <m:r>
                                    <a:rPr lang="en-US" altLang="ko-KR" sz="2800" i="1"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ko-KR" sz="2800" i="1"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altLang="ko-KR" sz="2800" i="1"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𝑙</m:t>
                                  </m:r>
                                </m:sup>
                              </m:sSubSup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altLang="ko-KR" sz="2800" i="1"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2800" i="1"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𝜇</m:t>
                                  </m:r>
                                </m:e>
                                <m:sup>
                                  <m:r>
                                    <a:rPr lang="en-US" altLang="ko-KR" sz="2800" i="1"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𝑙</m:t>
                                  </m:r>
                                </m:sup>
                              </m:sSup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)</m:t>
                              </m:r>
                            </m:e>
                          </m:nary>
                        </m:e>
                      </m:rad>
                    </m:oMath>
                  </m:oMathPara>
                </a14:m>
                <a:endParaRPr lang="en-US" altLang="ko-KR" sz="3200" dirty="0">
                  <a:ea typeface="Spoqa Han Sans Neo Bold" panose="020B0500000000000000" pitchFamily="34" charset="-128"/>
                </a:endParaRPr>
              </a:p>
            </p:txBody>
          </p:sp>
        </mc:Choice>
        <mc:Fallback xmlns=""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7BA05939-999A-7240-A148-CAFA68B567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03179" y="9556035"/>
                <a:ext cx="6095664" cy="3841949"/>
              </a:xfrm>
              <a:prstGeom prst="rect">
                <a:avLst/>
              </a:prstGeom>
              <a:blipFill>
                <a:blip r:embed="rId6"/>
                <a:stretch>
                  <a:fillRect l="-624" t="-12500" b="-48026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4450137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224">
            <a:extLst>
              <a:ext uri="{FF2B5EF4-FFF2-40B4-BE49-F238E27FC236}">
                <a16:creationId xmlns:a16="http://schemas.microsoft.com/office/drawing/2014/main" id="{579A8D10-BC25-C34F-8F94-E55FD2372F35}"/>
              </a:ext>
            </a:extLst>
          </p:cNvPr>
          <p:cNvSpPr/>
          <p:nvPr/>
        </p:nvSpPr>
        <p:spPr>
          <a:xfrm>
            <a:off x="1524000" y="1460302"/>
            <a:ext cx="16499854" cy="487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ore-KR" b="1" dirty="0">
                <a:sym typeface="Wingdings" pitchFamily="2" charset="2"/>
              </a:rPr>
              <a:t>Group normalization</a:t>
            </a:r>
            <a:endParaRPr lang="en-US" altLang="ko-Kore-KR" dirty="0"/>
          </a:p>
        </p:txBody>
      </p:sp>
      <p:sp>
        <p:nvSpPr>
          <p:cNvPr id="17" name="슬라이드 번호 개체 틀 4">
            <a:extLst>
              <a:ext uri="{FF2B5EF4-FFF2-40B4-BE49-F238E27FC236}">
                <a16:creationId xmlns:a16="http://schemas.microsoft.com/office/drawing/2014/main" id="{103780E0-235B-8749-9316-0B73604FDB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39179" y="13061191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63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19" name="Shape 222">
            <a:extLst>
              <a:ext uri="{FF2B5EF4-FFF2-40B4-BE49-F238E27FC236}">
                <a16:creationId xmlns:a16="http://schemas.microsoft.com/office/drawing/2014/main" id="{D46E4FB7-4E76-CA4B-A767-5E1E0DCE388B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4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20" name="Shape 223">
            <a:extLst>
              <a:ext uri="{FF2B5EF4-FFF2-40B4-BE49-F238E27FC236}">
                <a16:creationId xmlns:a16="http://schemas.microsoft.com/office/drawing/2014/main" id="{AB048E89-3329-E94A-9971-126D2453AE96}"/>
              </a:ext>
            </a:extLst>
          </p:cNvPr>
          <p:cNvSpPr/>
          <p:nvPr/>
        </p:nvSpPr>
        <p:spPr>
          <a:xfrm>
            <a:off x="20828000" y="2200124"/>
            <a:ext cx="2540000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R" altLang="en-US" dirty="0"/>
              <a:t>최적화 </a:t>
            </a:r>
            <a:r>
              <a:rPr lang="en-US" altLang="ko-KR" dirty="0"/>
              <a:t>[Optimization]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5BA4C94-3287-4647-AB49-552ABF99D178}"/>
              </a:ext>
            </a:extLst>
          </p:cNvPr>
          <p:cNvSpPr/>
          <p:nvPr/>
        </p:nvSpPr>
        <p:spPr>
          <a:xfrm>
            <a:off x="4166246" y="12691859"/>
            <a:ext cx="131698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ore-KR" dirty="0">
                <a:solidFill>
                  <a:srgbClr val="222222"/>
                </a:solidFill>
                <a:latin typeface="Arial" panose="020B0604020202020204" pitchFamily="34" charset="0"/>
              </a:rPr>
              <a:t>Wu, </a:t>
            </a:r>
            <a:r>
              <a:rPr lang="en" altLang="ko-Kore-KR" dirty="0" err="1">
                <a:solidFill>
                  <a:srgbClr val="222222"/>
                </a:solidFill>
                <a:latin typeface="Arial" panose="020B0604020202020204" pitchFamily="34" charset="0"/>
              </a:rPr>
              <a:t>Yuxin</a:t>
            </a:r>
            <a:r>
              <a:rPr lang="en" altLang="ko-Kore-KR" dirty="0">
                <a:solidFill>
                  <a:srgbClr val="222222"/>
                </a:solidFill>
                <a:latin typeface="Arial" panose="020B0604020202020204" pitchFamily="34" charset="0"/>
              </a:rPr>
              <a:t>, and </a:t>
            </a:r>
            <a:r>
              <a:rPr lang="en" altLang="ko-Kore-KR" dirty="0" err="1">
                <a:solidFill>
                  <a:srgbClr val="222222"/>
                </a:solidFill>
                <a:latin typeface="Arial" panose="020B0604020202020204" pitchFamily="34" charset="0"/>
              </a:rPr>
              <a:t>Kaiming</a:t>
            </a:r>
            <a:r>
              <a:rPr lang="en" altLang="ko-Kore-KR" dirty="0">
                <a:solidFill>
                  <a:srgbClr val="222222"/>
                </a:solidFill>
                <a:latin typeface="Arial" panose="020B0604020202020204" pitchFamily="34" charset="0"/>
              </a:rPr>
              <a:t> He. "Group normalization." </a:t>
            </a:r>
            <a:r>
              <a:rPr lang="en" altLang="ko-Kore-KR" i="1" dirty="0">
                <a:solidFill>
                  <a:srgbClr val="222222"/>
                </a:solidFill>
                <a:latin typeface="Arial" panose="020B0604020202020204" pitchFamily="34" charset="0"/>
              </a:rPr>
              <a:t>Proceedings of the European conference on computer vision (ECCV)</a:t>
            </a:r>
            <a:r>
              <a:rPr lang="en" altLang="ko-Kore-KR" dirty="0">
                <a:solidFill>
                  <a:srgbClr val="222222"/>
                </a:solidFill>
                <a:latin typeface="Arial" panose="020B0604020202020204" pitchFamily="34" charset="0"/>
              </a:rPr>
              <a:t>. 2018.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C676AF6-2B07-544F-9D7B-7040A42770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0" y="2918269"/>
            <a:ext cx="14058106" cy="428206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212E7BE-622F-6A43-9FA3-BBD041957D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82106" y="2995213"/>
            <a:ext cx="7785894" cy="606981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EC9B96D-BBB7-C648-A9AC-40F717163661}"/>
              </a:ext>
            </a:extLst>
          </p:cNvPr>
          <p:cNvSpPr txBox="1"/>
          <p:nvPr/>
        </p:nvSpPr>
        <p:spPr>
          <a:xfrm>
            <a:off x="2248673" y="8175355"/>
            <a:ext cx="20245567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ko-Kore-KR" sz="32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Layer normalization</a:t>
            </a:r>
            <a:r>
              <a:rPr kumimoji="1" lang="ko-Kore-KR" altLang="en-US" sz="32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과 </a:t>
            </a:r>
            <a:r>
              <a:rPr kumimoji="1" lang="en-US" altLang="ko-Kore-KR" sz="32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instance normalization</a:t>
            </a:r>
            <a:r>
              <a:rPr kumimoji="1" lang="ko-Kore-KR" altLang="en-US" sz="32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의 절충</a:t>
            </a:r>
            <a:r>
              <a:rPr kumimoji="1" lang="en-US" altLang="ko-KR" sz="32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.</a:t>
            </a:r>
            <a:endParaRPr kumimoji="1" lang="en-US" altLang="ko-Kore-KR" sz="3200" dirty="0"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kumimoji="1" lang="en-US" altLang="ko-Kore-KR" sz="3200" dirty="0"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ko-Kore-KR" sz="32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Layer norm</a:t>
            </a:r>
            <a:r>
              <a:rPr kumimoji="1" lang="ko-Kore-KR" altLang="en-US" sz="32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과 같이 </a:t>
            </a:r>
            <a:r>
              <a:rPr kumimoji="1" lang="en-US" altLang="ko-Kore-KR" sz="32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batch size</a:t>
            </a:r>
            <a:r>
              <a:rPr kumimoji="1" lang="ko-Kore-KR" altLang="en-US" sz="32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에 관계 없이 적용할 수 있다</a:t>
            </a:r>
            <a:r>
              <a:rPr kumimoji="1" lang="en-US" altLang="ko-KR" sz="32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kumimoji="1" lang="en-US" altLang="ko-Kore-KR" sz="3200" dirty="0"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ko-Kore-KR" sz="32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Layer norm</a:t>
            </a:r>
            <a:r>
              <a:rPr kumimoji="1" lang="ko-Kore-KR" altLang="en-US" sz="32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이 뛰어난 성능이 보이지만</a:t>
            </a:r>
            <a:r>
              <a:rPr kumimoji="1" lang="en-US" altLang="ko-Kore-KR" sz="32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 visual recognition</a:t>
            </a:r>
            <a:r>
              <a:rPr kumimoji="1" lang="ko-Kore-KR" altLang="en-US" sz="32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등에서는 성능을 보장하지 않는다는 단점이 있고</a:t>
            </a:r>
            <a:r>
              <a:rPr kumimoji="1" lang="en-US" altLang="ko-Kore-KR" sz="32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 </a:t>
            </a:r>
            <a:r>
              <a:rPr kumimoji="1" lang="ko-Kore-KR" altLang="en-US" sz="32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이를 보완하기 위함</a:t>
            </a:r>
            <a:endParaRPr kumimoji="1" lang="en-US" altLang="ko-Kore-KR" sz="3200" dirty="0"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kumimoji="1" lang="en-US" altLang="ko-Kore-KR" sz="3200" dirty="0"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ko-Kore-KR" altLang="en-US" sz="32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영상처리 분야에서 </a:t>
            </a:r>
            <a:r>
              <a:rPr kumimoji="1" lang="en-US" altLang="ko-Kore-KR" sz="32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grouping </a:t>
            </a:r>
            <a:r>
              <a:rPr kumimoji="1" lang="ko-Kore-KR" altLang="en-US" sz="32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하는 것에 영감을 얻어</a:t>
            </a:r>
            <a:r>
              <a:rPr kumimoji="1" lang="en-US" altLang="ko-Kore-KR" sz="32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</a:t>
            </a:r>
            <a:r>
              <a:rPr kumimoji="1" lang="ko-Kore-KR" altLang="en-US" sz="32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연구됨</a:t>
            </a:r>
            <a:r>
              <a:rPr kumimoji="1" lang="en-US" altLang="ko-Kore-KR" sz="32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!</a:t>
            </a:r>
            <a:endParaRPr kumimoji="1" lang="ko-Kore-KR" altLang="en-US" sz="3200" dirty="0"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638662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224">
            <a:extLst>
              <a:ext uri="{FF2B5EF4-FFF2-40B4-BE49-F238E27FC236}">
                <a16:creationId xmlns:a16="http://schemas.microsoft.com/office/drawing/2014/main" id="{579A8D10-BC25-C34F-8F94-E55FD2372F35}"/>
              </a:ext>
            </a:extLst>
          </p:cNvPr>
          <p:cNvSpPr/>
          <p:nvPr/>
        </p:nvSpPr>
        <p:spPr>
          <a:xfrm>
            <a:off x="1524000" y="1460302"/>
            <a:ext cx="16499854" cy="487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ore-KR" b="1" dirty="0">
                <a:sym typeface="Wingdings" pitchFamily="2" charset="2"/>
              </a:rPr>
              <a:t>Group normalization </a:t>
            </a:r>
            <a:r>
              <a:rPr lang="ko-Kore-KR" altLang="en-US" b="1" dirty="0">
                <a:sym typeface="Wingdings" pitchFamily="2" charset="2"/>
              </a:rPr>
              <a:t>결과</a:t>
            </a:r>
            <a:endParaRPr lang="en-US" altLang="ko-Kore-KR" dirty="0"/>
          </a:p>
        </p:txBody>
      </p:sp>
      <p:sp>
        <p:nvSpPr>
          <p:cNvPr id="17" name="슬라이드 번호 개체 틀 4">
            <a:extLst>
              <a:ext uri="{FF2B5EF4-FFF2-40B4-BE49-F238E27FC236}">
                <a16:creationId xmlns:a16="http://schemas.microsoft.com/office/drawing/2014/main" id="{103780E0-235B-8749-9316-0B73604FDB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39179" y="13061191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64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19" name="Shape 222">
            <a:extLst>
              <a:ext uri="{FF2B5EF4-FFF2-40B4-BE49-F238E27FC236}">
                <a16:creationId xmlns:a16="http://schemas.microsoft.com/office/drawing/2014/main" id="{D46E4FB7-4E76-CA4B-A767-5E1E0DCE388B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4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20" name="Shape 223">
            <a:extLst>
              <a:ext uri="{FF2B5EF4-FFF2-40B4-BE49-F238E27FC236}">
                <a16:creationId xmlns:a16="http://schemas.microsoft.com/office/drawing/2014/main" id="{AB048E89-3329-E94A-9971-126D2453AE96}"/>
              </a:ext>
            </a:extLst>
          </p:cNvPr>
          <p:cNvSpPr/>
          <p:nvPr/>
        </p:nvSpPr>
        <p:spPr>
          <a:xfrm>
            <a:off x="20828000" y="2200124"/>
            <a:ext cx="2540000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R" altLang="en-US" dirty="0"/>
              <a:t>최적화 </a:t>
            </a:r>
            <a:r>
              <a:rPr lang="en-US" altLang="ko-KR" dirty="0"/>
              <a:t>[Optimization]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5BA4C94-3287-4647-AB49-552ABF99D178}"/>
              </a:ext>
            </a:extLst>
          </p:cNvPr>
          <p:cNvSpPr/>
          <p:nvPr/>
        </p:nvSpPr>
        <p:spPr>
          <a:xfrm>
            <a:off x="4166246" y="12691859"/>
            <a:ext cx="131698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ore-KR" dirty="0">
                <a:solidFill>
                  <a:srgbClr val="222222"/>
                </a:solidFill>
                <a:latin typeface="Arial" panose="020B0604020202020204" pitchFamily="34" charset="0"/>
              </a:rPr>
              <a:t>Wu, </a:t>
            </a:r>
            <a:r>
              <a:rPr lang="en" altLang="ko-Kore-KR" dirty="0" err="1">
                <a:solidFill>
                  <a:srgbClr val="222222"/>
                </a:solidFill>
                <a:latin typeface="Arial" panose="020B0604020202020204" pitchFamily="34" charset="0"/>
              </a:rPr>
              <a:t>Yuxin</a:t>
            </a:r>
            <a:r>
              <a:rPr lang="en" altLang="ko-Kore-KR" dirty="0">
                <a:solidFill>
                  <a:srgbClr val="222222"/>
                </a:solidFill>
                <a:latin typeface="Arial" panose="020B0604020202020204" pitchFamily="34" charset="0"/>
              </a:rPr>
              <a:t>, and </a:t>
            </a:r>
            <a:r>
              <a:rPr lang="en" altLang="ko-Kore-KR" dirty="0" err="1">
                <a:solidFill>
                  <a:srgbClr val="222222"/>
                </a:solidFill>
                <a:latin typeface="Arial" panose="020B0604020202020204" pitchFamily="34" charset="0"/>
              </a:rPr>
              <a:t>Kaiming</a:t>
            </a:r>
            <a:r>
              <a:rPr lang="en" altLang="ko-Kore-KR" dirty="0">
                <a:solidFill>
                  <a:srgbClr val="222222"/>
                </a:solidFill>
                <a:latin typeface="Arial" panose="020B0604020202020204" pitchFamily="34" charset="0"/>
              </a:rPr>
              <a:t> He. "Group normalization." </a:t>
            </a:r>
            <a:r>
              <a:rPr lang="en" altLang="ko-Kore-KR" i="1" dirty="0">
                <a:solidFill>
                  <a:srgbClr val="222222"/>
                </a:solidFill>
                <a:latin typeface="Arial" panose="020B0604020202020204" pitchFamily="34" charset="0"/>
              </a:rPr>
              <a:t>Proceedings of the European conference on computer vision (ECCV)</a:t>
            </a:r>
            <a:r>
              <a:rPr lang="en" altLang="ko-Kore-KR" dirty="0">
                <a:solidFill>
                  <a:srgbClr val="222222"/>
                </a:solidFill>
                <a:latin typeface="Arial" panose="020B0604020202020204" pitchFamily="34" charset="0"/>
              </a:rPr>
              <a:t>. 2018.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E41C01F-47BE-FD43-ADB1-E561B74224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5885" y="3590090"/>
            <a:ext cx="13093848" cy="866560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547F421-2194-5440-AD39-8EBA40FF69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24172" y="5861251"/>
            <a:ext cx="5715103" cy="274324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D7DE4B8-CEF2-0E48-8E6F-A271EE0C86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38398" y="3354430"/>
            <a:ext cx="6486650" cy="2544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022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19">
            <a:extLst>
              <a:ext uri="{FF2B5EF4-FFF2-40B4-BE49-F238E27FC236}">
                <a16:creationId xmlns:a16="http://schemas.microsoft.com/office/drawing/2014/main" id="{D9A90743-360F-9F47-81AC-6C2ED2F39B42}"/>
              </a:ext>
            </a:extLst>
          </p:cNvPr>
          <p:cNvSpPr/>
          <p:nvPr/>
        </p:nvSpPr>
        <p:spPr>
          <a:xfrm>
            <a:off x="2413000" y="3689648"/>
            <a:ext cx="17526000" cy="24878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algn="r">
              <a:defRPr sz="7500" spc="-75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ore-KR" altLang="en-US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딥러닝을 위한 최적화</a:t>
            </a:r>
            <a:endParaRPr b="1" dirty="0">
              <a:latin typeface="SpoqaHanSans-Bold" panose="020B0500000000000000" pitchFamily="34" charset="-128"/>
              <a:ea typeface="SpoqaHanSans-Bold" panose="020B0500000000000000" pitchFamily="34" charset="-128"/>
            </a:endParaRPr>
          </a:p>
          <a:p>
            <a:pPr algn="r">
              <a:defRPr sz="4000" spc="-3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-US" altLang="ko-KR" b="1" dirty="0">
              <a:solidFill>
                <a:srgbClr val="ED234B"/>
              </a:solidFill>
              <a:latin typeface="SpoqaHanSans-Bold" panose="020B0500000000000000" pitchFamily="34" charset="-128"/>
              <a:ea typeface="SpoqaHanSans-Bold" panose="020B0500000000000000" pitchFamily="34" charset="-128"/>
            </a:endParaRPr>
          </a:p>
          <a:p>
            <a:pPr algn="r">
              <a:defRPr sz="4000" spc="-3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b="1" dirty="0">
                <a:solidFill>
                  <a:srgbClr val="ED234B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8. </a:t>
            </a:r>
            <a:r>
              <a:rPr lang="en-US" altLang="ko-KR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 </a:t>
            </a:r>
            <a:r>
              <a:rPr lang="ko-KR" altLang="en-US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보다 나은 최적화를 위한 다른 알고리즘들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A639319-AC48-A94C-AE92-228E87EFF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65</a:t>
            </a:fld>
            <a:endParaRPr kumimoji="1" lang="ko-Kore-KR" altLang="en-US" sz="150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4617572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224">
            <a:extLst>
              <a:ext uri="{FF2B5EF4-FFF2-40B4-BE49-F238E27FC236}">
                <a16:creationId xmlns:a16="http://schemas.microsoft.com/office/drawing/2014/main" id="{579A8D10-BC25-C34F-8F94-E55FD2372F35}"/>
              </a:ext>
            </a:extLst>
          </p:cNvPr>
          <p:cNvSpPr/>
          <p:nvPr/>
        </p:nvSpPr>
        <p:spPr>
          <a:xfrm>
            <a:off x="1524000" y="1460302"/>
            <a:ext cx="16499854" cy="487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ore-KR" altLang="en-US" b="1" dirty="0">
                <a:sym typeface="Wingdings" pitchFamily="2" charset="2"/>
              </a:rPr>
              <a:t>좌표 경사 하강 </a:t>
            </a:r>
            <a:r>
              <a:rPr lang="en-US" altLang="ko-Kore-KR" b="1" dirty="0">
                <a:sym typeface="Wingdings" pitchFamily="2" charset="2"/>
              </a:rPr>
              <a:t>(coordinate descent)</a:t>
            </a:r>
            <a:endParaRPr lang="en-US" altLang="ko-Kore-KR" dirty="0"/>
          </a:p>
        </p:txBody>
      </p:sp>
      <p:sp>
        <p:nvSpPr>
          <p:cNvPr id="17" name="슬라이드 번호 개체 틀 4">
            <a:extLst>
              <a:ext uri="{FF2B5EF4-FFF2-40B4-BE49-F238E27FC236}">
                <a16:creationId xmlns:a16="http://schemas.microsoft.com/office/drawing/2014/main" id="{103780E0-235B-8749-9316-0B73604FDB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39179" y="13061191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66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19" name="Shape 222">
            <a:extLst>
              <a:ext uri="{FF2B5EF4-FFF2-40B4-BE49-F238E27FC236}">
                <a16:creationId xmlns:a16="http://schemas.microsoft.com/office/drawing/2014/main" id="{D46E4FB7-4E76-CA4B-A767-5E1E0DCE388B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4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20" name="Shape 223">
            <a:extLst>
              <a:ext uri="{FF2B5EF4-FFF2-40B4-BE49-F238E27FC236}">
                <a16:creationId xmlns:a16="http://schemas.microsoft.com/office/drawing/2014/main" id="{AB048E89-3329-E94A-9971-126D2453AE96}"/>
              </a:ext>
            </a:extLst>
          </p:cNvPr>
          <p:cNvSpPr/>
          <p:nvPr/>
        </p:nvSpPr>
        <p:spPr>
          <a:xfrm>
            <a:off x="20828000" y="2200124"/>
            <a:ext cx="2540000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R" altLang="en-US" dirty="0"/>
              <a:t>최적화 </a:t>
            </a:r>
            <a:r>
              <a:rPr lang="en-US" altLang="ko-KR" dirty="0"/>
              <a:t>[Optimization]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F0EDAFA5-514A-C545-86B9-D3474D26D37C}"/>
                  </a:ext>
                </a:extLst>
              </p:cNvPr>
              <p:cNvSpPr/>
              <p:nvPr/>
            </p:nvSpPr>
            <p:spPr>
              <a:xfrm>
                <a:off x="2501262" y="4032267"/>
                <a:ext cx="15900832" cy="756591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ko-KR" sz="3600" dirty="0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Coordinate descent</a:t>
                </a:r>
                <a:r>
                  <a:rPr lang="ko-KR" altLang="en-US" sz="3600" dirty="0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는 나머지를 고정하고 하나의 </a:t>
                </a:r>
                <a:r>
                  <a:rPr lang="ko-KR" altLang="en-US" sz="3600" dirty="0" err="1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파라미터</a:t>
                </a:r>
                <a:r>
                  <a:rPr lang="ko-KR" altLang="en-US" sz="3600" dirty="0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씩 최적화하는  방법을 말한다</a:t>
                </a:r>
                <a:r>
                  <a:rPr lang="en-US" altLang="ko-KR" sz="3600" dirty="0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!</a:t>
                </a:r>
                <a:r>
                  <a:rPr lang="ko-KR" altLang="en-US" sz="3600" dirty="0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</a:t>
                </a:r>
                <a:endParaRPr lang="en-US" altLang="ko-KR" sz="3600" dirty="0"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endParaRPr lang="en-US" altLang="ko-KR" sz="3600" dirty="0"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3600" b="0" i="1" smtClean="0"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sSubSupPr>
                        <m:e>
                          <m:r>
                            <a:rPr lang="en-US" altLang="ko-KR" sz="3600" b="0" i="1" smtClean="0"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600" b="0" i="1" smtClean="0"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𝑖</m:t>
                          </m:r>
                        </m:sub>
                        <m:sup>
                          <m:r>
                            <a:rPr lang="en-US" altLang="ko-KR" sz="3600" b="0" i="1" smtClean="0"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𝑘</m:t>
                          </m:r>
                          <m:r>
                            <a:rPr lang="en-US" altLang="ko-KR" sz="3600" b="0" i="1" smtClean="0"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+1</m:t>
                          </m:r>
                        </m:sup>
                      </m:sSubSup>
                      <m:r>
                        <a:rPr lang="en-US" altLang="ko-KR" sz="3600" b="0" i="1" smtClean="0"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=</m:t>
                      </m:r>
                      <m:func>
                        <m:funcPr>
                          <m:ctrlPr>
                            <a:rPr lang="en-US" altLang="ko-KR" sz="3600" b="0" i="1" smtClean="0"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3600" b="0" i="0" smtClean="0"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US" altLang="ko-KR" sz="3600" b="0" i="1" smtClean="0"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altLang="ko-KR" sz="3600" b="0" i="1" smtClean="0"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3600" b="0" i="0" smtClean="0"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en-US" altLang="ko-KR" sz="3600" b="0" i="1" smtClean="0"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𝑦</m:t>
                                  </m:r>
                                </m:lim>
                              </m:limLow>
                            </m:fName>
                            <m:e>
                              <m:r>
                                <a:rPr lang="en-US" altLang="ko-KR" sz="3600" b="0" i="1" smtClean="0"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𝑓</m:t>
                              </m:r>
                              <m:r>
                                <a:rPr lang="en-US" altLang="ko-KR" sz="3600" b="0" i="1" smtClean="0"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(</m:t>
                              </m:r>
                              <m:sSubSup>
                                <m:sSubSupPr>
                                  <m:ctrlPr>
                                    <a:rPr lang="en-US" altLang="ko-KR" sz="3600" b="0" i="1" smtClean="0"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sz="3600" b="0" i="1" smtClean="0"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3600" b="0" i="1" smtClean="0"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ko-KR" sz="3600" b="0" i="1" smtClean="0"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𝑘</m:t>
                                  </m:r>
                                  <m:r>
                                    <a:rPr lang="en-US" altLang="ko-KR" sz="3600" b="0" i="1" smtClean="0"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+1</m:t>
                                  </m:r>
                                </m:sup>
                              </m:sSubSup>
                              <m:r>
                                <a:rPr lang="en-US" altLang="ko-KR" sz="3600" b="0" i="1" smtClean="0"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, …,</m:t>
                              </m:r>
                              <m:sSubSup>
                                <m:sSubSupPr>
                                  <m:ctrlPr>
                                    <a:rPr lang="en-US" altLang="ko-KR" sz="3600" i="1"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sz="3600" i="1"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3600" b="0" i="1" smtClean="0"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𝑖</m:t>
                                  </m:r>
                                  <m:r>
                                    <a:rPr lang="en-US" altLang="ko-KR" sz="3600" b="0" i="1" smtClean="0"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−1</m:t>
                                  </m:r>
                                </m:sub>
                                <m:sup>
                                  <m:r>
                                    <a:rPr lang="en-US" altLang="ko-KR" sz="3600" i="1"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𝑘</m:t>
                                  </m:r>
                                  <m:r>
                                    <a:rPr lang="en-US" altLang="ko-KR" sz="3600" i="1"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+1</m:t>
                                  </m:r>
                                </m:sup>
                              </m:sSubSup>
                              <m:r>
                                <a:rPr lang="en-US" altLang="ko-KR" sz="3600" b="0" i="1" smtClean="0"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, </m:t>
                              </m:r>
                              <m:r>
                                <a:rPr lang="en-US" altLang="ko-KR" sz="3600" b="0" i="1" smtClean="0"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𝑦</m:t>
                              </m:r>
                              <m:r>
                                <a:rPr lang="en-US" altLang="ko-KR" sz="3600" b="0" i="1" smtClean="0"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, </m:t>
                              </m:r>
                              <m:sSubSup>
                                <m:sSubSupPr>
                                  <m:ctrlPr>
                                    <a:rPr lang="en-US" altLang="ko-KR" sz="3600" b="0" i="1" smtClean="0"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sz="3600" b="0" i="1" smtClean="0"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3600" b="0" i="1" smtClean="0"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𝑖</m:t>
                                  </m:r>
                                  <m:r>
                                    <a:rPr lang="en-US" altLang="ko-KR" sz="3600" b="0" i="1" smtClean="0"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+1</m:t>
                                  </m:r>
                                </m:sub>
                                <m:sup>
                                  <m:r>
                                    <a:rPr lang="en-US" altLang="ko-KR" sz="3600" b="0" i="1" smtClean="0"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𝑘</m:t>
                                  </m:r>
                                </m:sup>
                              </m:sSubSup>
                            </m:e>
                          </m:func>
                          <m:r>
                            <a:rPr lang="en-US" altLang="ko-KR" sz="3600" b="0" i="1" smtClean="0"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, …, </m:t>
                          </m:r>
                          <m:sSubSup>
                            <m:sSubSupPr>
                              <m:ctrlPr>
                                <a:rPr lang="en-US" altLang="ko-KR" sz="3600" b="0" i="1" smtClean="0"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sSubSupPr>
                            <m:e>
                              <m:r>
                                <a:rPr lang="en-US" altLang="ko-KR" sz="3600" b="0" i="1" smtClean="0"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3600" b="0" i="1" smtClean="0"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en-US" altLang="ko-KR" sz="3600" b="0" i="1" smtClean="0"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𝑘</m:t>
                              </m:r>
                            </m:sup>
                          </m:sSubSup>
                          <m:r>
                            <a:rPr lang="en-US" altLang="ko-KR" sz="3600" b="0" i="1" smtClean="0"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)</m:t>
                          </m:r>
                        </m:e>
                      </m:func>
                      <m:r>
                        <a:rPr lang="en-US" altLang="ko-KR" sz="3600" b="0" i="1" smtClean="0"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 </m:t>
                      </m:r>
                    </m:oMath>
                  </m:oMathPara>
                </a14:m>
                <a:endParaRPr lang="en-US" altLang="ko-KR" sz="3600" dirty="0"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altLang="ko-KR" sz="3600" dirty="0"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altLang="ko-KR" sz="3600" dirty="0"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altLang="ko-KR" sz="3600" dirty="0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Good !</a:t>
                </a:r>
              </a:p>
              <a:p>
                <a:pPr marL="914342" lvl="1" indent="-457200">
                  <a:buFont typeface="Arial" panose="020B0604020202020204" pitchFamily="34" charset="0"/>
                  <a:buChar char="•"/>
                </a:pPr>
                <a:r>
                  <a:rPr lang="ko-KR" altLang="en-US" sz="3600" dirty="0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각 변수들이 다른 그룹으로 깔끔하게 분리될 수 있을 때</a:t>
                </a:r>
                <a:endParaRPr lang="en-US" altLang="ko-KR" sz="3600" dirty="0"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 marL="914342" lvl="1" indent="-457200">
                  <a:buFont typeface="Arial" panose="020B0604020202020204" pitchFamily="34" charset="0"/>
                  <a:buChar char="•"/>
                </a:pPr>
                <a:r>
                  <a:rPr lang="ko-KR" altLang="en-US" sz="3600" dirty="0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각 변수를 따로 최적화 하는 것이 한번에 최적화 하는 것보다 효율적일 때</a:t>
                </a:r>
                <a:endParaRPr lang="en-US" altLang="ko-KR" sz="3600" dirty="0"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endParaRPr lang="en-US" altLang="ko-KR" sz="3600" dirty="0">
                  <a:latin typeface="Spoqa Han Sans Neo" panose="020B0500000000000000" pitchFamily="34" charset="-128"/>
                  <a:ea typeface="Spoqa Han Sans Neo" panose="020B0500000000000000" pitchFamily="34" charset="-128"/>
                  <a:sym typeface="Wingdings" pitchFamily="2" charset="2"/>
                </a:endParaRPr>
              </a:p>
              <a:p>
                <a:pPr marL="571500" indent="-571500">
                  <a:buFont typeface="Arial" panose="020B0604020202020204" pitchFamily="34" charset="0"/>
                  <a:buChar char="•"/>
                </a:pPr>
                <a:r>
                  <a:rPr lang="en-US" altLang="ko-KR" sz="3600" dirty="0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Not good !</a:t>
                </a:r>
              </a:p>
              <a:p>
                <a:pPr marL="1028642" lvl="1" indent="-571500">
                  <a:buFont typeface="Arial" panose="020B0604020202020204" pitchFamily="34" charset="0"/>
                  <a:buChar char="•"/>
                </a:pPr>
                <a:r>
                  <a:rPr lang="ko-KR" altLang="en-US" sz="3600" dirty="0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한 변수의 값이 다른 최적화 값에 영향을 줄 수 있을 때</a:t>
                </a:r>
                <a:endParaRPr lang="en-US" altLang="ko-KR" sz="3600" dirty="0"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endParaRPr lang="en-US" altLang="ko-KR" sz="3600" dirty="0">
                  <a:latin typeface="Spoqa Han Sans Neo" panose="020B0500000000000000" pitchFamily="34" charset="-128"/>
                  <a:ea typeface="Spoqa Han Sans Neo" panose="020B0500000000000000" pitchFamily="34" charset="-128"/>
                  <a:sym typeface="Wingdings" pitchFamily="2" charset="2"/>
                </a:endParaRPr>
              </a:p>
            </p:txBody>
          </p:sp>
        </mc:Choice>
        <mc:Fallback xmlns="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F0EDAFA5-514A-C545-86B9-D3474D26D3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1262" y="4032267"/>
                <a:ext cx="15900832" cy="7565917"/>
              </a:xfrm>
              <a:prstGeom prst="rect">
                <a:avLst/>
              </a:prstGeom>
              <a:blipFill>
                <a:blip r:embed="rId4"/>
                <a:stretch>
                  <a:fillRect l="-1116" t="-117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7894" name="Picture 6">
            <a:extLst>
              <a:ext uri="{FF2B5EF4-FFF2-40B4-BE49-F238E27FC236}">
                <a16:creationId xmlns:a16="http://schemas.microsoft.com/office/drawing/2014/main" id="{859ACCA3-4CFC-F948-81AE-ACAFFA1894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42087" y="2957011"/>
            <a:ext cx="5045574" cy="5045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F7E8C8A5-54F2-AF41-942C-1EA4657D179F}"/>
              </a:ext>
            </a:extLst>
          </p:cNvPr>
          <p:cNvSpPr/>
          <p:nvPr/>
        </p:nvSpPr>
        <p:spPr>
          <a:xfrm>
            <a:off x="18504343" y="8076480"/>
            <a:ext cx="55210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ore-KR" altLang="en-US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https://en.wikipedia.org/wiki/Coordinate_descent</a:t>
            </a:r>
          </a:p>
        </p:txBody>
      </p:sp>
    </p:spTree>
    <p:extLst>
      <p:ext uri="{BB962C8B-B14F-4D97-AF65-F5344CB8AC3E}">
        <p14:creationId xmlns:p14="http://schemas.microsoft.com/office/powerpoint/2010/main" val="218507366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224">
            <a:extLst>
              <a:ext uri="{FF2B5EF4-FFF2-40B4-BE49-F238E27FC236}">
                <a16:creationId xmlns:a16="http://schemas.microsoft.com/office/drawing/2014/main" id="{579A8D10-BC25-C34F-8F94-E55FD2372F35}"/>
              </a:ext>
            </a:extLst>
          </p:cNvPr>
          <p:cNvSpPr/>
          <p:nvPr/>
        </p:nvSpPr>
        <p:spPr>
          <a:xfrm>
            <a:off x="1524000" y="1460302"/>
            <a:ext cx="16499854" cy="487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ore-KR" b="1" dirty="0" err="1">
                <a:sym typeface="Wingdings" pitchFamily="2" charset="2"/>
              </a:rPr>
              <a:t>Polyak</a:t>
            </a:r>
            <a:r>
              <a:rPr lang="en-US" altLang="ko-Kore-KR" b="1" dirty="0">
                <a:sym typeface="Wingdings" pitchFamily="2" charset="2"/>
              </a:rPr>
              <a:t> </a:t>
            </a:r>
            <a:r>
              <a:rPr lang="ko-Kore-KR" altLang="en-US" b="1" dirty="0">
                <a:sym typeface="Wingdings" pitchFamily="2" charset="2"/>
              </a:rPr>
              <a:t>평균 </a:t>
            </a:r>
            <a:r>
              <a:rPr lang="en-US" altLang="ko-Kore-KR" b="1" dirty="0">
                <a:sym typeface="Wingdings" pitchFamily="2" charset="2"/>
              </a:rPr>
              <a:t>(</a:t>
            </a:r>
            <a:r>
              <a:rPr lang="en-US" altLang="ko-Kore-KR" b="1" dirty="0" err="1">
                <a:sym typeface="Wingdings" pitchFamily="2" charset="2"/>
              </a:rPr>
              <a:t>Polyak</a:t>
            </a:r>
            <a:r>
              <a:rPr lang="en-US" altLang="ko-Kore-KR" b="1" dirty="0">
                <a:sym typeface="Wingdings" pitchFamily="2" charset="2"/>
              </a:rPr>
              <a:t> Averaging</a:t>
            </a:r>
            <a:r>
              <a:rPr lang="en-US" altLang="ko-KR" b="1" dirty="0">
                <a:sym typeface="Wingdings" pitchFamily="2" charset="2"/>
              </a:rPr>
              <a:t>)</a:t>
            </a:r>
            <a:endParaRPr lang="en-US" altLang="ko-Kore-KR" dirty="0"/>
          </a:p>
        </p:txBody>
      </p:sp>
      <p:sp>
        <p:nvSpPr>
          <p:cNvPr id="17" name="슬라이드 번호 개체 틀 4">
            <a:extLst>
              <a:ext uri="{FF2B5EF4-FFF2-40B4-BE49-F238E27FC236}">
                <a16:creationId xmlns:a16="http://schemas.microsoft.com/office/drawing/2014/main" id="{103780E0-235B-8749-9316-0B73604FDB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39179" y="13061191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67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19" name="Shape 222">
            <a:extLst>
              <a:ext uri="{FF2B5EF4-FFF2-40B4-BE49-F238E27FC236}">
                <a16:creationId xmlns:a16="http://schemas.microsoft.com/office/drawing/2014/main" id="{D46E4FB7-4E76-CA4B-A767-5E1E0DCE388B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4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20" name="Shape 223">
            <a:extLst>
              <a:ext uri="{FF2B5EF4-FFF2-40B4-BE49-F238E27FC236}">
                <a16:creationId xmlns:a16="http://schemas.microsoft.com/office/drawing/2014/main" id="{AB048E89-3329-E94A-9971-126D2453AE96}"/>
              </a:ext>
            </a:extLst>
          </p:cNvPr>
          <p:cNvSpPr/>
          <p:nvPr/>
        </p:nvSpPr>
        <p:spPr>
          <a:xfrm>
            <a:off x="20828000" y="2200124"/>
            <a:ext cx="2540000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R" altLang="en-US" dirty="0"/>
              <a:t>최적화 </a:t>
            </a:r>
            <a:r>
              <a:rPr lang="en-US" altLang="ko-KR" dirty="0"/>
              <a:t>[Optimization]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F0EDAFA5-514A-C545-86B9-D3474D26D37C}"/>
                  </a:ext>
                </a:extLst>
              </p:cNvPr>
              <p:cNvSpPr/>
              <p:nvPr/>
            </p:nvSpPr>
            <p:spPr>
              <a:xfrm>
                <a:off x="2453136" y="4489467"/>
                <a:ext cx="16499854" cy="702846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ko-KR" altLang="en-US" sz="3600" dirty="0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여러</a:t>
                </a:r>
                <a:r>
                  <a:rPr lang="en-US" altLang="ko-KR" sz="3600" dirty="0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</a:t>
                </a:r>
                <a:r>
                  <a:rPr lang="ko-KR" altLang="en-US" sz="3600" dirty="0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포인트에서</a:t>
                </a:r>
                <a:r>
                  <a:rPr lang="en-US" altLang="ko-KR" sz="3600" dirty="0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, step</a:t>
                </a:r>
                <a:r>
                  <a:rPr lang="ko-KR" altLang="en-US" sz="3600" dirty="0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을 한 것을 평균을 내어 최종 </a:t>
                </a:r>
                <a:r>
                  <a:rPr lang="en-US" altLang="ko-KR" sz="3600" dirty="0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update</a:t>
                </a:r>
                <a:r>
                  <a:rPr lang="ko-KR" altLang="en-US" sz="3600" dirty="0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을 결정한다</a:t>
                </a:r>
                <a:r>
                  <a:rPr lang="en-US" altLang="ko-KR" sz="3600" dirty="0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.</a:t>
                </a:r>
              </a:p>
              <a:p>
                <a:endParaRPr lang="en-US" altLang="ko-KR" sz="3600" dirty="0"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r>
                  <a:rPr lang="ko-KR" altLang="en-US" sz="3600" dirty="0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즉</a:t>
                </a:r>
                <a:r>
                  <a:rPr lang="en-US" altLang="ko-KR" sz="3600" dirty="0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, gradient descent</a:t>
                </a:r>
                <a:r>
                  <a:rPr lang="ko-KR" altLang="en-US" sz="3600" dirty="0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가 각 지점</a:t>
                </a:r>
                <a:r>
                  <a:rPr lang="en-US" altLang="ko-KR" sz="3600" dirty="0"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3600" b="0" i="1" smtClean="0"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sSupPr>
                      <m:e>
                        <m:r>
                          <a:rPr lang="en-US" altLang="ko-KR" sz="3600" b="0" i="1" smtClean="0"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𝜃</m:t>
                        </m:r>
                      </m:e>
                      <m:sup>
                        <m:r>
                          <a:rPr lang="en-US" altLang="ko-KR" sz="3600" b="0" i="1" smtClean="0"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1</m:t>
                        </m:r>
                      </m:sup>
                    </m:sSup>
                    <m:r>
                      <a:rPr lang="en-US" altLang="ko-KR" sz="3600" b="0" i="1" smtClean="0"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, …, </m:t>
                    </m:r>
                    <m:sSup>
                      <m:sSupPr>
                        <m:ctrlPr>
                          <a:rPr lang="en-US" altLang="ko-KR" sz="3600" b="0" i="1" smtClean="0"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sSupPr>
                      <m:e>
                        <m:r>
                          <a:rPr lang="en-US" altLang="ko-KR" sz="3600" b="0" i="1" smtClean="0"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𝜃</m:t>
                        </m:r>
                      </m:e>
                      <m:sup>
                        <m:r>
                          <a:rPr lang="en-US" altLang="ko-KR" sz="3600" b="0" i="1" smtClean="0"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en-US" altLang="ko-KR" sz="3600" dirty="0"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 </a:t>
                </a:r>
                <a:r>
                  <a:rPr lang="ko-KR" altLang="en-US" sz="3600" dirty="0"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을 방문 했을 때</a:t>
                </a:r>
                <a:r>
                  <a:rPr lang="en-US" altLang="ko-KR" sz="3600" dirty="0"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,</a:t>
                </a:r>
              </a:p>
              <a:p>
                <a:r>
                  <a:rPr lang="en-US" altLang="ko-KR" sz="3600" dirty="0" err="1"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Polyak</a:t>
                </a:r>
                <a:r>
                  <a:rPr lang="en-US" altLang="ko-KR" sz="3600" dirty="0"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 averaging </a:t>
                </a:r>
                <a:r>
                  <a:rPr lang="ko-KR" altLang="en-US" sz="3600" dirty="0"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값은</a:t>
                </a:r>
                <a:r>
                  <a:rPr lang="en-US" altLang="ko-KR" sz="3600" dirty="0"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 </a:t>
                </a:r>
                <a:r>
                  <a:rPr lang="ko-KR" altLang="en-US" sz="3600" dirty="0"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아래를 만족</a:t>
                </a:r>
                <a:r>
                  <a:rPr lang="en-US" altLang="ko-KR" sz="3600" dirty="0"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!</a:t>
                </a:r>
              </a:p>
              <a:p>
                <a:endParaRPr lang="en-US" altLang="ko-KR" sz="3600" dirty="0">
                  <a:latin typeface="Spoqa Han Sans Neo" panose="020B0500000000000000" pitchFamily="34" charset="-128"/>
                  <a:ea typeface="Spoqa Han Sans Neo" panose="020B0500000000000000" pitchFamily="34" charset="-128"/>
                  <a:sym typeface="Wingdings" pitchFamily="2" charset="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3600" i="1" dirty="0" smtClean="0"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accPr>
                        <m:e>
                          <m:sSup>
                            <m:sSupPr>
                              <m:ctrlPr>
                                <a:rPr lang="en-US" altLang="ko-KR" sz="3600" b="0" i="1" dirty="0" smtClean="0"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sSupPr>
                            <m:e>
                              <m:r>
                                <a:rPr lang="en-US" altLang="ko-KR" sz="3600" b="0" i="1" dirty="0" smtClean="0"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altLang="ko-KR" sz="3600" b="0" i="1" dirty="0" smtClean="0"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𝑡</m:t>
                              </m:r>
                            </m:sup>
                          </m:sSup>
                        </m:e>
                      </m:acc>
                      <m:r>
                        <a:rPr lang="en-US" altLang="ko-KR" sz="3600" b="0" i="1" smtClean="0"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=</m:t>
                      </m:r>
                      <m:f>
                        <m:fPr>
                          <m:ctrlPr>
                            <a:rPr lang="en-US" altLang="ko-KR" sz="3600" b="0" i="1" smtClean="0"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fPr>
                        <m:num>
                          <m:r>
                            <a:rPr lang="en-US" altLang="ko-KR" sz="3600" b="0" i="1" smtClean="0"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3600" b="0" i="1" smtClean="0"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𝑡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altLang="ko-KR" sz="3600" b="0" i="1" smtClean="0"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naryPr>
                        <m:sub>
                          <m:r>
                            <a:rPr lang="en-US" altLang="ko-KR" sz="3600" b="0" i="1" smtClean="0"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ko-KR" sz="3600" b="0" i="1" smtClean="0"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sSubPr>
                            <m:e>
                              <m:r>
                                <a:rPr lang="en-US" altLang="ko-KR" sz="3600" b="0" i="1" smtClean="0"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ko-KR" sz="3600" b="0" i="1" smtClean="0"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altLang="ko-KR" sz="3600" b="0" dirty="0">
                  <a:latin typeface="Spoqa Han Sans Neo" panose="020B0500000000000000" pitchFamily="34" charset="-128"/>
                  <a:ea typeface="Spoqa Han Sans Neo Bold" panose="020B0500000000000000" pitchFamily="34" charset="-128"/>
                </a:endParaRPr>
              </a:p>
              <a:p>
                <a:endParaRPr lang="en-US" altLang="ko-KR" sz="3600" dirty="0">
                  <a:latin typeface="Spoqa Han Sans Neo" panose="020B0500000000000000" pitchFamily="34" charset="-128"/>
                  <a:ea typeface="Spoqa Han Sans Neo" panose="020B0500000000000000" pitchFamily="34" charset="-128"/>
                  <a:sym typeface="Wingdings" pitchFamily="2" charset="2"/>
                </a:endParaRPr>
              </a:p>
              <a:p>
                <a:pPr marL="571500" indent="-571500">
                  <a:buFont typeface="Wingdings" pitchFamily="2" charset="2"/>
                  <a:buChar char="à"/>
                </a:pPr>
                <a:r>
                  <a:rPr lang="en-US" altLang="ko-KR" sz="3600" dirty="0"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Non convex </a:t>
                </a:r>
                <a:r>
                  <a:rPr lang="ko-KR" altLang="en-US" sz="3600" dirty="0"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문제에서는</a:t>
                </a:r>
                <a:r>
                  <a:rPr lang="en-US" altLang="ko-KR" sz="3600" dirty="0"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, </a:t>
                </a:r>
                <a:r>
                  <a:rPr lang="ko-KR" altLang="en-US" sz="3600" dirty="0"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모든 </a:t>
                </a:r>
                <a:r>
                  <a:rPr lang="en-US" altLang="ko-KR" sz="3600" dirty="0"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trajectory</a:t>
                </a:r>
                <a:r>
                  <a:rPr lang="ko-KR" altLang="en-US" sz="3600" dirty="0" err="1"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를</a:t>
                </a:r>
                <a:r>
                  <a:rPr lang="ko-KR" altLang="en-US" sz="3600" dirty="0"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 계산하기 어렵기 때문에</a:t>
                </a:r>
                <a:r>
                  <a:rPr lang="en-US" altLang="ko-KR" sz="3600" dirty="0"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, </a:t>
                </a:r>
                <a:r>
                  <a:rPr lang="ko-KR" altLang="en-US" sz="3600" dirty="0"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큰 범위를 고르지 않기 위해 </a:t>
                </a:r>
                <a:r>
                  <a:rPr lang="en-US" altLang="ko-KR" sz="3600" dirty="0"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exponentially decaying average</a:t>
                </a:r>
                <a:r>
                  <a:rPr lang="ko-KR" altLang="en-US" sz="3600" dirty="0"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기법 등을 보통 같이 적용 한다</a:t>
                </a:r>
                <a:r>
                  <a:rPr lang="en-US" altLang="ko-KR" sz="3600" dirty="0"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!</a:t>
                </a:r>
              </a:p>
              <a:p>
                <a:pPr marL="571500" indent="-571500">
                  <a:buFont typeface="Wingdings" pitchFamily="2" charset="2"/>
                  <a:buChar char="à"/>
                </a:pPr>
                <a:endParaRPr lang="en-US" altLang="ko-KR" sz="3600" dirty="0">
                  <a:latin typeface="Spoqa Han Sans Neo" panose="020B0500000000000000" pitchFamily="34" charset="-128"/>
                  <a:ea typeface="Spoqa Han Sans Neo" panose="020B0500000000000000" pitchFamily="34" charset="-128"/>
                  <a:sym typeface="Wingdings" pitchFamily="2" charset="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3600" i="1" dirty="0"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accPr>
                        <m:e>
                          <m:sSup>
                            <m:sSupPr>
                              <m:ctrlPr>
                                <a:rPr lang="en-US" altLang="ko-KR" sz="3600" i="1" dirty="0"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sSupPr>
                            <m:e>
                              <m:r>
                                <a:rPr lang="en-US" altLang="ko-KR" sz="3600" i="1" dirty="0"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altLang="ko-KR" sz="3600" i="1" dirty="0"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𝑡</m:t>
                              </m:r>
                            </m:sup>
                          </m:sSup>
                        </m:e>
                      </m:acc>
                      <m:r>
                        <a:rPr lang="en-US" altLang="ko-KR" sz="3600" i="1"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=</m:t>
                      </m:r>
                      <m:r>
                        <a:rPr lang="en-US" altLang="ko-KR" sz="3600" b="0" i="1" smtClean="0"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𝛼</m:t>
                      </m:r>
                      <m:sSup>
                        <m:sSupPr>
                          <m:ctrlPr>
                            <a:rPr lang="en-US" altLang="ko-KR" sz="3600" b="0" i="1" smtClean="0"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altLang="ko-KR" sz="3600" b="0" i="1" smtClean="0"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accPr>
                            <m:e>
                              <m:r>
                                <a:rPr lang="en-US" altLang="ko-KR" sz="3600" b="0" i="1" smtClean="0"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𝜃</m:t>
                              </m:r>
                            </m:e>
                          </m:acc>
                        </m:e>
                        <m:sup>
                          <m:r>
                            <a:rPr lang="en-US" altLang="ko-KR" sz="3600" b="0" i="1" smtClean="0"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𝑡</m:t>
                          </m:r>
                          <m:r>
                            <a:rPr lang="en-US" altLang="ko-KR" sz="3600" b="0" i="1" smtClean="0"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−1</m:t>
                          </m:r>
                        </m:sup>
                      </m:sSup>
                      <m:r>
                        <a:rPr lang="en-US" altLang="ko-KR" sz="3600" b="0" i="1" smtClean="0"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+</m:t>
                      </m:r>
                      <m:d>
                        <m:dPr>
                          <m:ctrlPr>
                            <a:rPr lang="en-US" altLang="ko-KR" sz="3600" b="0" i="1" smtClean="0"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dPr>
                        <m:e>
                          <m:r>
                            <a:rPr lang="en-US" altLang="ko-KR" sz="3600" b="0" i="1" smtClean="0"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1−</m:t>
                          </m:r>
                          <m:r>
                            <a:rPr lang="en-US" altLang="ko-KR" sz="3600" b="0" i="1" smtClean="0"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𝛼</m:t>
                          </m:r>
                        </m:e>
                      </m:d>
                      <m:sSup>
                        <m:sSupPr>
                          <m:ctrlPr>
                            <a:rPr lang="en-US" altLang="ko-KR" sz="3600" b="0" i="1" smtClean="0"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sSupPr>
                        <m:e>
                          <m:r>
                            <a:rPr lang="en-US" altLang="ko-KR" sz="3600" b="0" i="1" smtClean="0"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𝜃</m:t>
                          </m:r>
                        </m:e>
                        <m:sup>
                          <m:r>
                            <a:rPr lang="en-US" altLang="ko-KR" sz="3600" b="0" i="1" smtClean="0"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-US" altLang="ko-KR" sz="3600" dirty="0">
                  <a:latin typeface="Spoqa Han Sans Neo" panose="020B0500000000000000" pitchFamily="34" charset="-128"/>
                  <a:ea typeface="Spoqa Han Sans Neo" panose="020B0500000000000000" pitchFamily="34" charset="-128"/>
                  <a:sym typeface="Wingdings" pitchFamily="2" charset="2"/>
                </a:endParaRPr>
              </a:p>
            </p:txBody>
          </p:sp>
        </mc:Choice>
        <mc:Fallback xmlns="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F0EDAFA5-514A-C545-86B9-D3474D26D3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3136" y="4489467"/>
                <a:ext cx="16499854" cy="7028463"/>
              </a:xfrm>
              <a:prstGeom prst="rect">
                <a:avLst/>
              </a:prstGeom>
              <a:blipFill>
                <a:blip r:embed="rId4"/>
                <a:stretch>
                  <a:fillRect l="-1076" t="-1264" r="-538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9938" name="Picture 2">
            <a:extLst>
              <a:ext uri="{FF2B5EF4-FFF2-40B4-BE49-F238E27FC236}">
                <a16:creationId xmlns:a16="http://schemas.microsoft.com/office/drawing/2014/main" id="{EDE84F61-DA18-254E-A9A8-A2D2DE1F8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8552" y="3198008"/>
            <a:ext cx="4610723" cy="508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07972CC-E10A-F74B-A72B-68B63AE9A36B}"/>
              </a:ext>
            </a:extLst>
          </p:cNvPr>
          <p:cNvSpPr/>
          <p:nvPr/>
        </p:nvSpPr>
        <p:spPr>
          <a:xfrm>
            <a:off x="16727763" y="7911876"/>
            <a:ext cx="63230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ore-KR" altLang="en-US" dirty="0"/>
              <a:t>https://home.ttic.edu/~shubhendu/Pages/Files/Lecture6_flat.pdf</a:t>
            </a:r>
          </a:p>
        </p:txBody>
      </p:sp>
    </p:spTree>
    <p:extLst>
      <p:ext uri="{BB962C8B-B14F-4D97-AF65-F5344CB8AC3E}">
        <p14:creationId xmlns:p14="http://schemas.microsoft.com/office/powerpoint/2010/main" val="277795717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224">
            <a:extLst>
              <a:ext uri="{FF2B5EF4-FFF2-40B4-BE49-F238E27FC236}">
                <a16:creationId xmlns:a16="http://schemas.microsoft.com/office/drawing/2014/main" id="{579A8D10-BC25-C34F-8F94-E55FD2372F35}"/>
              </a:ext>
            </a:extLst>
          </p:cNvPr>
          <p:cNvSpPr/>
          <p:nvPr/>
        </p:nvSpPr>
        <p:spPr>
          <a:xfrm>
            <a:off x="1524000" y="1460302"/>
            <a:ext cx="16499854" cy="487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ore-KR" altLang="en-US" b="1" dirty="0">
                <a:sym typeface="Wingdings" pitchFamily="2" charset="2"/>
              </a:rPr>
              <a:t>지속적 방법 </a:t>
            </a:r>
            <a:r>
              <a:rPr lang="en-US" altLang="ko-Kore-KR" b="1" dirty="0">
                <a:sym typeface="Wingdings" pitchFamily="2" charset="2"/>
              </a:rPr>
              <a:t>(continuation methods)</a:t>
            </a:r>
            <a:endParaRPr lang="en-US" altLang="ko-Kore-KR" dirty="0"/>
          </a:p>
        </p:txBody>
      </p:sp>
      <p:sp>
        <p:nvSpPr>
          <p:cNvPr id="17" name="슬라이드 번호 개체 틀 4">
            <a:extLst>
              <a:ext uri="{FF2B5EF4-FFF2-40B4-BE49-F238E27FC236}">
                <a16:creationId xmlns:a16="http://schemas.microsoft.com/office/drawing/2014/main" id="{103780E0-235B-8749-9316-0B73604FDB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39179" y="13061191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68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19" name="Shape 222">
            <a:extLst>
              <a:ext uri="{FF2B5EF4-FFF2-40B4-BE49-F238E27FC236}">
                <a16:creationId xmlns:a16="http://schemas.microsoft.com/office/drawing/2014/main" id="{D46E4FB7-4E76-CA4B-A767-5E1E0DCE388B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4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20" name="Shape 223">
            <a:extLst>
              <a:ext uri="{FF2B5EF4-FFF2-40B4-BE49-F238E27FC236}">
                <a16:creationId xmlns:a16="http://schemas.microsoft.com/office/drawing/2014/main" id="{AB048E89-3329-E94A-9971-126D2453AE96}"/>
              </a:ext>
            </a:extLst>
          </p:cNvPr>
          <p:cNvSpPr/>
          <p:nvPr/>
        </p:nvSpPr>
        <p:spPr>
          <a:xfrm>
            <a:off x="20828000" y="2200124"/>
            <a:ext cx="2540000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R" altLang="en-US" dirty="0"/>
              <a:t>최적화 </a:t>
            </a:r>
            <a:r>
              <a:rPr lang="en-US" altLang="ko-KR" dirty="0"/>
              <a:t>[Optimization]</a:t>
            </a:r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0EDAFA5-514A-C545-86B9-D3474D26D37C}"/>
              </a:ext>
            </a:extLst>
          </p:cNvPr>
          <p:cNvSpPr/>
          <p:nvPr/>
        </p:nvSpPr>
        <p:spPr>
          <a:xfrm>
            <a:off x="2453136" y="4489467"/>
            <a:ext cx="12272086" cy="67403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Continuation methods</a:t>
            </a:r>
            <a:r>
              <a:rPr lang="ko-KR" altLang="en-US" sz="36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는 지속적으로 목표 함수 자체를 업데이트 하며</a:t>
            </a:r>
            <a:r>
              <a:rPr lang="en-US" altLang="ko-KR" sz="36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 </a:t>
            </a:r>
            <a:r>
              <a:rPr lang="ko-KR" altLang="en-US" sz="36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초기화하여 학습하는 방법들을 말한다</a:t>
            </a:r>
            <a:r>
              <a:rPr lang="en-US" altLang="ko-KR" sz="36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!</a:t>
            </a:r>
          </a:p>
          <a:p>
            <a:endParaRPr lang="en-US" altLang="ko-KR" sz="3600" dirty="0"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endParaRPr lang="en-US" altLang="ko-KR" sz="3600" dirty="0"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pPr marL="571500" indent="-571500">
              <a:buFont typeface="Wingdings" pitchFamily="2" charset="2"/>
              <a:buChar char="è"/>
            </a:pPr>
            <a:r>
              <a:rPr lang="ko-KR" altLang="en-US" sz="36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한번에 목적 손실 함수의 전 범위의</a:t>
            </a:r>
            <a:r>
              <a:rPr lang="en-US" altLang="ko-KR" sz="36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 </a:t>
            </a:r>
            <a:r>
              <a:rPr lang="ko-KR" altLang="en-US" sz="36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구조를 파악하기 어려울 때 효과가 있다 </a:t>
            </a:r>
            <a:r>
              <a:rPr lang="en-US" altLang="ko-KR" sz="36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!</a:t>
            </a:r>
          </a:p>
          <a:p>
            <a:pPr marL="571500" indent="-571500">
              <a:buFont typeface="Wingdings" pitchFamily="2" charset="2"/>
              <a:buChar char="è"/>
            </a:pPr>
            <a:endParaRPr lang="en-US" altLang="ko-KR" sz="3600" dirty="0">
              <a:latin typeface="Spoqa Han Sans Neo" panose="020B0500000000000000" pitchFamily="34" charset="-128"/>
              <a:ea typeface="Spoqa Han Sans Neo" panose="020B0500000000000000" pitchFamily="34" charset="-128"/>
              <a:sym typeface="Wingdings" pitchFamily="2" charset="2"/>
            </a:endParaRPr>
          </a:p>
          <a:p>
            <a:pPr marL="571500" indent="-571500">
              <a:buFont typeface="Wingdings" pitchFamily="2" charset="2"/>
              <a:buChar char="è"/>
            </a:pPr>
            <a:r>
              <a:rPr lang="ko-KR" altLang="en-US" sz="36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보통 실제 풀어야 하는 최적화 문제보다 쉬운 최적화 문제로 </a:t>
            </a:r>
            <a:r>
              <a:rPr lang="en-US" altLang="ko-KR" sz="36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blurring </a:t>
            </a:r>
            <a:r>
              <a:rPr lang="ko-KR" altLang="en-US" sz="36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등 하여 한 후</a:t>
            </a:r>
            <a:r>
              <a:rPr lang="en-US" altLang="ko-KR" sz="36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, </a:t>
            </a:r>
            <a:r>
              <a:rPr lang="ko-KR" altLang="en-US" sz="36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점점 실제 최적화 해야하는 함수로 간다</a:t>
            </a:r>
            <a:r>
              <a:rPr lang="en-US" altLang="ko-KR" sz="36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.</a:t>
            </a:r>
          </a:p>
          <a:p>
            <a:pPr marL="571500" indent="-571500">
              <a:buFont typeface="Wingdings" pitchFamily="2" charset="2"/>
              <a:buChar char="è"/>
            </a:pPr>
            <a:endParaRPr lang="en-US" altLang="ko-KR" sz="3600" dirty="0">
              <a:latin typeface="Spoqa Han Sans Neo" panose="020B0500000000000000" pitchFamily="34" charset="-128"/>
              <a:ea typeface="Spoqa Han Sans Neo" panose="020B0500000000000000" pitchFamily="34" charset="-128"/>
              <a:sym typeface="Wingdings" pitchFamily="2" charset="2"/>
            </a:endParaRPr>
          </a:p>
          <a:p>
            <a:r>
              <a:rPr lang="en-US" altLang="ko-KR" sz="36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		 Non-convex </a:t>
            </a:r>
            <a:r>
              <a:rPr lang="ko-KR" altLang="en-US" sz="36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함수에서 이득</a:t>
            </a:r>
            <a:r>
              <a:rPr lang="en-US" altLang="ko-KR" sz="36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!</a:t>
            </a:r>
            <a:endParaRPr lang="en-US" altLang="ko-KR" sz="3600" dirty="0"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  <p:pic>
        <p:nvPicPr>
          <p:cNvPr id="41986" name="Picture 2" descr="Optimization by the continuation method. Top is the simplified function and bottom is the original complex objective function. The solution of each subproblem initializes the subproblem below it.">
            <a:extLst>
              <a:ext uri="{FF2B5EF4-FFF2-40B4-BE49-F238E27FC236}">
                <a16:creationId xmlns:a16="http://schemas.microsoft.com/office/drawing/2014/main" id="{965ECC62-CE67-124B-9E0B-F6797E8A1F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18768" y="233595"/>
            <a:ext cx="5190544" cy="7783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6AECD767-1BEF-9840-AE8A-9F11E28C9458}"/>
              </a:ext>
            </a:extLst>
          </p:cNvPr>
          <p:cNvSpPr/>
          <p:nvPr/>
        </p:nvSpPr>
        <p:spPr>
          <a:xfrm>
            <a:off x="14948643" y="7970646"/>
            <a:ext cx="613079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ore-KR" dirty="0" err="1">
                <a:solidFill>
                  <a:srgbClr val="222222"/>
                </a:solidFill>
                <a:latin typeface="Arial" panose="020B0604020202020204" pitchFamily="34" charset="0"/>
              </a:rPr>
              <a:t>Mobahi</a:t>
            </a:r>
            <a:r>
              <a:rPr lang="en" altLang="ko-Kore-KR" dirty="0">
                <a:solidFill>
                  <a:srgbClr val="222222"/>
                </a:solidFill>
                <a:latin typeface="Arial" panose="020B0604020202020204" pitchFamily="34" charset="0"/>
              </a:rPr>
              <a:t>, Hossein. "Training recurrent neural networks by diffusion." </a:t>
            </a:r>
            <a:r>
              <a:rPr lang="en" altLang="ko-Kore-KR" i="1" dirty="0" err="1">
                <a:solidFill>
                  <a:srgbClr val="222222"/>
                </a:solidFill>
                <a:latin typeface="Arial" panose="020B0604020202020204" pitchFamily="34" charset="0"/>
              </a:rPr>
              <a:t>arXiv</a:t>
            </a:r>
            <a:r>
              <a:rPr lang="en" altLang="ko-Kore-KR" i="1" dirty="0">
                <a:solidFill>
                  <a:srgbClr val="222222"/>
                </a:solidFill>
                <a:latin typeface="Arial" panose="020B0604020202020204" pitchFamily="34" charset="0"/>
              </a:rPr>
              <a:t> preprint arXiv:1601.04114</a:t>
            </a:r>
            <a:r>
              <a:rPr lang="en" altLang="ko-Kore-KR" dirty="0">
                <a:solidFill>
                  <a:srgbClr val="222222"/>
                </a:solidFill>
                <a:latin typeface="Arial" panose="020B0604020202020204" pitchFamily="34" charset="0"/>
              </a:rPr>
              <a:t> (2016).</a:t>
            </a:r>
            <a:endParaRPr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33421344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224">
            <a:extLst>
              <a:ext uri="{FF2B5EF4-FFF2-40B4-BE49-F238E27FC236}">
                <a16:creationId xmlns:a16="http://schemas.microsoft.com/office/drawing/2014/main" id="{579A8D10-BC25-C34F-8F94-E55FD2372F35}"/>
              </a:ext>
            </a:extLst>
          </p:cNvPr>
          <p:cNvSpPr/>
          <p:nvPr/>
        </p:nvSpPr>
        <p:spPr>
          <a:xfrm>
            <a:off x="1524000" y="1460302"/>
            <a:ext cx="16499854" cy="487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ore-KR" altLang="en-US" b="1" dirty="0">
                <a:sym typeface="Wingdings" pitchFamily="2" charset="2"/>
              </a:rPr>
              <a:t>커리큘럼 학습 </a:t>
            </a:r>
            <a:r>
              <a:rPr lang="en-US" altLang="ko-Kore-KR" b="1" dirty="0">
                <a:sym typeface="Wingdings" pitchFamily="2" charset="2"/>
              </a:rPr>
              <a:t>(curriculum learning)</a:t>
            </a:r>
            <a:endParaRPr lang="en-US" altLang="ko-Kore-KR" dirty="0"/>
          </a:p>
        </p:txBody>
      </p:sp>
      <p:sp>
        <p:nvSpPr>
          <p:cNvPr id="17" name="슬라이드 번호 개체 틀 4">
            <a:extLst>
              <a:ext uri="{FF2B5EF4-FFF2-40B4-BE49-F238E27FC236}">
                <a16:creationId xmlns:a16="http://schemas.microsoft.com/office/drawing/2014/main" id="{103780E0-235B-8749-9316-0B73604FDB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39179" y="13061191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69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19" name="Shape 222">
            <a:extLst>
              <a:ext uri="{FF2B5EF4-FFF2-40B4-BE49-F238E27FC236}">
                <a16:creationId xmlns:a16="http://schemas.microsoft.com/office/drawing/2014/main" id="{D46E4FB7-4E76-CA4B-A767-5E1E0DCE388B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4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20" name="Shape 223">
            <a:extLst>
              <a:ext uri="{FF2B5EF4-FFF2-40B4-BE49-F238E27FC236}">
                <a16:creationId xmlns:a16="http://schemas.microsoft.com/office/drawing/2014/main" id="{AB048E89-3329-E94A-9971-126D2453AE96}"/>
              </a:ext>
            </a:extLst>
          </p:cNvPr>
          <p:cNvSpPr/>
          <p:nvPr/>
        </p:nvSpPr>
        <p:spPr>
          <a:xfrm>
            <a:off x="20828000" y="2200124"/>
            <a:ext cx="2540000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R" altLang="en-US" dirty="0"/>
              <a:t>최적화 </a:t>
            </a:r>
            <a:r>
              <a:rPr lang="en-US" altLang="ko-KR" dirty="0"/>
              <a:t>[Optimization]</a:t>
            </a:r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0EDAFA5-514A-C545-86B9-D3474D26D37C}"/>
              </a:ext>
            </a:extLst>
          </p:cNvPr>
          <p:cNvSpPr/>
          <p:nvPr/>
        </p:nvSpPr>
        <p:spPr>
          <a:xfrm>
            <a:off x="1828801" y="3299400"/>
            <a:ext cx="15879302" cy="89562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600" b="1" dirty="0"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커리큘럼 학습</a:t>
            </a:r>
            <a:endParaRPr lang="en-US" altLang="ko-KR" sz="3600" b="1" dirty="0">
              <a:latin typeface="Spoqa Han Sans Neo Bold" panose="020B0500000000000000" pitchFamily="34" charset="-128"/>
              <a:ea typeface="Spoqa Han Sans Neo Bold" panose="020B0500000000000000" pitchFamily="34" charset="-128"/>
            </a:endParaRPr>
          </a:p>
          <a:p>
            <a:endParaRPr lang="en-US" altLang="ko-KR" sz="3600" dirty="0"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ko-KR" altLang="en-US" sz="36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실제 사람의 학습과정에 기반하여</a:t>
            </a:r>
            <a:r>
              <a:rPr lang="en-US" altLang="ko-KR" sz="36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 </a:t>
            </a:r>
            <a:r>
              <a:rPr lang="ko-KR" altLang="en-US" sz="36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간단한 것에서 시작해서 점점 더 복잡한 방법을 더 </a:t>
            </a:r>
            <a:r>
              <a:rPr lang="ko-KR" altLang="en-US" sz="3600" dirty="0" err="1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의미있는</a:t>
            </a:r>
            <a:r>
              <a:rPr lang="ko-KR" altLang="en-US" sz="36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순서로 구성해 학습한다</a:t>
            </a:r>
            <a:r>
              <a:rPr lang="en-US" altLang="ko-KR" sz="36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. </a:t>
            </a:r>
            <a:r>
              <a:rPr lang="ko-KR" altLang="en-US" sz="36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즉</a:t>
            </a:r>
            <a:r>
              <a:rPr lang="en-US" altLang="ko-KR" sz="36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 </a:t>
            </a:r>
            <a:r>
              <a:rPr lang="ko-KR" altLang="en-US" sz="36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처음에는 모델에 쉬운 샘플만 보여주다가 점차 어려운 샘플을 보여주는 것</a:t>
            </a:r>
            <a:r>
              <a:rPr lang="en-US" altLang="ko-KR" sz="36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.</a:t>
            </a:r>
            <a:endParaRPr lang="en-US" altLang="ko-KR" sz="3600" dirty="0"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altLang="ko-KR" sz="3600" dirty="0"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ko-KR" sz="36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Non-convex </a:t>
            </a:r>
            <a:r>
              <a:rPr lang="ko-KR" altLang="en-US" sz="36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학습 기준에서 큰 성능 향상을 나타내는 것으로 보통 알려져 있다</a:t>
            </a:r>
            <a:r>
              <a:rPr lang="en-US" altLang="ko-KR" sz="36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.</a:t>
            </a:r>
          </a:p>
          <a:p>
            <a:pPr marL="571500" indent="-571500">
              <a:buFont typeface="Wingdings" pitchFamily="2" charset="2"/>
              <a:buChar char="à"/>
            </a:pPr>
            <a:endParaRPr lang="en-US" altLang="ko-KR" sz="3600" dirty="0">
              <a:latin typeface="Spoqa Han Sans Neo" panose="020B0500000000000000" pitchFamily="34" charset="-128"/>
              <a:ea typeface="Spoqa Han Sans Neo" panose="020B0500000000000000" pitchFamily="34" charset="-128"/>
              <a:sym typeface="Wingdings" pitchFamily="2" charset="2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ko-KR" sz="36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Continuation method</a:t>
            </a:r>
            <a:r>
              <a:rPr lang="ko-KR" altLang="en-US" sz="36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의 일종</a:t>
            </a:r>
            <a:r>
              <a:rPr lang="en-US" altLang="ko-KR" sz="36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.</a:t>
            </a:r>
          </a:p>
          <a:p>
            <a:pPr marL="571500" indent="-571500">
              <a:buFont typeface="Wingdings" pitchFamily="2" charset="2"/>
              <a:buChar char="à"/>
            </a:pPr>
            <a:endParaRPr lang="en-US" altLang="ko-KR" sz="3600" dirty="0">
              <a:latin typeface="Spoqa Han Sans Neo" panose="020B0500000000000000" pitchFamily="34" charset="-128"/>
              <a:ea typeface="Spoqa Han Sans Neo" panose="020B0500000000000000" pitchFamily="34" charset="-128"/>
              <a:sym typeface="Wingdings" pitchFamily="2" charset="2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ko-KR" altLang="en-US" sz="36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일반화</a:t>
            </a:r>
            <a:r>
              <a:rPr lang="en-US" altLang="ko-KR" sz="36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(generalization)</a:t>
            </a:r>
            <a:r>
              <a:rPr lang="ko-KR" altLang="en-US" sz="36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와 빠른 수렴 속도</a:t>
            </a:r>
            <a:r>
              <a:rPr lang="en-US" altLang="ko-KR" sz="36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! </a:t>
            </a:r>
          </a:p>
          <a:p>
            <a:pPr marL="571500" indent="-571500">
              <a:buFont typeface="Wingdings" pitchFamily="2" charset="2"/>
              <a:buChar char="à"/>
            </a:pPr>
            <a:endParaRPr lang="en-US" altLang="ko-KR" sz="3600" dirty="0">
              <a:latin typeface="Spoqa Han Sans Neo" panose="020B0500000000000000" pitchFamily="34" charset="-128"/>
              <a:ea typeface="Spoqa Han Sans Neo" panose="020B0500000000000000" pitchFamily="34" charset="-128"/>
              <a:sym typeface="Wingdings" pitchFamily="2" charset="2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ko-KR" altLang="en-US" sz="36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쉬운 샘플을 정의하는 방법 예시</a:t>
            </a:r>
            <a:r>
              <a:rPr lang="en-US" altLang="ko-KR" sz="36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:</a:t>
            </a:r>
          </a:p>
          <a:p>
            <a:pPr marL="1200092" lvl="1" indent="-742950">
              <a:buAutoNum type="alphaLcPeriod"/>
            </a:pPr>
            <a:r>
              <a:rPr lang="ko-KR" altLang="en-US" sz="36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첫 번째는 노이즈의 개수로 판단하는 것</a:t>
            </a:r>
            <a:endParaRPr lang="en-US" altLang="ko-KR" sz="3600" dirty="0">
              <a:latin typeface="Spoqa Han Sans Neo" panose="020B0500000000000000" pitchFamily="34" charset="-128"/>
              <a:ea typeface="Spoqa Han Sans Neo" panose="020B0500000000000000" pitchFamily="34" charset="-128"/>
              <a:sym typeface="Wingdings" pitchFamily="2" charset="2"/>
            </a:endParaRPr>
          </a:p>
          <a:p>
            <a:pPr marL="1200092" lvl="1" indent="-742950">
              <a:buAutoNum type="alphaLcPeriod"/>
            </a:pPr>
            <a:r>
              <a:rPr lang="en-US" altLang="ko-KR" sz="36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Gaussian</a:t>
            </a:r>
            <a:r>
              <a:rPr lang="ko-KR" altLang="en-US" sz="36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 분포의 </a:t>
            </a:r>
            <a:r>
              <a:rPr lang="en-US" altLang="ko-KR" sz="36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boundary </a:t>
            </a:r>
            <a:r>
              <a:rPr lang="ko-KR" altLang="en-US" sz="36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에서 </a:t>
            </a:r>
            <a:r>
              <a:rPr lang="en-US" altLang="ko-KR" sz="36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margin </a:t>
            </a:r>
            <a:r>
              <a:rPr lang="ko-KR" altLang="en-US" sz="36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거리를 활용하는 방법</a:t>
            </a:r>
            <a:endParaRPr lang="en-US" altLang="ko-KR" sz="3600" dirty="0">
              <a:latin typeface="Spoqa Han Sans Neo" panose="020B0500000000000000" pitchFamily="34" charset="-128"/>
              <a:ea typeface="Spoqa Han Sans Neo" panose="020B0500000000000000" pitchFamily="34" charset="-128"/>
              <a:sym typeface="Wingdings" pitchFamily="2" charset="2"/>
            </a:endParaRPr>
          </a:p>
          <a:p>
            <a:pPr lvl="2"/>
            <a:r>
              <a:rPr lang="en-US" altLang="ko-KR" sz="36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 margin </a:t>
            </a:r>
            <a:r>
              <a:rPr lang="ko-KR" altLang="en-US" sz="36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거리가 가까울수록 쉽고</a:t>
            </a:r>
            <a:r>
              <a:rPr lang="en-US" altLang="ko-KR" sz="36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, </a:t>
            </a:r>
            <a:r>
              <a:rPr lang="ko-KR" altLang="en-US" sz="36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멀수록 어려운 샘플이라 정의</a:t>
            </a:r>
            <a:endParaRPr lang="en-US" altLang="ko-KR" sz="3600" dirty="0">
              <a:latin typeface="Spoqa Han Sans Neo" panose="020B0500000000000000" pitchFamily="34" charset="-128"/>
              <a:ea typeface="Spoqa Han Sans Neo" panose="020B0500000000000000" pitchFamily="34" charset="-128"/>
              <a:sym typeface="Wingdings" pitchFamily="2" charset="2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517567F-F0A0-ED4D-9BF1-F648A19D3D45}"/>
              </a:ext>
            </a:extLst>
          </p:cNvPr>
          <p:cNvSpPr/>
          <p:nvPr/>
        </p:nvSpPr>
        <p:spPr>
          <a:xfrm>
            <a:off x="2237874" y="12876525"/>
            <a:ext cx="169645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ore-KR" i="1" dirty="0" err="1">
                <a:solidFill>
                  <a:srgbClr val="555555"/>
                </a:solidFill>
                <a:latin typeface="Ubuntu Condensed"/>
              </a:rPr>
              <a:t>Bengio</a:t>
            </a:r>
            <a:r>
              <a:rPr lang="en" altLang="ko-Kore-KR" i="1" dirty="0">
                <a:solidFill>
                  <a:srgbClr val="555555"/>
                </a:solidFill>
                <a:latin typeface="Ubuntu Condensed"/>
              </a:rPr>
              <a:t>, Y., </a:t>
            </a:r>
            <a:r>
              <a:rPr lang="en" altLang="ko-Kore-KR" i="1" dirty="0" err="1">
                <a:solidFill>
                  <a:srgbClr val="555555"/>
                </a:solidFill>
                <a:latin typeface="Ubuntu Condensed"/>
              </a:rPr>
              <a:t>Louradour</a:t>
            </a:r>
            <a:r>
              <a:rPr lang="en" altLang="ko-Kore-KR" i="1" dirty="0">
                <a:solidFill>
                  <a:srgbClr val="555555"/>
                </a:solidFill>
                <a:latin typeface="Ubuntu Condensed"/>
              </a:rPr>
              <a:t>, J., </a:t>
            </a:r>
            <a:r>
              <a:rPr lang="en" altLang="ko-Kore-KR" i="1" dirty="0" err="1">
                <a:solidFill>
                  <a:srgbClr val="555555"/>
                </a:solidFill>
                <a:latin typeface="Ubuntu Condensed"/>
              </a:rPr>
              <a:t>Collobert</a:t>
            </a:r>
            <a:r>
              <a:rPr lang="en" altLang="ko-Kore-KR" i="1" dirty="0">
                <a:solidFill>
                  <a:srgbClr val="555555"/>
                </a:solidFill>
                <a:latin typeface="Ubuntu Condensed"/>
              </a:rPr>
              <a:t>, R., &amp; Weston, J. (2009, June). Curriculum learning. In Proceedings of the 26th annual international conference on machine learning (pp. 41-48).</a:t>
            </a:r>
            <a:endParaRPr lang="ko-Kore-KR" altLang="en-US" dirty="0"/>
          </a:p>
        </p:txBody>
      </p:sp>
      <p:pic>
        <p:nvPicPr>
          <p:cNvPr id="44034" name="Picture 2">
            <a:extLst>
              <a:ext uri="{FF2B5EF4-FFF2-40B4-BE49-F238E27FC236}">
                <a16:creationId xmlns:a16="http://schemas.microsoft.com/office/drawing/2014/main" id="{8E322692-55B0-404C-9365-E54F9B503A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28413" y="4272349"/>
            <a:ext cx="5994400" cy="350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11047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19">
            <a:extLst>
              <a:ext uri="{FF2B5EF4-FFF2-40B4-BE49-F238E27FC236}">
                <a16:creationId xmlns:a16="http://schemas.microsoft.com/office/drawing/2014/main" id="{D9A90743-360F-9F47-81AC-6C2ED2F39B42}"/>
              </a:ext>
            </a:extLst>
          </p:cNvPr>
          <p:cNvSpPr/>
          <p:nvPr/>
        </p:nvSpPr>
        <p:spPr>
          <a:xfrm>
            <a:off x="2413000" y="3689648"/>
            <a:ext cx="17526000" cy="31034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algn="r">
              <a:defRPr sz="7500" spc="-75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ore-KR" altLang="en-US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딥러닝을 위한 최적화</a:t>
            </a:r>
            <a:endParaRPr b="1" dirty="0">
              <a:latin typeface="SpoqaHanSans-Bold" panose="020B0500000000000000" pitchFamily="34" charset="-128"/>
              <a:ea typeface="SpoqaHanSans-Bold" panose="020B0500000000000000" pitchFamily="34" charset="-128"/>
            </a:endParaRPr>
          </a:p>
          <a:p>
            <a:pPr algn="r">
              <a:defRPr sz="4000" spc="-3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en-US" altLang="ko-KR" b="1" dirty="0">
              <a:solidFill>
                <a:srgbClr val="ED234B"/>
              </a:solidFill>
              <a:latin typeface="SpoqaHanSans-Bold" panose="020B0500000000000000" pitchFamily="34" charset="-128"/>
              <a:ea typeface="SpoqaHanSans-Bold" panose="020B0500000000000000" pitchFamily="34" charset="-128"/>
            </a:endParaRPr>
          </a:p>
          <a:p>
            <a:pPr algn="r">
              <a:defRPr sz="4000" spc="-3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b="1" dirty="0">
                <a:solidFill>
                  <a:srgbClr val="ED234B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2. </a:t>
            </a:r>
            <a:r>
              <a:rPr lang="ko-KR" altLang="en-US" b="1" dirty="0">
                <a:solidFill>
                  <a:srgbClr val="ED234B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 </a:t>
            </a:r>
            <a:r>
              <a:rPr lang="ko-KR" altLang="en-US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경사 </a:t>
            </a:r>
            <a:r>
              <a:rPr lang="ko-KR" altLang="en-US" b="1" dirty="0" err="1">
                <a:latin typeface="SpoqaHanSans-Bold" panose="020B0500000000000000" pitchFamily="34" charset="-128"/>
                <a:ea typeface="SpoqaHanSans-Bold" panose="020B0500000000000000" pitchFamily="34" charset="-128"/>
              </a:rPr>
              <a:t>하강법</a:t>
            </a:r>
            <a:r>
              <a:rPr lang="en-US" altLang="ko-KR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(gradient descent)</a:t>
            </a:r>
            <a:r>
              <a:rPr lang="ko-KR" altLang="en-US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과</a:t>
            </a:r>
            <a:br>
              <a:rPr lang="en-US" altLang="ko-KR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</a:br>
            <a:r>
              <a:rPr lang="ko-KR" altLang="en-US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뉴턴 방법</a:t>
            </a:r>
            <a:r>
              <a:rPr lang="en-US" altLang="ko-KR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 (Newton method)</a:t>
            </a:r>
            <a:endParaRPr lang="ko-KR" altLang="en-US" b="1" dirty="0">
              <a:latin typeface="SpoqaHanSans-Bold" panose="020B0500000000000000" pitchFamily="34" charset="-128"/>
              <a:ea typeface="SpoqaHanSans-Bold" panose="020B0500000000000000" pitchFamily="34" charset="-128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A639319-AC48-A94C-AE92-228E87EFF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7</a:t>
            </a:fld>
            <a:endParaRPr kumimoji="1" lang="ko-Kore-KR" altLang="en-US" sz="150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3507756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19">
            <a:extLst>
              <a:ext uri="{FF2B5EF4-FFF2-40B4-BE49-F238E27FC236}">
                <a16:creationId xmlns:a16="http://schemas.microsoft.com/office/drawing/2014/main" id="{D9A90743-360F-9F47-81AC-6C2ED2F39B42}"/>
              </a:ext>
            </a:extLst>
          </p:cNvPr>
          <p:cNvSpPr/>
          <p:nvPr/>
        </p:nvSpPr>
        <p:spPr>
          <a:xfrm>
            <a:off x="2413000" y="3689648"/>
            <a:ext cx="17526000" cy="23861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algn="r">
              <a:defRPr sz="7500" spc="-75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b="1" dirty="0">
                <a:solidFill>
                  <a:schemeClr val="bg1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Practice Session: </a:t>
            </a:r>
            <a:r>
              <a:rPr lang="en-US" altLang="ko-KR" b="1" dirty="0">
                <a:solidFill>
                  <a:schemeClr val="bg1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Optimization (</a:t>
            </a:r>
            <a:r>
              <a:rPr lang="ko-KR" altLang="en-US" b="1" dirty="0">
                <a:solidFill>
                  <a:schemeClr val="bg1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최적화</a:t>
            </a:r>
            <a:r>
              <a:rPr lang="en-US" altLang="ko-KR" b="1" dirty="0">
                <a:solidFill>
                  <a:schemeClr val="bg1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)</a:t>
            </a:r>
            <a:endParaRPr lang="ko-KR" altLang="en-US" b="1" dirty="0">
              <a:solidFill>
                <a:schemeClr val="bg1"/>
              </a:solidFill>
              <a:latin typeface="SpoqaHanSans-Bold" panose="020B0500000000000000" pitchFamily="34" charset="-128"/>
              <a:ea typeface="SpoqaHanSans-Bold" panose="020B0500000000000000" pitchFamily="34" charset="-128"/>
            </a:endParaRPr>
          </a:p>
          <a:p>
            <a:pPr algn="r">
              <a:defRPr sz="4000" spc="-3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ko-KR" altLang="en-US" b="1" dirty="0">
              <a:solidFill>
                <a:schemeClr val="bg1"/>
              </a:solidFill>
              <a:latin typeface="SpoqaHanSans-Bold" panose="020B0500000000000000" pitchFamily="34" charset="-128"/>
              <a:ea typeface="SpoqaHanSans-Bold" panose="020B0500000000000000" pitchFamily="34" charset="-128"/>
            </a:endParaRPr>
          </a:p>
          <a:p>
            <a:pPr algn="r">
              <a:lnSpc>
                <a:spcPct val="80000"/>
              </a:lnSpc>
              <a:defRPr sz="4000" spc="-3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dirty="0">
                <a:solidFill>
                  <a:schemeClr val="bg1"/>
                </a:solidFill>
              </a:rPr>
              <a:t>1. Optimizer </a:t>
            </a:r>
            <a:r>
              <a:rPr lang="ko-KR" altLang="en-US" dirty="0">
                <a:solidFill>
                  <a:schemeClr val="bg1"/>
                </a:solidFill>
              </a:rPr>
              <a:t>선택 </a:t>
            </a:r>
            <a:r>
              <a:rPr lang="en-US" altLang="ko-KR" dirty="0">
                <a:solidFill>
                  <a:schemeClr val="bg1"/>
                </a:solidFill>
              </a:rPr>
              <a:t>&amp; Learning Rate Scheduler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4FA70D0-7CB9-A54D-A240-9BF010CE69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70</a:t>
            </a:fld>
            <a:endParaRPr kumimoji="1" lang="ko-Kore-KR" altLang="en-US" sz="150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2359713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224">
            <a:extLst>
              <a:ext uri="{FF2B5EF4-FFF2-40B4-BE49-F238E27FC236}">
                <a16:creationId xmlns:a16="http://schemas.microsoft.com/office/drawing/2014/main" id="{124D95E6-24DC-4F4A-AA67-58EE05ADA79E}"/>
              </a:ext>
            </a:extLst>
          </p:cNvPr>
          <p:cNvSpPr/>
          <p:nvPr/>
        </p:nvSpPr>
        <p:spPr>
          <a:xfrm>
            <a:off x="1524000" y="1460302"/>
            <a:ext cx="16499854" cy="487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ore-KR" b="1"/>
              <a:t>[</a:t>
            </a:r>
            <a:r>
              <a:rPr lang="ko-Kore-KR" altLang="en-US" b="1"/>
              <a:t>심화학습</a:t>
            </a:r>
            <a:r>
              <a:rPr lang="en-US" altLang="ko-Kore-KR" b="1"/>
              <a:t>] </a:t>
            </a:r>
            <a:r>
              <a:rPr lang="ko-Kore-KR" altLang="en-US" b="1"/>
              <a:t>참고하면 좋은 자료들</a:t>
            </a:r>
            <a:endParaRPr lang="en-US" altLang="ko-Kore-KR" b="1"/>
          </a:p>
        </p:txBody>
      </p:sp>
      <p:sp>
        <p:nvSpPr>
          <p:cNvPr id="18" name="슬라이드 번호 개체 틀 4">
            <a:extLst>
              <a:ext uri="{FF2B5EF4-FFF2-40B4-BE49-F238E27FC236}">
                <a16:creationId xmlns:a16="http://schemas.microsoft.com/office/drawing/2014/main" id="{7F4F0892-4739-CA48-8A0B-F26625D73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71</a:t>
            </a:fld>
            <a:endParaRPr kumimoji="1" lang="ko-Kore-KR" altLang="en-US" sz="150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13" name="Shape 133">
            <a:extLst>
              <a:ext uri="{FF2B5EF4-FFF2-40B4-BE49-F238E27FC236}">
                <a16:creationId xmlns:a16="http://schemas.microsoft.com/office/drawing/2014/main" id="{D4D2B9D6-CDF6-164A-8190-40E63A25C33C}"/>
              </a:ext>
            </a:extLst>
          </p:cNvPr>
          <p:cNvSpPr/>
          <p:nvPr/>
        </p:nvSpPr>
        <p:spPr>
          <a:xfrm>
            <a:off x="1966068" y="3262731"/>
            <a:ext cx="17930070" cy="9720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 marL="685800" indent="-685800" defTabSz="457200">
              <a:spcBef>
                <a:spcPts val="1200"/>
              </a:spcBef>
              <a:spcAft>
                <a:spcPts val="1500"/>
              </a:spcAft>
              <a:buFont typeface="Arial" panose="020B0604020202020204" pitchFamily="34" charset="0"/>
              <a:buChar char="•"/>
              <a:defRPr sz="4500" spc="-45">
                <a:solidFill>
                  <a:srgbClr val="53585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4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Goodfellow, Ian, </a:t>
            </a:r>
            <a:r>
              <a:rPr lang="en" altLang="ko-Kore-KR" sz="2400" dirty="0" err="1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Yoshua</a:t>
            </a:r>
            <a:r>
              <a:rPr lang="en" altLang="ko-Kore-KR" sz="24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 </a:t>
            </a:r>
            <a:r>
              <a:rPr lang="en" altLang="ko-Kore-KR" sz="2400" dirty="0" err="1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Bengio</a:t>
            </a:r>
            <a:r>
              <a:rPr lang="en" altLang="ko-Kore-KR" sz="24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, and Aaron Courville. </a:t>
            </a:r>
            <a:r>
              <a:rPr lang="en" altLang="ko-Kore-KR" sz="2400" i="1" dirty="0">
                <a:latin typeface="Spoqa Han Sans Neo Bold" panose="020B0500000000000000" pitchFamily="34" charset="-128"/>
                <a:ea typeface="Spoqa Han Sans Neo Bold" panose="020B0500000000000000" pitchFamily="34" charset="-128"/>
                <a:sym typeface="SpoqaHanSans-Bold"/>
              </a:rPr>
              <a:t>Deep learning</a:t>
            </a:r>
            <a:r>
              <a:rPr lang="en" altLang="ko-Kore-KR" sz="24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. MIT press, 2016.</a:t>
            </a:r>
            <a:endParaRPr kumimoji="1" lang="en-US" altLang="ko-Kore-KR" sz="2400" dirty="0">
              <a:latin typeface="Spoqa Han Sans Neo" panose="020B0500000000000000" pitchFamily="34" charset="-128"/>
              <a:ea typeface="Spoqa Han Sans Neo" panose="020B0500000000000000" pitchFamily="34" charset="-128"/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1600087" lvl="2" indent="-685800" defTabSz="457200">
              <a:spcBef>
                <a:spcPts val="1200"/>
              </a:spcBef>
              <a:spcAft>
                <a:spcPts val="1500"/>
              </a:spcAft>
              <a:buFont typeface="Arial" panose="020B0604020202020204" pitchFamily="34" charset="0"/>
              <a:buChar char="•"/>
              <a:defRPr sz="4500" spc="-45">
                <a:solidFill>
                  <a:srgbClr val="53585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kumimoji="1" lang="en-US" altLang="ko-Kore-KR" sz="2400" dirty="0">
                <a:latin typeface="Spoqa Han Sans Neo" panose="020B0500000000000000" pitchFamily="34" charset="-128"/>
                <a:ea typeface="Spoqa Han Sans Neo" panose="020B0500000000000000" pitchFamily="34" charset="-128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https://www.deeplearningbook.org</a:t>
            </a:r>
            <a:r>
              <a:rPr kumimoji="1" lang="en-US" altLang="ko-Kore-KR" sz="24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[Chapter 8]</a:t>
            </a:r>
          </a:p>
          <a:p>
            <a:pPr marL="1142942" lvl="1" indent="-685800" defTabSz="457200">
              <a:spcBef>
                <a:spcPts val="1200"/>
              </a:spcBef>
              <a:spcAft>
                <a:spcPts val="1500"/>
              </a:spcAft>
              <a:buFont typeface="Arial" panose="020B0604020202020204" pitchFamily="34" charset="0"/>
              <a:buChar char="•"/>
              <a:defRPr sz="4500" spc="-45">
                <a:solidFill>
                  <a:srgbClr val="53585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kumimoji="1" lang="en-US" altLang="ko-Kore-KR" sz="2400" dirty="0">
                <a:latin typeface="Spoqa Han Sans Neo" panose="020B0500000000000000" pitchFamily="34" charset="-128"/>
                <a:ea typeface="Spoqa Han Sans Neo" panose="020B0500000000000000" pitchFamily="34" charset="-128"/>
                <a:hlinkClick r:id="rId6"/>
              </a:rPr>
              <a:t>Zhang, Aston, et al. "Dive into deep learning." arXiv preprint arXiv:2106.11342 (2021).</a:t>
            </a:r>
          </a:p>
          <a:p>
            <a:pPr marL="1600087" lvl="2" indent="-685800" defTabSz="457200">
              <a:spcBef>
                <a:spcPts val="1200"/>
              </a:spcBef>
              <a:spcAft>
                <a:spcPts val="1500"/>
              </a:spcAft>
              <a:buFont typeface="Arial" panose="020B0604020202020204" pitchFamily="34" charset="0"/>
              <a:buChar char="•"/>
              <a:defRPr sz="4500" spc="-45">
                <a:solidFill>
                  <a:srgbClr val="53585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kumimoji="1" lang="en-US" altLang="ko-Kore-KR" sz="2400" dirty="0">
                <a:latin typeface="Spoqa Han Sans Neo" panose="020B0500000000000000" pitchFamily="34" charset="-128"/>
                <a:ea typeface="Spoqa Han Sans Neo" panose="020B0500000000000000" pitchFamily="34" charset="-128"/>
                <a:hlinkClick r:id="rId6"/>
              </a:rPr>
              <a:t>https://d2l.ai/</a:t>
            </a:r>
            <a:r>
              <a:rPr kumimoji="1" lang="en-US" altLang="ko-Kore-KR" sz="24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 [Chapter 11]</a:t>
            </a:r>
          </a:p>
          <a:p>
            <a:pPr marL="1142942" lvl="1" indent="-685800" defTabSz="457200">
              <a:spcBef>
                <a:spcPts val="1200"/>
              </a:spcBef>
              <a:spcAft>
                <a:spcPts val="1500"/>
              </a:spcAft>
              <a:buFont typeface="Arial" panose="020B0604020202020204" pitchFamily="34" charset="0"/>
              <a:buChar char="•"/>
              <a:defRPr sz="4500" spc="-45">
                <a:solidFill>
                  <a:srgbClr val="53585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kumimoji="1" lang="en-US" altLang="ko-Kore-KR" sz="24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Boyd, Stephen, Stephen P. Boyd, and Lieven </a:t>
            </a:r>
            <a:r>
              <a:rPr kumimoji="1" lang="en-US" altLang="ko-Kore-KR" sz="2400" dirty="0" err="1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Vandenberghe</a:t>
            </a:r>
            <a:r>
              <a:rPr kumimoji="1" lang="en-US" altLang="ko-Kore-KR" sz="24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. Convex optimization. Cambridge university press, 2004.</a:t>
            </a:r>
          </a:p>
          <a:p>
            <a:pPr lvl="2" defTabSz="457200">
              <a:spcBef>
                <a:spcPts val="1200"/>
              </a:spcBef>
              <a:spcAft>
                <a:spcPts val="1500"/>
              </a:spcAft>
              <a:defRPr sz="4500" spc="-45">
                <a:solidFill>
                  <a:srgbClr val="53585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kumimoji="1" lang="en-US" altLang="ko-Kore-KR" sz="24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	</a:t>
            </a:r>
            <a:r>
              <a:rPr kumimoji="1" lang="ko-Kore-KR" altLang="en-US" sz="24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추천</a:t>
            </a:r>
            <a:r>
              <a:rPr kumimoji="1" lang="en-US" altLang="ko-Kore-KR" sz="24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: [Chapter 1-5, 9]</a:t>
            </a:r>
          </a:p>
          <a:p>
            <a:pPr marL="457200" indent="-457200" defTabSz="457200">
              <a:spcBef>
                <a:spcPts val="1200"/>
              </a:spcBef>
              <a:spcAft>
                <a:spcPts val="1500"/>
              </a:spcAft>
              <a:buFont typeface="Arial" panose="020B0604020202020204" pitchFamily="34" charset="0"/>
              <a:buChar char="•"/>
              <a:defRPr sz="4500" spc="-45">
                <a:solidFill>
                  <a:srgbClr val="53585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kumimoji="1" lang="en-US" altLang="ko-Kore-KR" sz="2400" dirty="0"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pPr marL="457200" indent="-457200" defTabSz="457200">
              <a:spcBef>
                <a:spcPts val="1200"/>
              </a:spcBef>
              <a:spcAft>
                <a:spcPts val="1500"/>
              </a:spcAft>
              <a:buFont typeface="Arial" panose="020B0604020202020204" pitchFamily="34" charset="0"/>
              <a:buChar char="•"/>
              <a:defRPr sz="4500" spc="-45">
                <a:solidFill>
                  <a:srgbClr val="53585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kumimoji="1" lang="ko-Kore-KR" altLang="en-US" sz="24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관련 논문</a:t>
            </a:r>
            <a:endParaRPr kumimoji="1" lang="en-US" altLang="ko-Kore-KR" sz="2400" dirty="0"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pPr marL="1142942" lvl="1" indent="-685800" defTabSz="457200">
              <a:spcBef>
                <a:spcPts val="1200"/>
              </a:spcBef>
              <a:spcAft>
                <a:spcPts val="1500"/>
              </a:spcAft>
              <a:buFont typeface="Arial" panose="020B0604020202020204" pitchFamily="34" charset="0"/>
              <a:buChar char="•"/>
              <a:defRPr sz="4500" spc="-45">
                <a:solidFill>
                  <a:srgbClr val="53585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4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D. P. </a:t>
            </a:r>
            <a:r>
              <a:rPr lang="en" altLang="ko-Kore-KR" sz="2400" dirty="0" err="1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Kingma</a:t>
            </a:r>
            <a:r>
              <a:rPr lang="en" altLang="ko-Kore-KR" sz="24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and J. L. Ba, Adam: A Method for Stochastic Optimization, ICLR 2015 </a:t>
            </a:r>
          </a:p>
          <a:p>
            <a:pPr marL="1142942" lvl="1" indent="-685800" defTabSz="457200">
              <a:spcBef>
                <a:spcPts val="1200"/>
              </a:spcBef>
              <a:spcAft>
                <a:spcPts val="1500"/>
              </a:spcAft>
              <a:buFont typeface="Arial" panose="020B0604020202020204" pitchFamily="34" charset="0"/>
              <a:buChar char="•"/>
              <a:defRPr sz="4500" spc="-45">
                <a:solidFill>
                  <a:srgbClr val="53585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4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Liu, Liyuan, et al. "On the variance of the adaptive learning rate and beyond." </a:t>
            </a:r>
            <a:r>
              <a:rPr lang="en" altLang="ko-Kore-KR" sz="2400" dirty="0" err="1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arXiv</a:t>
            </a:r>
            <a:r>
              <a:rPr lang="en" altLang="ko-Kore-KR" sz="24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preprint arXiv:1908.03265 (2019).</a:t>
            </a:r>
          </a:p>
          <a:p>
            <a:pPr marL="1142942" lvl="1" indent="-685800" defTabSz="457200">
              <a:spcBef>
                <a:spcPts val="1200"/>
              </a:spcBef>
              <a:spcAft>
                <a:spcPts val="1500"/>
              </a:spcAft>
              <a:buFont typeface="Arial" panose="020B0604020202020204" pitchFamily="34" charset="0"/>
              <a:buChar char="•"/>
              <a:defRPr sz="4500" spc="-45">
                <a:solidFill>
                  <a:srgbClr val="53585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400" dirty="0" err="1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Heo</a:t>
            </a:r>
            <a:r>
              <a:rPr lang="en" altLang="ko-Kore-KR" sz="24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 </a:t>
            </a:r>
            <a:r>
              <a:rPr lang="en" altLang="ko-Kore-KR" sz="2400" dirty="0" err="1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Byeongho</a:t>
            </a:r>
            <a:r>
              <a:rPr lang="en" altLang="ko-Kore-KR" sz="24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 et al. "</a:t>
            </a:r>
            <a:r>
              <a:rPr lang="en" altLang="ko-Kore-KR" sz="2400" dirty="0" err="1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AdamP</a:t>
            </a:r>
            <a:r>
              <a:rPr lang="en" altLang="ko-Kore-KR" sz="24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: Slowing down the slowdown for momentum optimizers on scale-invariant weights." </a:t>
            </a:r>
            <a:r>
              <a:rPr lang="en" altLang="ko-Kore-KR" sz="2400" dirty="0" err="1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arXiv</a:t>
            </a:r>
            <a:r>
              <a:rPr lang="en" altLang="ko-Kore-KR" sz="24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preprint arXiv:2006.08217 (2020).</a:t>
            </a:r>
          </a:p>
          <a:p>
            <a:pPr marL="1142942" lvl="1" indent="-685800" defTabSz="457200">
              <a:spcBef>
                <a:spcPts val="1200"/>
              </a:spcBef>
              <a:spcAft>
                <a:spcPts val="1500"/>
              </a:spcAft>
              <a:buFont typeface="Arial" panose="020B0604020202020204" pitchFamily="34" charset="0"/>
              <a:buChar char="•"/>
              <a:defRPr sz="4500" spc="-45">
                <a:solidFill>
                  <a:srgbClr val="53585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400" dirty="0" err="1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Santurkar</a:t>
            </a:r>
            <a:r>
              <a:rPr lang="en" altLang="ko-Kore-KR" sz="24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 </a:t>
            </a:r>
            <a:r>
              <a:rPr lang="en" altLang="ko-Kore-KR" sz="2400" dirty="0" err="1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Shibani</a:t>
            </a:r>
            <a:r>
              <a:rPr lang="en" altLang="ko-Kore-KR" sz="24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 et al. "How does batch normalization help optimization?." Proceedings of the 32nd international conference on neural information processing systems. 2018.</a:t>
            </a:r>
          </a:p>
          <a:p>
            <a:pPr marL="1142942" lvl="1" indent="-685800" defTabSz="457200">
              <a:spcBef>
                <a:spcPts val="1200"/>
              </a:spcBef>
              <a:spcAft>
                <a:spcPts val="1500"/>
              </a:spcAft>
              <a:buFont typeface="Arial" panose="020B0604020202020204" pitchFamily="34" charset="0"/>
              <a:buChar char="•"/>
              <a:defRPr sz="4500" spc="-45">
                <a:solidFill>
                  <a:srgbClr val="53585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4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Ba, Jimmy Lei, Jamie Ryan </a:t>
            </a:r>
            <a:r>
              <a:rPr lang="en" altLang="ko-Kore-KR" sz="2400" dirty="0" err="1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Kiros</a:t>
            </a:r>
            <a:r>
              <a:rPr lang="en" altLang="ko-Kore-KR" sz="24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 and Geoffrey E. Hinton. "Layer normalization." </a:t>
            </a:r>
            <a:r>
              <a:rPr lang="en" altLang="ko-Kore-KR" sz="2400" dirty="0" err="1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arXiv</a:t>
            </a:r>
            <a:r>
              <a:rPr lang="en" altLang="ko-Kore-KR" sz="24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preprint arXiv:1607.06450 (2016).</a:t>
            </a:r>
          </a:p>
        </p:txBody>
      </p:sp>
      <p:sp>
        <p:nvSpPr>
          <p:cNvPr id="14" name="Shape 222">
            <a:extLst>
              <a:ext uri="{FF2B5EF4-FFF2-40B4-BE49-F238E27FC236}">
                <a16:creationId xmlns:a16="http://schemas.microsoft.com/office/drawing/2014/main" id="{25FB912A-8EFC-3A48-A073-CD14203C7167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4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0" name="Shape 223">
            <a:extLst>
              <a:ext uri="{FF2B5EF4-FFF2-40B4-BE49-F238E27FC236}">
                <a16:creationId xmlns:a16="http://schemas.microsoft.com/office/drawing/2014/main" id="{E1574121-DB90-E44C-B69D-04D93F18E423}"/>
              </a:ext>
            </a:extLst>
          </p:cNvPr>
          <p:cNvSpPr/>
          <p:nvPr/>
        </p:nvSpPr>
        <p:spPr>
          <a:xfrm>
            <a:off x="20828000" y="2200124"/>
            <a:ext cx="2540000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R" altLang="en-US" dirty="0"/>
              <a:t>최적화 </a:t>
            </a:r>
            <a:r>
              <a:rPr lang="en-US" altLang="ko-KR" dirty="0"/>
              <a:t>[Optimization]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878630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224">
            <a:extLst>
              <a:ext uri="{FF2B5EF4-FFF2-40B4-BE49-F238E27FC236}">
                <a16:creationId xmlns:a16="http://schemas.microsoft.com/office/drawing/2014/main" id="{B014EF63-E823-454D-A169-D5929E47BE3C}"/>
              </a:ext>
            </a:extLst>
          </p:cNvPr>
          <p:cNvSpPr/>
          <p:nvPr/>
        </p:nvSpPr>
        <p:spPr>
          <a:xfrm>
            <a:off x="1524000" y="1460302"/>
            <a:ext cx="16499854" cy="487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ore-KR" altLang="en-US" b="1" dirty="0"/>
              <a:t>경사 하강법 </a:t>
            </a:r>
            <a:r>
              <a:rPr lang="en-US" altLang="ko-Kore-KR" b="1" dirty="0"/>
              <a:t>(gradient descent method)</a:t>
            </a:r>
          </a:p>
        </p:txBody>
      </p:sp>
      <p:sp>
        <p:nvSpPr>
          <p:cNvPr id="14" name="슬라이드 번호 개체 틀 4">
            <a:extLst>
              <a:ext uri="{FF2B5EF4-FFF2-40B4-BE49-F238E27FC236}">
                <a16:creationId xmlns:a16="http://schemas.microsoft.com/office/drawing/2014/main" id="{2BE06284-39DE-CC45-A8F0-7BA9A13488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8</a:t>
            </a:fld>
            <a:endParaRPr kumimoji="1" lang="ko-Kore-KR" altLang="en-US" sz="150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Shape 133">
                <a:extLst>
                  <a:ext uri="{FF2B5EF4-FFF2-40B4-BE49-F238E27FC236}">
                    <a16:creationId xmlns:a16="http://schemas.microsoft.com/office/drawing/2014/main" id="{878DC25F-EF3D-4049-848B-E85A81B39ED9}"/>
                  </a:ext>
                </a:extLst>
              </p:cNvPr>
              <p:cNvSpPr/>
              <p:nvPr/>
            </p:nvSpPr>
            <p:spPr>
              <a:xfrm>
                <a:off x="2455817" y="3879251"/>
                <a:ext cx="20912183" cy="8582093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12700" tIns="12700" rIns="12700" bIns="12700" anchor="t">
                <a:spAutoFit/>
              </a:bodyPr>
              <a:lstStyle/>
              <a:p>
                <a:pPr defTabSz="457200">
                  <a:spcBef>
                    <a:spcPts val="1200"/>
                  </a:spcBef>
                  <a:spcAft>
                    <a:spcPts val="1500"/>
                  </a:spcAft>
                  <a:defRPr sz="4500" spc="-45">
                    <a:solidFill>
                      <a:srgbClr val="53585F"/>
                    </a:solidFill>
                    <a:latin typeface="SpoqaHanSans-Bold"/>
                    <a:ea typeface="SpoqaHanSans-Bold"/>
                    <a:cs typeface="SpoqaHanSans-Bold"/>
                    <a:sym typeface="SpoqaHanSans-Bold"/>
                  </a:defRPr>
                </a:pPr>
                <a:r>
                  <a:rPr kumimoji="1" lang="ko-KR" altLang="en-US" sz="4000" b="1" dirty="0">
                    <a:latin typeface="Spoqa Han Sans Neo Bold" panose="020B0500000000000000" pitchFamily="34" charset="-128"/>
                    <a:ea typeface="Spoqa Han Sans Neo Bold" panose="020B0500000000000000" pitchFamily="34" charset="-128"/>
                    <a:sym typeface="SpoqaHanSans-Bold"/>
                  </a:rPr>
                  <a:t>하강하는 방향과 크기</a:t>
                </a:r>
                <a:r>
                  <a:rPr kumimoji="1" lang="en-US" altLang="ko-KR" sz="4000" b="1" dirty="0">
                    <a:latin typeface="Spoqa Han Sans Neo Bold" panose="020B0500000000000000" pitchFamily="34" charset="-128"/>
                    <a:ea typeface="Spoqa Han Sans Neo Bold" panose="020B0500000000000000" pitchFamily="34" charset="-128"/>
                    <a:sym typeface="SpoqaHanSans-Bold"/>
                  </a:rPr>
                  <a:t>, </a:t>
                </a:r>
                <a:r>
                  <a:rPr kumimoji="1" lang="ko-Kore-KR" altLang="en-US" sz="4000" b="1" dirty="0">
                    <a:latin typeface="Spoqa Han Sans Neo Bold" panose="020B0500000000000000" pitchFamily="34" charset="-128"/>
                    <a:ea typeface="Spoqa Han Sans Neo Bold" panose="020B0500000000000000" pitchFamily="34" charset="-128"/>
                    <a:sym typeface="SpoqaHanSans-Bold"/>
                  </a:rPr>
                  <a:t>한 번에 얼마나 크게</a:t>
                </a:r>
                <a:r>
                  <a:rPr kumimoji="1" lang="ko-KR" altLang="en-US" sz="4000" b="1" dirty="0">
                    <a:latin typeface="Spoqa Han Sans Neo Bold" panose="020B0500000000000000" pitchFamily="34" charset="-128"/>
                    <a:ea typeface="Spoqa Han Sans Neo Bold" panose="020B0500000000000000" pitchFamily="34" charset="-128"/>
                    <a:sym typeface="SpoqaHanSans-Bold"/>
                  </a:rPr>
                  <a:t> 움직일지 결정하고 그 방향으로 이동한다</a:t>
                </a:r>
                <a:r>
                  <a:rPr kumimoji="1" lang="en-US" altLang="ko-KR" sz="4000" b="1" dirty="0">
                    <a:latin typeface="Spoqa Han Sans Neo Bold" panose="020B0500000000000000" pitchFamily="34" charset="-128"/>
                    <a:ea typeface="Spoqa Han Sans Neo Bold" panose="020B0500000000000000" pitchFamily="34" charset="-128"/>
                    <a:sym typeface="SpoqaHanSans-Bold"/>
                  </a:rPr>
                  <a:t> !</a:t>
                </a:r>
                <a:endParaRPr kumimoji="1" lang="en-US" altLang="ko-KR" sz="4000" dirty="0">
                  <a:latin typeface="Spoqa Han Sans Neo" panose="020B0500000000000000" pitchFamily="34" charset="-128"/>
                  <a:ea typeface="Spoqa Han Sans Neo" panose="020B0500000000000000" pitchFamily="34" charset="-128"/>
                  <a:sym typeface="SpoqaHanSans-Bold"/>
                </a:endParaRPr>
              </a:p>
              <a:p>
                <a:pPr marL="1200092" lvl="1" indent="-742950" defTabSz="457200">
                  <a:spcBef>
                    <a:spcPts val="1200"/>
                  </a:spcBef>
                  <a:spcAft>
                    <a:spcPts val="1500"/>
                  </a:spcAft>
                  <a:buAutoNum type="arabicPeriod"/>
                  <a:defRPr sz="4500" spc="-45">
                    <a:solidFill>
                      <a:srgbClr val="53585F"/>
                    </a:solidFill>
                    <a:latin typeface="SpoqaHanSans-Bold"/>
                    <a:ea typeface="SpoqaHanSans-Bold"/>
                    <a:cs typeface="SpoqaHanSans-Bold"/>
                    <a:sym typeface="SpoqaHanSans-Bold"/>
                  </a:defRPr>
                </a:pPr>
                <a:endParaRPr kumimoji="1" lang="en-US" altLang="ko-KR" sz="3600" dirty="0">
                  <a:latin typeface="Spoqa Han Sans Neo" panose="020B0500000000000000" pitchFamily="34" charset="-128"/>
                  <a:ea typeface="Spoqa Han Sans Neo" panose="020B0500000000000000" pitchFamily="34" charset="-128"/>
                  <a:sym typeface="SpoqaHanSans-Bold"/>
                </a:endParaRPr>
              </a:p>
              <a:p>
                <a:pPr lvl="1" defTabSz="457200">
                  <a:spcBef>
                    <a:spcPts val="1200"/>
                  </a:spcBef>
                  <a:spcAft>
                    <a:spcPts val="1500"/>
                  </a:spcAft>
                  <a:defRPr sz="4500" spc="-45">
                    <a:solidFill>
                      <a:srgbClr val="53585F"/>
                    </a:solidFill>
                    <a:latin typeface="SpoqaHanSans-Bold"/>
                    <a:ea typeface="SpoqaHanSans-Bold"/>
                    <a:cs typeface="SpoqaHanSans-Bold"/>
                    <a:sym typeface="SpoqaHanSans-Bold"/>
                  </a:defRPr>
                </a:pPr>
                <a:r>
                  <a:rPr kumimoji="1" lang="ko-KR" altLang="en-US" sz="3600" dirty="0"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SpoqaHanSans-Bold"/>
                  </a:rPr>
                  <a:t>시작 점 </a:t>
                </a:r>
                <a14:m>
                  <m:oMath xmlns:m="http://schemas.openxmlformats.org/officeDocument/2006/math">
                    <m:r>
                      <a:rPr kumimoji="1" lang="en-US" altLang="ko-KR" sz="36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𝑥</m:t>
                    </m:r>
                    <m:r>
                      <a:rPr kumimoji="1" lang="en-US" altLang="ko-KR" sz="36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 </m:t>
                    </m:r>
                  </m:oMath>
                </a14:m>
                <a:r>
                  <a:rPr kumimoji="1"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가</a:t>
                </a:r>
                <a:r>
                  <a:rPr kumimoji="1" lang="en-US" altLang="ko-KR" sz="3600" dirty="0">
                    <a:solidFill>
                      <a:srgbClr val="53585F"/>
                    </a:solidFill>
                    <a:ea typeface="Spoqa Han Sans Neo Bold" panose="020B0500000000000000" pitchFamily="34" charset="-128"/>
                    <a:sym typeface="Wingdings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ko-KR" sz="36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𝑓</m:t>
                    </m:r>
                  </m:oMath>
                </a14:m>
                <a:r>
                  <a:rPr kumimoji="1"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 도메인 구간에 있다고 가정하고</a:t>
                </a:r>
                <a:r>
                  <a:rPr kumimoji="1"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,</a:t>
                </a:r>
                <a:r>
                  <a:rPr kumimoji="1"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 다음 </a:t>
                </a:r>
                <a:r>
                  <a:rPr kumimoji="1"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3</a:t>
                </a:r>
                <a:r>
                  <a:rPr kumimoji="1"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개 연산을 반복한다</a:t>
                </a:r>
                <a:r>
                  <a:rPr kumimoji="1"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.</a:t>
                </a:r>
              </a:p>
              <a:p>
                <a:pPr marL="1657237" lvl="2" indent="-742950" defTabSz="457200">
                  <a:spcBef>
                    <a:spcPts val="1200"/>
                  </a:spcBef>
                  <a:spcAft>
                    <a:spcPts val="1500"/>
                  </a:spcAft>
                  <a:buAutoNum type="arabicPeriod"/>
                  <a:defRPr sz="4500" spc="-45">
                    <a:solidFill>
                      <a:srgbClr val="53585F"/>
                    </a:solidFill>
                    <a:latin typeface="SpoqaHanSans-Bold"/>
                    <a:ea typeface="SpoqaHanSans-Bold"/>
                    <a:cs typeface="SpoqaHanSans-Bold"/>
                    <a:sym typeface="SpoqaHanSans-Bold"/>
                  </a:defRPr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ko-KR" sz="3600" i="0" smtClean="0"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Δ</m:t>
                    </m:r>
                    <m:r>
                      <a:rPr kumimoji="1" lang="en-US" altLang="ko-KR" sz="3600" b="0" i="1" smtClean="0"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𝑥</m:t>
                    </m:r>
                    <m:r>
                      <a:rPr kumimoji="1" lang="en-US" altLang="ko-KR" sz="3600" b="0" i="1" smtClean="0"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  ≔−</m:t>
                    </m:r>
                    <m:r>
                      <m:rPr>
                        <m:sty m:val="p"/>
                      </m:rPr>
                      <a:rPr kumimoji="1" lang="en-US" altLang="ko-KR" sz="3600" b="0" i="0" smtClean="0"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∇</m:t>
                    </m:r>
                    <m:r>
                      <a:rPr kumimoji="1" lang="en-US" altLang="ko-KR" sz="3600" b="0" i="1" smtClean="0"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𝑓</m:t>
                    </m:r>
                    <m:r>
                      <a:rPr kumimoji="1" lang="en-US" altLang="ko-KR" sz="3600" b="0" i="1" smtClean="0"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(</m:t>
                    </m:r>
                    <m:r>
                      <a:rPr kumimoji="1" lang="en-US" altLang="ko-KR" sz="3600" b="0" i="1" smtClean="0"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𝑥</m:t>
                    </m:r>
                    <m:r>
                      <a:rPr kumimoji="1" lang="en-US" altLang="ko-KR" sz="3600" b="0" i="1" smtClean="0"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)</m:t>
                    </m:r>
                  </m:oMath>
                </a14:m>
                <a:endParaRPr kumimoji="1" lang="en-US" altLang="ko-KR" sz="36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  <a:sym typeface="Wingdings" pitchFamily="2" charset="2"/>
                </a:endParaRPr>
              </a:p>
              <a:p>
                <a:pPr marL="1657237" lvl="2" indent="-742950" defTabSz="457200">
                  <a:spcBef>
                    <a:spcPts val="1200"/>
                  </a:spcBef>
                  <a:spcAft>
                    <a:spcPts val="1500"/>
                  </a:spcAft>
                  <a:buAutoNum type="arabicPeriod"/>
                  <a:defRPr sz="4500" spc="-45">
                    <a:solidFill>
                      <a:srgbClr val="53585F"/>
                    </a:solidFill>
                    <a:latin typeface="SpoqaHanSans-Bold"/>
                    <a:ea typeface="SpoqaHanSans-Bold"/>
                    <a:cs typeface="SpoqaHanSans-Bold"/>
                    <a:sym typeface="SpoqaHanSans-Bold"/>
                  </a:defRPr>
                </a:pPr>
                <a:r>
                  <a:rPr kumimoji="1"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라인 서치</a:t>
                </a:r>
                <a:r>
                  <a:rPr kumimoji="1"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(line search)</a:t>
                </a:r>
                <a:r>
                  <a:rPr kumimoji="1"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를 한다</a:t>
                </a:r>
                <a:r>
                  <a:rPr kumimoji="1"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. </a:t>
                </a:r>
                <a:br>
                  <a:rPr kumimoji="1"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</a:br>
                <a:r>
                  <a:rPr kumimoji="1"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 </a:t>
                </a:r>
                <a:r>
                  <a:rPr kumimoji="1"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걸음의 크기</a:t>
                </a:r>
                <a:r>
                  <a:rPr kumimoji="1"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(step size) t</a:t>
                </a:r>
                <a:r>
                  <a:rPr kumimoji="1"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를 고르는 과정</a:t>
                </a:r>
                <a:r>
                  <a:rPr kumimoji="1"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.   </a:t>
                </a:r>
                <a:r>
                  <a:rPr kumimoji="1"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매우 중요</a:t>
                </a:r>
                <a:r>
                  <a:rPr kumimoji="1"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!</a:t>
                </a:r>
              </a:p>
              <a:p>
                <a:pPr marL="1657237" lvl="2" indent="-742950" defTabSz="457200">
                  <a:spcBef>
                    <a:spcPts val="1200"/>
                  </a:spcBef>
                  <a:spcAft>
                    <a:spcPts val="1500"/>
                  </a:spcAft>
                  <a:buAutoNum type="arabicPeriod"/>
                  <a:defRPr sz="4500" spc="-45">
                    <a:solidFill>
                      <a:srgbClr val="53585F"/>
                    </a:solidFill>
                    <a:latin typeface="SpoqaHanSans-Bold"/>
                    <a:ea typeface="SpoqaHanSans-Bold"/>
                    <a:cs typeface="SpoqaHanSans-Bold"/>
                    <a:sym typeface="SpoqaHanSans-Bold"/>
                  </a:defRPr>
                </a:pPr>
                <a:r>
                  <a:rPr kumimoji="1" lang="ko-KR" altLang="en-US" sz="3600" dirty="0"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계산 값을 업데이트 한다</a:t>
                </a:r>
                <a:r>
                  <a:rPr kumimoji="1" lang="en-US" altLang="ko-KR" sz="3600" dirty="0"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   </a:t>
                </a:r>
                <a:r>
                  <a:rPr kumimoji="1" lang="en-US" altLang="ko-KR" sz="3600" dirty="0">
                    <a:ea typeface="Spoqa Han Sans Neo Bold" panose="020B0500000000000000" pitchFamily="34" charset="-128"/>
                    <a:sym typeface="Wingdings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ko-KR" sz="3600" i="1"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𝑥</m:t>
                    </m:r>
                    <m:r>
                      <a:rPr kumimoji="1" lang="en-US" altLang="ko-KR" sz="3600" b="0" i="1" smtClean="0"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 ≔ </m:t>
                    </m:r>
                    <m:r>
                      <a:rPr kumimoji="1" lang="en-US" altLang="ko-KR" sz="3600" b="0" i="1" smtClean="0"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𝑥</m:t>
                    </m:r>
                    <m:r>
                      <a:rPr kumimoji="1" lang="en-US" altLang="ko-KR" sz="3600" b="0" i="1" smtClean="0"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+</m:t>
                    </m:r>
                    <m:r>
                      <a:rPr kumimoji="1" lang="en-US" altLang="ko-KR" sz="3600" b="0" i="1" smtClean="0"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𝑡</m:t>
                    </m:r>
                    <m:r>
                      <m:rPr>
                        <m:sty m:val="p"/>
                      </m:rPr>
                      <a:rPr kumimoji="1" lang="en-US" altLang="ko-KR" sz="3600" b="0" i="0" smtClean="0"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Δ</m:t>
                    </m:r>
                    <m:r>
                      <a:rPr kumimoji="1" lang="en-US" altLang="ko-KR" sz="3600" b="0" i="1" smtClean="0">
                        <a:latin typeface="Cambria Math" panose="02040503050406030204" pitchFamily="18" charset="0"/>
                        <a:ea typeface="Spoqa Han Sans Neo Bold" panose="020B0500000000000000" pitchFamily="34" charset="-128"/>
                        <a:sym typeface="Wingdings" pitchFamily="2" charset="2"/>
                      </a:rPr>
                      <m:t>𝑥</m:t>
                    </m:r>
                  </m:oMath>
                </a14:m>
                <a:endParaRPr kumimoji="1" lang="en-US" altLang="ko-KR" sz="36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  <a:sym typeface="Wingdings" pitchFamily="2" charset="2"/>
                </a:endParaRPr>
              </a:p>
              <a:p>
                <a:pPr lvl="1" defTabSz="457200">
                  <a:spcBef>
                    <a:spcPts val="1200"/>
                  </a:spcBef>
                  <a:spcAft>
                    <a:spcPts val="1500"/>
                  </a:spcAft>
                  <a:defRPr sz="4500" spc="-45">
                    <a:solidFill>
                      <a:srgbClr val="53585F"/>
                    </a:solidFill>
                    <a:latin typeface="SpoqaHanSans-Bold"/>
                    <a:ea typeface="SpoqaHanSans-Bold"/>
                    <a:cs typeface="SpoqaHanSans-Bold"/>
                    <a:sym typeface="SpoqaHanSans-Bold"/>
                  </a:defRPr>
                </a:pPr>
                <a:endParaRPr kumimoji="1" lang="en-US" altLang="ko-KR" sz="36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  <a:sym typeface="Wingdings" pitchFamily="2" charset="2"/>
                </a:endParaRPr>
              </a:p>
              <a:p>
                <a:pPr lvl="1" defTabSz="457200">
                  <a:spcBef>
                    <a:spcPts val="1200"/>
                  </a:spcBef>
                  <a:spcAft>
                    <a:spcPts val="1500"/>
                  </a:spcAft>
                  <a:defRPr sz="4500" spc="-45">
                    <a:solidFill>
                      <a:srgbClr val="53585F"/>
                    </a:solidFill>
                    <a:latin typeface="SpoqaHanSans-Bold"/>
                    <a:ea typeface="SpoqaHanSans-Bold"/>
                    <a:cs typeface="SpoqaHanSans-Bold"/>
                    <a:sym typeface="SpoqaHanSans-Bold"/>
                  </a:defRPr>
                </a:pPr>
                <a:r>
                  <a:rPr kumimoji="1"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이 반복 과정을</a:t>
                </a:r>
                <a:r>
                  <a:rPr kumimoji="1"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,</a:t>
                </a:r>
                <a:r>
                  <a:rPr kumimoji="1"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 멈추는 기준</a:t>
                </a:r>
                <a:r>
                  <a:rPr kumimoji="1"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(stopping criterion)</a:t>
                </a:r>
                <a:r>
                  <a:rPr kumimoji="1"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까지 진행한다</a:t>
                </a:r>
                <a:r>
                  <a:rPr kumimoji="1"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.</a:t>
                </a:r>
              </a:p>
              <a:p>
                <a:pPr lvl="1" defTabSz="457200">
                  <a:spcBef>
                    <a:spcPts val="1200"/>
                  </a:spcBef>
                  <a:spcAft>
                    <a:spcPts val="1500"/>
                  </a:spcAft>
                  <a:defRPr sz="4500" spc="-45">
                    <a:solidFill>
                      <a:srgbClr val="53585F"/>
                    </a:solidFill>
                    <a:latin typeface="SpoqaHanSans-Bold"/>
                    <a:ea typeface="SpoqaHanSans-Bold"/>
                    <a:cs typeface="SpoqaHanSans-Bold"/>
                    <a:sym typeface="SpoqaHanSans-Bold"/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</m:ctrlPr>
                        </m:sSub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kumimoji="1" lang="en-US" altLang="ko-KR" sz="36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  <a:sym typeface="Wingdings" pitchFamily="2" charset="2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kumimoji="1" lang="en-US" altLang="ko-KR" sz="36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kumimoji="1" lang="en-US" altLang="ko-KR" sz="3600" b="0" i="0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" panose="020B0500000000000000" pitchFamily="34" charset="-128"/>
                                      <a:sym typeface="Wingdings" pitchFamily="2" charset="2"/>
                                    </a:rPr>
                                    <m:t>∇</m:t>
                                  </m:r>
                                  <m:r>
                                    <a:rPr kumimoji="1" lang="en-US" altLang="ko-KR" sz="36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  <a:sym typeface="Wingdings" pitchFamily="2" charset="2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kumimoji="1" lang="en-US" altLang="ko-KR" sz="3600" b="0" i="1" smtClean="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  <a:sym typeface="Wingdings" pitchFamily="2" charset="2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1" lang="en-US" altLang="ko-KR" sz="3600" b="0" i="1" smtClean="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  <a:sym typeface="Wingdings" pitchFamily="2" charset="2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d>
                            </m:e>
                          </m:d>
                        </m:e>
                        <m:sub>
                          <m:r>
                            <a:rPr kumimoji="1" lang="en-US" altLang="ko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  <a:sym typeface="Wingdings" pitchFamily="2" charset="2"/>
                            </a:rPr>
                            <m:t>𝑛</m:t>
                          </m:r>
                        </m:sub>
                      </m:sSub>
                      <m:r>
                        <a:rPr kumimoji="1" lang="en-US" altLang="ko-KR" sz="36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≤ </m:t>
                      </m:r>
                      <m:r>
                        <a:rPr kumimoji="1" lang="en-US" altLang="ko-KR" sz="36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  <a:sym typeface="Wingdings" pitchFamily="2" charset="2"/>
                        </a:rPr>
                        <m:t>𝜖</m:t>
                      </m:r>
                    </m:oMath>
                  </m:oMathPara>
                </a14:m>
                <a:endParaRPr kumimoji="1" lang="en-US" altLang="ko-KR" sz="36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  <a:sym typeface="Wingdings" pitchFamily="2" charset="2"/>
                </a:endParaRPr>
              </a:p>
            </p:txBody>
          </p:sp>
        </mc:Choice>
        <mc:Fallback xmlns="">
          <p:sp>
            <p:nvSpPr>
              <p:cNvPr id="15" name="Shape 133">
                <a:extLst>
                  <a:ext uri="{FF2B5EF4-FFF2-40B4-BE49-F238E27FC236}">
                    <a16:creationId xmlns:a16="http://schemas.microsoft.com/office/drawing/2014/main" id="{878DC25F-EF3D-4049-848B-E85A81B39E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5817" y="3879251"/>
                <a:ext cx="20912183" cy="8582093"/>
              </a:xfrm>
              <a:prstGeom prst="rect">
                <a:avLst/>
              </a:prstGeom>
              <a:blipFill>
                <a:blip r:embed="rId4"/>
                <a:stretch>
                  <a:fillRect l="-1457" t="-1625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="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Shape 222">
            <a:extLst>
              <a:ext uri="{FF2B5EF4-FFF2-40B4-BE49-F238E27FC236}">
                <a16:creationId xmlns:a16="http://schemas.microsoft.com/office/drawing/2014/main" id="{8F416925-0515-9F4F-A3BB-8E0D00597C5B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4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20" name="Shape 223">
            <a:extLst>
              <a:ext uri="{FF2B5EF4-FFF2-40B4-BE49-F238E27FC236}">
                <a16:creationId xmlns:a16="http://schemas.microsoft.com/office/drawing/2014/main" id="{804BD4BF-C4F9-5445-A773-6109A0004FF1}"/>
              </a:ext>
            </a:extLst>
          </p:cNvPr>
          <p:cNvSpPr/>
          <p:nvPr/>
        </p:nvSpPr>
        <p:spPr>
          <a:xfrm>
            <a:off x="20828000" y="2200124"/>
            <a:ext cx="2540000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R" altLang="en-US" dirty="0"/>
              <a:t>최적화 </a:t>
            </a:r>
            <a:r>
              <a:rPr lang="en-US" altLang="ko-KR" dirty="0"/>
              <a:t>[Optimization]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501271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24">
            <a:extLst>
              <a:ext uri="{FF2B5EF4-FFF2-40B4-BE49-F238E27FC236}">
                <a16:creationId xmlns:a16="http://schemas.microsoft.com/office/drawing/2014/main" id="{6E14C2E7-1834-B449-A80D-992EFC1ACD82}"/>
              </a:ext>
            </a:extLst>
          </p:cNvPr>
          <p:cNvSpPr/>
          <p:nvPr/>
        </p:nvSpPr>
        <p:spPr>
          <a:xfrm>
            <a:off x="1524000" y="1460302"/>
            <a:ext cx="16499854" cy="487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ore-KR" altLang="en-US" b="1" dirty="0"/>
              <a:t>라인 서치 </a:t>
            </a:r>
            <a:r>
              <a:rPr lang="en-US" altLang="ko-Kore-KR" b="1" dirty="0"/>
              <a:t>(line search)</a:t>
            </a:r>
          </a:p>
        </p:txBody>
      </p:sp>
      <p:sp>
        <p:nvSpPr>
          <p:cNvPr id="29" name="슬라이드 번호 개체 틀 4">
            <a:extLst>
              <a:ext uri="{FF2B5EF4-FFF2-40B4-BE49-F238E27FC236}">
                <a16:creationId xmlns:a16="http://schemas.microsoft.com/office/drawing/2014/main" id="{37775FD2-9F2B-8E47-9370-A469FEE4D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39179" y="13061191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9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30" name="Shape 133">
            <a:extLst>
              <a:ext uri="{FF2B5EF4-FFF2-40B4-BE49-F238E27FC236}">
                <a16:creationId xmlns:a16="http://schemas.microsoft.com/office/drawing/2014/main" id="{09D64B9A-8AE2-BB41-8FB6-15842EC08A55}"/>
              </a:ext>
            </a:extLst>
          </p:cNvPr>
          <p:cNvSpPr/>
          <p:nvPr/>
        </p:nvSpPr>
        <p:spPr>
          <a:xfrm>
            <a:off x="2325190" y="3516205"/>
            <a:ext cx="19986169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 marL="571500" indent="-571500" defTabSz="457200">
              <a:spcBef>
                <a:spcPts val="1200"/>
              </a:spcBef>
              <a:spcAft>
                <a:spcPts val="1500"/>
              </a:spcAft>
              <a:buFont typeface="Arial" panose="020B0604020202020204" pitchFamily="34" charset="0"/>
              <a:buChar char="•"/>
              <a:defRPr sz="4500" spc="-45">
                <a:solidFill>
                  <a:srgbClr val="53585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kumimoji="1" lang="en-US" altLang="ko-Kore-KR" sz="4000" b="1" dirty="0">
                <a:latin typeface="Spoqa Han Sans Neo Bold" panose="020B0500000000000000" pitchFamily="34" charset="-128"/>
                <a:ea typeface="Spoqa Han Sans Neo Bold" panose="020B0500000000000000" pitchFamily="34" charset="-128"/>
                <a:sym typeface="SpoqaHanSans-Bold"/>
              </a:rPr>
              <a:t>Step size</a:t>
            </a:r>
            <a:r>
              <a:rPr kumimoji="1" lang="ko-Kore-KR" altLang="en-US" sz="4000" b="1" dirty="0">
                <a:latin typeface="Spoqa Han Sans Neo Bold" panose="020B0500000000000000" pitchFamily="34" charset="-128"/>
                <a:ea typeface="Spoqa Han Sans Neo Bold" panose="020B0500000000000000" pitchFamily="34" charset="-128"/>
                <a:sym typeface="SpoqaHanSans-Bold"/>
              </a:rPr>
              <a:t>를 잘 고르는 것은 중요</a:t>
            </a:r>
            <a:r>
              <a:rPr kumimoji="1" lang="en-US" altLang="ko-Kore-KR" sz="4000" b="1" dirty="0">
                <a:latin typeface="Spoqa Han Sans Neo Bold" panose="020B0500000000000000" pitchFamily="34" charset="-128"/>
                <a:ea typeface="Spoqa Han Sans Neo Bold" panose="020B0500000000000000" pitchFamily="34" charset="-128"/>
                <a:sym typeface="SpoqaHanSans-Bold"/>
              </a:rPr>
              <a:t>!</a:t>
            </a:r>
          </a:p>
        </p:txBody>
      </p:sp>
      <p:sp>
        <p:nvSpPr>
          <p:cNvPr id="31" name="Shape 222">
            <a:extLst>
              <a:ext uri="{FF2B5EF4-FFF2-40B4-BE49-F238E27FC236}">
                <a16:creationId xmlns:a16="http://schemas.microsoft.com/office/drawing/2014/main" id="{2C67EFEF-8FEF-F341-9A0A-6C1903C52F73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4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32" name="Shape 223">
            <a:extLst>
              <a:ext uri="{FF2B5EF4-FFF2-40B4-BE49-F238E27FC236}">
                <a16:creationId xmlns:a16="http://schemas.microsoft.com/office/drawing/2014/main" id="{9BE8714A-AC07-7745-A51F-4D8AA3D4E6E7}"/>
              </a:ext>
            </a:extLst>
          </p:cNvPr>
          <p:cNvSpPr/>
          <p:nvPr/>
        </p:nvSpPr>
        <p:spPr>
          <a:xfrm>
            <a:off x="20828000" y="2200124"/>
            <a:ext cx="2540000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R" altLang="en-US" dirty="0"/>
              <a:t>최적화 </a:t>
            </a:r>
            <a:r>
              <a:rPr lang="en-US" altLang="ko-KR" dirty="0"/>
              <a:t>[Optimization]</a:t>
            </a:r>
            <a:endParaRPr lang="ko-KR" altLang="en-US" dirty="0"/>
          </a:p>
        </p:txBody>
      </p:sp>
      <p:pic>
        <p:nvPicPr>
          <p:cNvPr id="36" name="Picture 2">
            <a:extLst>
              <a:ext uri="{FF2B5EF4-FFF2-40B4-BE49-F238E27FC236}">
                <a16:creationId xmlns:a16="http://schemas.microsoft.com/office/drawing/2014/main" id="{54104862-FDA4-7B41-B0D6-A8FF9AF290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5190" y="5925362"/>
            <a:ext cx="16947377" cy="4926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245BCED2-9449-484D-9470-9409D866856E}"/>
              </a:ext>
            </a:extLst>
          </p:cNvPr>
          <p:cNvSpPr/>
          <p:nvPr/>
        </p:nvSpPr>
        <p:spPr>
          <a:xfrm>
            <a:off x="9222855" y="11168620"/>
            <a:ext cx="56348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ore-KR" altLang="en-US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모두를 위한 컨벡스 최적화</a:t>
            </a:r>
            <a:r>
              <a:rPr lang="en-US" altLang="ko-Kore-KR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: </a:t>
            </a:r>
            <a:r>
              <a:rPr lang="ko-Kore-KR" altLang="en-US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https://wikidocs.net/18088</a:t>
            </a:r>
          </a:p>
        </p:txBody>
      </p:sp>
    </p:spTree>
    <p:extLst>
      <p:ext uri="{BB962C8B-B14F-4D97-AF65-F5344CB8AC3E}">
        <p14:creationId xmlns:p14="http://schemas.microsoft.com/office/powerpoint/2010/main" val="16511119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8624</TotalTime>
  <Words>6533</Words>
  <Application>Microsoft Macintosh PowerPoint</Application>
  <PresentationFormat>사용자 지정</PresentationFormat>
  <Paragraphs>932</Paragraphs>
  <Slides>71</Slides>
  <Notes>63</Notes>
  <HiddenSlides>0</HiddenSlides>
  <MMClips>1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71</vt:i4>
      </vt:variant>
    </vt:vector>
  </HeadingPairs>
  <TitlesOfParts>
    <vt:vector size="82" baseType="lpstr">
      <vt:lpstr>Spoqa Han Sans Neo</vt:lpstr>
      <vt:lpstr>Spoqa Han Sans Neo Bold</vt:lpstr>
      <vt:lpstr>SpoqaHanSans-Bold</vt:lpstr>
      <vt:lpstr>SpoqaHanSans-Light</vt:lpstr>
      <vt:lpstr>Ubuntu Condensed</vt:lpstr>
      <vt:lpstr>Arial</vt:lpstr>
      <vt:lpstr>Calibri</vt:lpstr>
      <vt:lpstr>Calibri Light</vt:lpstr>
      <vt:lpstr>Cambria Math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jh_lee@fastcampus.co.kr</dc:creator>
  <cp:lastModifiedBy>jbpark0614@gmail.com</cp:lastModifiedBy>
  <cp:revision>212</cp:revision>
  <dcterms:created xsi:type="dcterms:W3CDTF">2021-04-05T07:22:06Z</dcterms:created>
  <dcterms:modified xsi:type="dcterms:W3CDTF">2021-07-25T07:16:24Z</dcterms:modified>
</cp:coreProperties>
</file>